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6" r:id="rId2"/>
    <p:sldId id="264" r:id="rId3"/>
    <p:sldId id="1402" r:id="rId4"/>
    <p:sldId id="1399" r:id="rId5"/>
    <p:sldId id="1400" r:id="rId6"/>
    <p:sldId id="1407" r:id="rId7"/>
    <p:sldId id="1401" r:id="rId8"/>
    <p:sldId id="1403" r:id="rId9"/>
    <p:sldId id="1406" r:id="rId10"/>
    <p:sldId id="1404" r:id="rId11"/>
    <p:sldId id="1405" r:id="rId12"/>
    <p:sldId id="25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BE79C12-EC9D-41AB-B0D5-510A438753AC}">
          <p14:sldIdLst>
            <p14:sldId id="266"/>
            <p14:sldId id="264"/>
            <p14:sldId id="1402"/>
            <p14:sldId id="1399"/>
          </p14:sldIdLst>
        </p14:section>
        <p14:section name="Section sans titre" id="{464C47A5-F4C0-4CB1-994D-6F17A83D2F78}">
          <p14:sldIdLst>
            <p14:sldId id="1400"/>
            <p14:sldId id="1407"/>
            <p14:sldId id="1401"/>
            <p14:sldId id="1403"/>
            <p14:sldId id="1406"/>
            <p14:sldId id="1404"/>
            <p14:sldId id="1405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404308-4DBB-3684-1091-291766D1D6AA}" name="DARMÉ Claire" initials="DC" userId="S::Claire.DARME@auvergnerhonealpes.fr::eb441eb5-9571-4635-9a3a-ade17f78ec41" providerId="AD"/>
  <p188:author id="{BEEF39F7-494A-C588-096D-BC987E033CD6}" name="BRECHARD Anaïs" initials="BA" userId="S::Anais.BRECHARD@auvergnerhonealpes.fr::446f3566-fc39-46c0-bd49-bd90c200c3c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CBFF"/>
    <a:srgbClr val="01B6FF"/>
    <a:srgbClr val="75D8FF"/>
    <a:srgbClr val="009CDD"/>
    <a:srgbClr val="0097CC"/>
    <a:srgbClr val="005A7E"/>
    <a:srgbClr val="0DBAFF"/>
    <a:srgbClr val="005D7E"/>
    <a:srgbClr val="00B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1" autoAdjust="0"/>
    <p:restoredTop sz="95887" autoAdjust="0"/>
  </p:normalViewPr>
  <p:slideViewPr>
    <p:cSldViewPr snapToGrid="0" snapToObjects="1">
      <p:cViewPr varScale="1">
        <p:scale>
          <a:sx n="81" d="100"/>
          <a:sy n="81" d="100"/>
        </p:scale>
        <p:origin x="864" y="3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>
                <a:solidFill>
                  <a:schemeClr val="tx1"/>
                </a:solidFill>
              </a:rPr>
              <a:t>Secteurs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d'activité</a:t>
            </a:r>
            <a:endParaRPr lang="en-US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8892405417876713"/>
          <c:y val="1.974861598362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53798737582182299"/>
          <c:y val="0.24723547989116867"/>
          <c:w val="0.43205309420610133"/>
          <c:h val="0.689118597365960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Secteur d'activité</c:v>
                </c:pt>
              </c:strCache>
            </c:strRef>
          </c:tx>
          <c:spPr>
            <a:solidFill>
              <a:srgbClr val="009CD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Multifilière</c:v>
                </c:pt>
                <c:pt idx="1">
                  <c:v>BTP</c:v>
                </c:pt>
                <c:pt idx="2">
                  <c:v>Santé</c:v>
                </c:pt>
                <c:pt idx="3">
                  <c:v>Agroalimentaire, agriculture</c:v>
                </c:pt>
                <c:pt idx="4">
                  <c:v>Luxe</c:v>
                </c:pt>
                <c:pt idx="5">
                  <c:v>Automobile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0.25</c:v>
                </c:pt>
                <c:pt idx="1">
                  <c:v>0.12</c:v>
                </c:pt>
                <c:pt idx="2">
                  <c:v>0.11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50-480C-972B-79140E8EC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axId val="464279136"/>
        <c:axId val="464275896"/>
      </c:barChart>
      <c:catAx>
        <c:axId val="464279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4275896"/>
        <c:crosses val="autoZero"/>
        <c:auto val="1"/>
        <c:lblAlgn val="ctr"/>
        <c:lblOffset val="100"/>
        <c:noMultiLvlLbl val="0"/>
      </c:catAx>
      <c:valAx>
        <c:axId val="46427589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6427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684EA-F848-4086-B61A-92D141BE93DD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C220B-074D-4AED-BC1A-936BC7598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2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20B-074D-4AED-BC1A-936BC7598CA1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029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974064-B97E-7C44-A679-6A052818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AB664F-5D36-AA48-9DB3-2964AD01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C56EF-F917-8D4D-90F5-7EC63BAF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F58A1-A072-7045-A532-1849E56F9184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FBD85B-AC1A-A549-AEDB-CCC36DF8EC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680" y="811739"/>
            <a:ext cx="3798230" cy="8681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F96C822-E6C6-BA45-B431-C732AB6C0B3B}"/>
              </a:ext>
            </a:extLst>
          </p:cNvPr>
          <p:cNvSpPr/>
          <p:nvPr userDrawn="1"/>
        </p:nvSpPr>
        <p:spPr>
          <a:xfrm>
            <a:off x="2127309" y="2065091"/>
            <a:ext cx="395416" cy="105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6988A04-DABF-A142-9210-AA8E559600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9127" y="2794000"/>
            <a:ext cx="5598374" cy="5561051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CD42C452-69AC-F548-BFFA-8A6CF5FDC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809" y="3257983"/>
            <a:ext cx="9548042" cy="652121"/>
          </a:xfrm>
        </p:spPr>
        <p:txBody>
          <a:bodyPr anchor="t">
            <a:normAutofit/>
          </a:bodyPr>
          <a:lstStyle>
            <a:lvl1pPr>
              <a:defRPr sz="4400" b="1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du document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9EDF19E-51ED-CA48-A9B2-28B35DC2313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0238" y="4109207"/>
            <a:ext cx="9498613" cy="436668"/>
          </a:xfrm>
        </p:spPr>
        <p:txBody>
          <a:bodyPr>
            <a:normAutofit/>
          </a:bodyPr>
          <a:lstStyle>
            <a:lvl1pPr marL="0" indent="0">
              <a:buNone/>
              <a:defRPr sz="16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DATE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08728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C4E92E-4CFE-D740-9B64-30AE1AFC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D960BA-117C-B64D-9EF9-CBA7B8AE4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6D9706-E457-E345-A628-ED3EA79F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4DAB63-772D-B048-B550-16F846AE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26E1C7-AB84-BD40-A48E-C73F82D3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31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384B7E-7FF4-AC4C-AAF0-8416C52B8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E4C2D6-2C2E-F84A-8D89-6048AD676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EBF667-3454-884D-8637-6CE8B1AE4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F5A2B2-BA37-CC4F-BD0B-2084503C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CD7265-04BE-3A42-9495-8603D504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E32C85-EC26-A442-89AA-9B95201F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814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B7BD07-62F9-6743-B1ED-2F516E07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D964E2-1D2D-9444-B1EB-731B32569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530EFD-0A10-4040-B7A6-F009C80D5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B7C18D7-A153-5749-8D43-6A425CF38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E748C3-0D7F-8E4A-A558-3E3D8A54E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C5DB130-25AC-5445-800E-DFFCACFA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9D8594E-2145-AC44-A59F-9B6EA38E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5A61897-A6E4-0A4E-AEEB-D50389D5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63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E2804-28C3-0044-BEAA-CC0F1D879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7DBDFA-3374-CC42-985B-B1497013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2164E6-617F-0041-A2EE-8D2A347E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DCF2A0-E04E-0645-82C3-7ACE092C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911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20B5A14-C681-824C-8C77-EABE79815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2DCCDF-1F51-9446-A749-1A326D2D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5C424B-72BB-3747-83C8-4C9757F0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526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6BF10-04E8-2742-B2CB-DF18AE7D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2F968F-C201-8548-A355-35684A16E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00B72E-3201-3F41-8102-5095BB75A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2F2C22-57B2-4D44-869C-4DE1F103E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ABF8FC-88A8-7D4D-BFA2-98989242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BF4FB8-47AC-9742-BE00-CFB87B71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75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3ACD51-4038-1D4F-BF3F-F224D61C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080985E-C882-B241-9936-FA20D47DB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0E383A-EAF8-A642-945E-9E0F87146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2D0018-810F-0840-B7B3-72A47863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E562CE-3CA0-2049-B1D1-A099FCDCB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B71604-912B-BB4A-88CF-A892845C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874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CDB7F5-D46D-E440-BEEE-D2A0C54D7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03971D-3309-CE4B-BE9E-EAADA5712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821643-FAB9-7946-A5AD-B92C021F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0D8A33-B06D-7E4F-BF68-CF1BE7A6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DE8D64-3C6A-074C-BA8E-19D20576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717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8CD3C58-5561-7D48-8D2D-D1EE72E88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06E083-7482-BA4D-AB9D-DB2EF128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BF423B-AA0A-8C44-A131-005AF29A2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542863-7245-A245-A78A-B300FC23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D910D8-0AE5-DE45-81B4-53113D1E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54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974064-B97E-7C44-A679-6A052818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AB664F-5D36-AA48-9DB3-2964AD01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C56EF-F917-8D4D-90F5-7EC63BAF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F58A1-A072-7045-A532-1849E56F9184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96C822-E6C6-BA45-B431-C732AB6C0B3B}"/>
              </a:ext>
            </a:extLst>
          </p:cNvPr>
          <p:cNvSpPr/>
          <p:nvPr userDrawn="1"/>
        </p:nvSpPr>
        <p:spPr>
          <a:xfrm>
            <a:off x="5243661" y="4935963"/>
            <a:ext cx="395416" cy="105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A02930-8EE9-664C-913C-AD58CCFFA295}"/>
              </a:ext>
            </a:extLst>
          </p:cNvPr>
          <p:cNvSpPr txBox="1"/>
          <p:nvPr userDrawn="1"/>
        </p:nvSpPr>
        <p:spPr>
          <a:xfrm>
            <a:off x="5092291" y="3077270"/>
            <a:ext cx="5918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i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LA CAMPAGNE</a:t>
            </a:r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AC022C8F-54C9-9148-9B30-49F584674B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680" y="811739"/>
            <a:ext cx="3798230" cy="868167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3692A93D-E5C8-AF49-B41C-79D4DDCF11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2290" y="2862820"/>
            <a:ext cx="5157787" cy="8465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NOM DE LA CAMPAGNE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BC627494-A500-E544-9E60-95DC99E8538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92290" y="3773043"/>
            <a:ext cx="5157787" cy="845805"/>
          </a:xfrm>
        </p:spPr>
        <p:txBody>
          <a:bodyPr anchor="b"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Rubriques</a:t>
            </a:r>
          </a:p>
        </p:txBody>
      </p:sp>
    </p:spTree>
    <p:extLst>
      <p:ext uri="{BB962C8B-B14F-4D97-AF65-F5344CB8AC3E}">
        <p14:creationId xmlns:p14="http://schemas.microsoft.com/office/powerpoint/2010/main" val="195608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967F8AC-693D-EE49-885E-B8D158152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9" y="-6047"/>
            <a:ext cx="12181268" cy="686404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BBF7D21-0FB9-6845-A63F-FD0F9BC5D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7241" y="510436"/>
            <a:ext cx="2206877" cy="247775"/>
          </a:xfrm>
        </p:spPr>
        <p:txBody>
          <a:bodyPr>
            <a:normAutofit/>
          </a:bodyPr>
          <a:lstStyle>
            <a:lvl1pPr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761E57-BC47-4840-AB58-3FF4B8E627EF}"/>
              </a:ext>
            </a:extLst>
          </p:cNvPr>
          <p:cNvSpPr/>
          <p:nvPr userDrawn="1"/>
        </p:nvSpPr>
        <p:spPr>
          <a:xfrm flipV="1">
            <a:off x="1706096" y="792288"/>
            <a:ext cx="1721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contenu 2" descr="Modifier le titre&#10;">
            <a:extLst>
              <a:ext uri="{FF2B5EF4-FFF2-40B4-BE49-F238E27FC236}">
                <a16:creationId xmlns:a16="http://schemas.microsoft.com/office/drawing/2014/main" id="{C9B18EAE-7E24-8040-A6A1-43E1D9DB62F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607241" y="1961394"/>
            <a:ext cx="8425033" cy="2922017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81645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AB664F-5D36-AA48-9DB3-2964AD01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C56EF-F917-8D4D-90F5-7EC63BAF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9FCDC51-711C-014C-A15B-1008EC029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59"/>
            <a:ext cx="12192000" cy="6870096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FBD85B-AC1A-A549-AEDB-CCC36DF8EC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342" y="6356350"/>
            <a:ext cx="1470018" cy="3360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C497D9-23E5-1B4C-8452-27964EC5D836}"/>
              </a:ext>
            </a:extLst>
          </p:cNvPr>
          <p:cNvSpPr/>
          <p:nvPr userDrawn="1"/>
        </p:nvSpPr>
        <p:spPr>
          <a:xfrm flipV="1">
            <a:off x="1355037" y="792288"/>
            <a:ext cx="172119" cy="45719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1419A922-4EF1-3B43-95D1-93DAFD00ED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6351" y="490658"/>
            <a:ext cx="2206877" cy="247775"/>
          </a:xfrm>
        </p:spPr>
        <p:txBody>
          <a:bodyPr>
            <a:normAutofit/>
          </a:bodyPr>
          <a:lstStyle>
            <a:lvl1pPr>
              <a:defRPr sz="1000" b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18" name="Espace réservé du contenu 2" descr="Modifier le titre&#10;">
            <a:extLst>
              <a:ext uri="{FF2B5EF4-FFF2-40B4-BE49-F238E27FC236}">
                <a16:creationId xmlns:a16="http://schemas.microsoft.com/office/drawing/2014/main" id="{A1BE1464-01B9-194F-89D4-664EC8063D7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6351" y="1306461"/>
            <a:ext cx="8425033" cy="805896"/>
          </a:xfrm>
        </p:spPr>
        <p:txBody>
          <a:bodyPr>
            <a:noAutofit/>
          </a:bodyPr>
          <a:lstStyle>
            <a:lvl1pPr marL="0" indent="0">
              <a:buNone/>
              <a:defRPr sz="4000" spc="300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0" name="Espace réservé du contenu 3">
            <a:extLst>
              <a:ext uri="{FF2B5EF4-FFF2-40B4-BE49-F238E27FC236}">
                <a16:creationId xmlns:a16="http://schemas.microsoft.com/office/drawing/2014/main" id="{C6E4BC01-322F-D54D-8FA8-2CBD7B4C132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256350" y="3235730"/>
            <a:ext cx="10097450" cy="25119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consetetur</a:t>
            </a:r>
            <a:r>
              <a:rPr lang="fr-FR" dirty="0"/>
              <a:t> </a:t>
            </a:r>
            <a:r>
              <a:rPr lang="fr-FR" dirty="0" err="1"/>
              <a:t>sadipscing</a:t>
            </a:r>
            <a:r>
              <a:rPr lang="fr-FR" dirty="0"/>
              <a:t> </a:t>
            </a:r>
            <a:r>
              <a:rPr lang="fr-FR" dirty="0" err="1"/>
              <a:t>elitr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nonumy</a:t>
            </a:r>
            <a:r>
              <a:rPr lang="fr-FR" dirty="0"/>
              <a:t> </a:t>
            </a:r>
            <a:r>
              <a:rPr lang="fr-FR" dirty="0" err="1"/>
              <a:t>eirmod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invidunt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aliquyam</a:t>
            </a:r>
            <a:r>
              <a:rPr lang="fr-FR" dirty="0"/>
              <a:t> erat,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voluptua</a:t>
            </a:r>
            <a:r>
              <a:rPr lang="fr-FR" dirty="0"/>
              <a:t>. At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et </a:t>
            </a:r>
            <a:r>
              <a:rPr lang="fr-FR" dirty="0" err="1"/>
              <a:t>accusam</a:t>
            </a:r>
            <a:r>
              <a:rPr lang="fr-FR" dirty="0"/>
              <a:t> et </a:t>
            </a:r>
            <a:r>
              <a:rPr lang="fr-FR" dirty="0" err="1"/>
              <a:t>justo</a:t>
            </a:r>
            <a:r>
              <a:rPr lang="fr-FR" dirty="0"/>
              <a:t> duo </a:t>
            </a:r>
            <a:r>
              <a:rPr lang="fr-FR" dirty="0" err="1"/>
              <a:t>dolores</a:t>
            </a:r>
            <a:r>
              <a:rPr lang="fr-FR" dirty="0"/>
              <a:t> et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rebum</a:t>
            </a:r>
            <a:r>
              <a:rPr lang="fr-FR" dirty="0"/>
              <a:t>.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0753DE3A-B79D-6C49-A60F-0A44BBD24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6351" y="2530832"/>
            <a:ext cx="8296952" cy="51059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2718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974064-B97E-7C44-A679-6A052818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AB664F-5D36-AA48-9DB3-2964AD01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C56EF-F917-8D4D-90F5-7EC63BAF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F58A1-A072-7045-A532-1849E56F9184}"/>
              </a:ext>
            </a:extLst>
          </p:cNvPr>
          <p:cNvSpPr/>
          <p:nvPr userDrawn="1"/>
        </p:nvSpPr>
        <p:spPr>
          <a:xfrm>
            <a:off x="0" y="5906531"/>
            <a:ext cx="12192000" cy="95147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FBD85B-AC1A-A549-AEDB-CCC36DF8EC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342" y="6165444"/>
            <a:ext cx="2005316" cy="45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3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974064-B97E-7C44-A679-6A052818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AB664F-5D36-AA48-9DB3-2964AD01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C56EF-F917-8D4D-90F5-7EC63BAF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F58A1-A072-7045-A532-1849E56F9184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C8F4F8-8439-4443-A733-0241782E9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115" y="2163722"/>
            <a:ext cx="1273769" cy="126527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6E7C3DE-A575-7E41-A761-C562023790F3}"/>
              </a:ext>
            </a:extLst>
          </p:cNvPr>
          <p:cNvSpPr txBox="1"/>
          <p:nvPr userDrawn="1"/>
        </p:nvSpPr>
        <p:spPr>
          <a:xfrm>
            <a:off x="0" y="350768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endParaRPr lang="fr-FR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7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974064-B97E-7C44-A679-6A052818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AB664F-5D36-AA48-9DB3-2964AD01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C56EF-F917-8D4D-90F5-7EC63BAF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F58A1-A072-7045-A532-1849E56F9184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FBD85B-AC1A-A549-AEDB-CCC36DF8EC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680" y="811739"/>
            <a:ext cx="3798230" cy="8681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F96C822-E6C6-BA45-B431-C732AB6C0B3B}"/>
              </a:ext>
            </a:extLst>
          </p:cNvPr>
          <p:cNvSpPr/>
          <p:nvPr userDrawn="1"/>
        </p:nvSpPr>
        <p:spPr>
          <a:xfrm>
            <a:off x="2127309" y="2065091"/>
            <a:ext cx="395416" cy="105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6988A04-DABF-A142-9210-AA8E559600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9127" y="2794000"/>
            <a:ext cx="5598374" cy="556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7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974064-B97E-7C44-A679-6A052818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AB664F-5D36-AA48-9DB3-2964AD01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C56EF-F917-8D4D-90F5-7EC63BAF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FBD85B-AC1A-A549-AEDB-CCC36DF8EC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918" y="1061357"/>
            <a:ext cx="4143372" cy="9470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F96C822-E6C6-BA45-B431-C732AB6C0B3B}"/>
              </a:ext>
            </a:extLst>
          </p:cNvPr>
          <p:cNvSpPr/>
          <p:nvPr userDrawn="1"/>
        </p:nvSpPr>
        <p:spPr>
          <a:xfrm>
            <a:off x="5243661" y="4935963"/>
            <a:ext cx="395416" cy="105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8BA90F5-21DE-F54E-B628-945524BA90B6}"/>
              </a:ext>
            </a:extLst>
          </p:cNvPr>
          <p:cNvSpPr txBox="1"/>
          <p:nvPr userDrawn="1"/>
        </p:nvSpPr>
        <p:spPr>
          <a:xfrm>
            <a:off x="5092290" y="3603185"/>
            <a:ext cx="5918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Rubriques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A02930-8EE9-664C-913C-AD58CCFFA295}"/>
              </a:ext>
            </a:extLst>
          </p:cNvPr>
          <p:cNvSpPr txBox="1"/>
          <p:nvPr userDrawn="1"/>
        </p:nvSpPr>
        <p:spPr>
          <a:xfrm>
            <a:off x="5092291" y="3077270"/>
            <a:ext cx="5918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la campagne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2B4D1EE-D391-5548-A6C7-716C51D72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2" y="0"/>
            <a:ext cx="12181268" cy="686404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4DD789-9CAC-A74D-B3FB-425B2566FB00}"/>
              </a:ext>
            </a:extLst>
          </p:cNvPr>
          <p:cNvSpPr/>
          <p:nvPr userDrawn="1"/>
        </p:nvSpPr>
        <p:spPr>
          <a:xfrm flipV="1">
            <a:off x="1706096" y="792288"/>
            <a:ext cx="1721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45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AB664F-5D36-AA48-9DB3-2964AD01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C56EF-F917-8D4D-90F5-7EC63BAF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9FCDC51-711C-014C-A15B-1008EC029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096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FBD85B-AC1A-A549-AEDB-CCC36DF8EC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342" y="6356350"/>
            <a:ext cx="1470018" cy="3360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C497D9-23E5-1B4C-8452-27964EC5D836}"/>
              </a:ext>
            </a:extLst>
          </p:cNvPr>
          <p:cNvSpPr/>
          <p:nvPr userDrawn="1"/>
        </p:nvSpPr>
        <p:spPr>
          <a:xfrm flipV="1">
            <a:off x="620027" y="792288"/>
            <a:ext cx="172119" cy="45719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8762C81-4A40-D048-928C-5CB8C55EDB38}"/>
              </a:ext>
            </a:extLst>
          </p:cNvPr>
          <p:cNvSpPr txBox="1"/>
          <p:nvPr userDrawn="1"/>
        </p:nvSpPr>
        <p:spPr>
          <a:xfrm>
            <a:off x="1607410" y="1237136"/>
            <a:ext cx="5918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0" i="0" spc="300" dirty="0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SOUS-TITRE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53B04EC-6001-1A43-A0C2-E7331FB67C2C}"/>
              </a:ext>
            </a:extLst>
          </p:cNvPr>
          <p:cNvSpPr txBox="1"/>
          <p:nvPr userDrawn="1"/>
        </p:nvSpPr>
        <p:spPr>
          <a:xfrm>
            <a:off x="521342" y="491610"/>
            <a:ext cx="59188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spc="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DU DOCUMENT OU DU CHAPITRE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D41950A-C99F-7849-A891-A0160FE5CF43}"/>
              </a:ext>
            </a:extLst>
          </p:cNvPr>
          <p:cNvSpPr txBox="1"/>
          <p:nvPr userDrawn="1"/>
        </p:nvSpPr>
        <p:spPr>
          <a:xfrm>
            <a:off x="1607410" y="2527456"/>
            <a:ext cx="6266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fr-FR" sz="2000" b="1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molestias</a:t>
            </a:r>
            <a:r>
              <a:rPr lang="fr-FR" sz="2000" b="1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eligendi</a:t>
            </a:r>
            <a:r>
              <a:rPr lang="fr-FR" sz="2000" b="1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2000" b="1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quaerat</a:t>
            </a:r>
            <a:r>
              <a:rPr lang="fr-FR" sz="2000" b="1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ipsam</a:t>
            </a:r>
            <a:r>
              <a:rPr lang="fr-FR" sz="2000" b="1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fr-FR" sz="2000" b="1" spc="300" dirty="0">
              <a:solidFill>
                <a:srgbClr val="353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Molestiae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dicta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explicabo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Et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maiores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nihil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cupiditate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9269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66E238C-52B0-B642-8B60-49204B1B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6401CB-088D-5641-B4EE-59AAA7A70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3912C4-EEFF-5541-8928-100A795C4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605AA-8346-A246-8363-74E64CB67769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5439D6-E6B0-E34B-BFE6-E2DBCF0DE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627BAF-D8CD-D14D-B81E-4DAC12DA2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42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50" r:id="rId3"/>
    <p:sldLayoutId id="2147483665" r:id="rId4"/>
    <p:sldLayoutId id="2147483661" r:id="rId5"/>
    <p:sldLayoutId id="2147483660" r:id="rId6"/>
    <p:sldLayoutId id="2147483649" r:id="rId7"/>
    <p:sldLayoutId id="2147483664" r:id="rId8"/>
    <p:sldLayoutId id="2147483663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interview-png/download/13189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ixabay.com/fr/globe-planet-europe-afrique-monde-328140/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hyperlink" Target="https://movilab.org/wiki/MoviLab_Auvergne_Rh%C3%B4ne_Alpes" TargetMode="External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9.svg"/><Relationship Id="rId10" Type="http://schemas.openxmlformats.org/officeDocument/2006/relationships/hyperlink" Target="https://pxhere.com/th/photo/1451093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AE9FC-8FE3-F542-845C-6F506BA16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828" y="2441818"/>
            <a:ext cx="9176618" cy="652121"/>
          </a:xfrm>
        </p:spPr>
        <p:txBody>
          <a:bodyPr>
            <a:no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Relocalisation et compétitivité en Auvergne-Rhône-Alpes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5DF50A-E5C4-9E40-B798-632093A9C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4128" y="4716496"/>
            <a:ext cx="6348084" cy="726805"/>
          </a:xfrm>
        </p:spPr>
        <p:txBody>
          <a:bodyPr>
            <a:normAutofit/>
          </a:bodyPr>
          <a:lstStyle/>
          <a:p>
            <a:r>
              <a:rPr lang="fr-FR" dirty="0"/>
              <a:t>Jeudi 20 juin 2024</a:t>
            </a:r>
          </a:p>
        </p:txBody>
      </p:sp>
    </p:spTree>
    <p:extLst>
      <p:ext uri="{BB962C8B-B14F-4D97-AF65-F5344CB8AC3E}">
        <p14:creationId xmlns:p14="http://schemas.microsoft.com/office/powerpoint/2010/main" val="985080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0B240-6AC6-95FE-CBC2-E2E3533E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351" y="490658"/>
            <a:ext cx="2954142" cy="247775"/>
          </a:xfrm>
        </p:spPr>
        <p:txBody>
          <a:bodyPr>
            <a:normAutofit/>
          </a:bodyPr>
          <a:lstStyle/>
          <a:p>
            <a:r>
              <a:rPr lang="fr-FR" dirty="0"/>
              <a:t>Le soutien régional à la relocalisation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B1E12A-1F12-D5BD-4593-6D250219322F}"/>
              </a:ext>
            </a:extLst>
          </p:cNvPr>
          <p:cNvSpPr txBox="1"/>
          <p:nvPr/>
        </p:nvSpPr>
        <p:spPr>
          <a:xfrm>
            <a:off x="1256351" y="777231"/>
            <a:ext cx="3396343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La 1</a:t>
            </a:r>
            <a:r>
              <a:rPr lang="fr-FR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ière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région de France pour la construction de nouvelles usines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F29F815-BE0D-0F13-A7A9-60A937B29A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6351" y="1691631"/>
            <a:ext cx="4017914" cy="4086225"/>
          </a:xfrm>
          <a:prstGeom prst="rect">
            <a:avLst/>
          </a:prstGeom>
          <a:solidFill>
            <a:srgbClr val="75D8FF"/>
          </a:solidFill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65DD029-EF4C-7387-615D-0A2514D0063F}"/>
              </a:ext>
            </a:extLst>
          </p:cNvPr>
          <p:cNvSpPr txBox="1"/>
          <p:nvPr/>
        </p:nvSpPr>
        <p:spPr>
          <a:xfrm>
            <a:off x="5154739" y="1691631"/>
            <a:ext cx="5780909" cy="40862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b="1" dirty="0"/>
              <a:t>Ouvertures nettes d’usine en 2023</a:t>
            </a:r>
          </a:p>
          <a:p>
            <a:endParaRPr lang="fr-FR" b="1" dirty="0"/>
          </a:p>
          <a:p>
            <a:r>
              <a:rPr lang="fr-FR" dirty="0"/>
              <a:t>«</a:t>
            </a:r>
            <a:r>
              <a:rPr lang="fr-FR" b="1" dirty="0"/>
              <a:t> L’Auvergne-Rhône-Alpes (+73) </a:t>
            </a:r>
            <a:r>
              <a:rPr lang="fr-FR" dirty="0"/>
              <a:t>et la Nouvelle-Aquitaine (+30) concentrent à elles seules 50 % des ouvertures nettes en 2023 comme en 2022, suivies par la Normandie (+24)»</a:t>
            </a:r>
          </a:p>
          <a:p>
            <a:endParaRPr lang="fr-FR" b="1" dirty="0"/>
          </a:p>
          <a:p>
            <a:r>
              <a:rPr lang="fr-FR" i="1" dirty="0"/>
              <a:t>Source: DGE, 2024</a:t>
            </a:r>
          </a:p>
        </p:txBody>
      </p:sp>
    </p:spTree>
    <p:extLst>
      <p:ext uri="{BB962C8B-B14F-4D97-AF65-F5344CB8AC3E}">
        <p14:creationId xmlns:p14="http://schemas.microsoft.com/office/powerpoint/2010/main" val="1319392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AEE0BF6-9C57-A2CE-6D42-E58F536E4CCB}"/>
              </a:ext>
            </a:extLst>
          </p:cNvPr>
          <p:cNvSpPr/>
          <p:nvPr/>
        </p:nvSpPr>
        <p:spPr>
          <a:xfrm>
            <a:off x="7289800" y="3208867"/>
            <a:ext cx="1648808" cy="3556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FF0B240-6AC6-95FE-CBC2-E2E3533E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351" y="490658"/>
            <a:ext cx="2954142" cy="247775"/>
          </a:xfrm>
        </p:spPr>
        <p:txBody>
          <a:bodyPr>
            <a:normAutofit/>
          </a:bodyPr>
          <a:lstStyle/>
          <a:p>
            <a:r>
              <a:rPr lang="fr-FR" dirty="0"/>
              <a:t>Le soutien régional à la relocalisation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B1E12A-1F12-D5BD-4593-6D250219322F}"/>
              </a:ext>
            </a:extLst>
          </p:cNvPr>
          <p:cNvSpPr txBox="1"/>
          <p:nvPr/>
        </p:nvSpPr>
        <p:spPr>
          <a:xfrm>
            <a:off x="1256351" y="777231"/>
            <a:ext cx="3396343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La 4</a:t>
            </a:r>
            <a:r>
              <a:rPr lang="fr-FR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région européenne pour les Investissements Directs Etrangers entrants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E0B813-EE8F-B017-55A7-9438D257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1233" y="1730429"/>
            <a:ext cx="6267375" cy="418423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EE1E31E-75A4-5C52-4C12-868B00A04773}"/>
              </a:ext>
            </a:extLst>
          </p:cNvPr>
          <p:cNvSpPr txBox="1"/>
          <p:nvPr/>
        </p:nvSpPr>
        <p:spPr>
          <a:xfrm>
            <a:off x="9105900" y="1730429"/>
            <a:ext cx="2501900" cy="20150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62500" lnSpcReduction="20000"/>
          </a:bodyPr>
          <a:lstStyle/>
          <a:p>
            <a:pPr algn="l"/>
            <a:r>
              <a:rPr lang="fr-FR" dirty="0"/>
              <a:t>Principales régions d’accueil des investissements étrangers annoncés en Europe entre 2021 et 2023 – en nombre de projets</a:t>
            </a:r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r>
              <a:rPr lang="fr-FR" b="1" dirty="0"/>
              <a:t>Auvergne-Rhône-Alpes arrive en 3</a:t>
            </a:r>
            <a:r>
              <a:rPr lang="fr-FR" b="1" baseline="30000" dirty="0"/>
              <a:t>e</a:t>
            </a:r>
            <a:r>
              <a:rPr lang="fr-FR" b="1" dirty="0"/>
              <a:t> position parmi les régions de l’Union européenne (hors Royaume-Uni)</a:t>
            </a:r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r>
              <a:rPr lang="fr-FR" i="1" dirty="0"/>
              <a:t>Source : EY, 2024</a:t>
            </a:r>
          </a:p>
        </p:txBody>
      </p:sp>
      <p:sp>
        <p:nvSpPr>
          <p:cNvPr id="3" name="Organigramme : Connecteur 2">
            <a:extLst>
              <a:ext uri="{FF2B5EF4-FFF2-40B4-BE49-F238E27FC236}">
                <a16:creationId xmlns:a16="http://schemas.microsoft.com/office/drawing/2014/main" id="{90D8416A-77D2-02F9-93A8-580E70B8EAD9}"/>
              </a:ext>
            </a:extLst>
          </p:cNvPr>
          <p:cNvSpPr/>
          <p:nvPr/>
        </p:nvSpPr>
        <p:spPr>
          <a:xfrm>
            <a:off x="4219920" y="3911032"/>
            <a:ext cx="323800" cy="339365"/>
          </a:xfrm>
          <a:prstGeom prst="flowChartConnector">
            <a:avLst/>
          </a:prstGeom>
          <a:noFill/>
          <a:ln w="38100">
            <a:solidFill>
              <a:srgbClr val="01B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Organigramme : Connecteur 3">
            <a:extLst>
              <a:ext uri="{FF2B5EF4-FFF2-40B4-BE49-F238E27FC236}">
                <a16:creationId xmlns:a16="http://schemas.microsoft.com/office/drawing/2014/main" id="{5FFAFB59-566D-8FD1-0170-6984FCE124FD}"/>
              </a:ext>
            </a:extLst>
          </p:cNvPr>
          <p:cNvSpPr/>
          <p:nvPr/>
        </p:nvSpPr>
        <p:spPr>
          <a:xfrm>
            <a:off x="5712045" y="3912603"/>
            <a:ext cx="323800" cy="339365"/>
          </a:xfrm>
          <a:prstGeom prst="flowChartConnector">
            <a:avLst/>
          </a:prstGeom>
          <a:noFill/>
          <a:ln w="38100">
            <a:solidFill>
              <a:srgbClr val="01B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id="{9CB4D018-49D7-0D70-28B7-7FFA86F22F64}"/>
              </a:ext>
            </a:extLst>
          </p:cNvPr>
          <p:cNvSpPr/>
          <p:nvPr/>
        </p:nvSpPr>
        <p:spPr>
          <a:xfrm>
            <a:off x="7363306" y="3218294"/>
            <a:ext cx="323800" cy="339365"/>
          </a:xfrm>
          <a:prstGeom prst="flowChartConnector">
            <a:avLst/>
          </a:prstGeom>
          <a:noFill/>
          <a:ln w="38100">
            <a:solidFill>
              <a:srgbClr val="01B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AB54BF5-0B9D-8678-6D19-8FF3AE7485C0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4543720" y="4080715"/>
            <a:ext cx="1168325" cy="1571"/>
          </a:xfrm>
          <a:prstGeom prst="line">
            <a:avLst/>
          </a:prstGeom>
          <a:ln w="38100">
            <a:solidFill>
              <a:srgbClr val="01B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3FCAD63-3BC5-958E-97E8-6097CA2A8EBC}"/>
              </a:ext>
            </a:extLst>
          </p:cNvPr>
          <p:cNvCxnSpPr>
            <a:cxnSpLocks/>
          </p:cNvCxnSpPr>
          <p:nvPr/>
        </p:nvCxnSpPr>
        <p:spPr>
          <a:xfrm flipV="1">
            <a:off x="6035845" y="3386667"/>
            <a:ext cx="1327461" cy="653876"/>
          </a:xfrm>
          <a:prstGeom prst="line">
            <a:avLst/>
          </a:prstGeom>
          <a:ln w="38100">
            <a:solidFill>
              <a:srgbClr val="01B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5D7E516-FF8F-D1A0-9007-B1788F7737AB}"/>
              </a:ext>
            </a:extLst>
          </p:cNvPr>
          <p:cNvSpPr/>
          <p:nvPr/>
        </p:nvSpPr>
        <p:spPr>
          <a:xfrm>
            <a:off x="7289800" y="3202059"/>
            <a:ext cx="1648808" cy="362408"/>
          </a:xfrm>
          <a:prstGeom prst="roundRect">
            <a:avLst/>
          </a:prstGeom>
          <a:noFill/>
          <a:ln w="38100">
            <a:solidFill>
              <a:srgbClr val="37C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22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82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686EF2E-15CE-054A-8FDF-FDD94C6A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41" y="419659"/>
            <a:ext cx="4751029" cy="344003"/>
          </a:xfrm>
        </p:spPr>
        <p:txBody>
          <a:bodyPr>
            <a:noAutofit/>
          </a:bodyPr>
          <a:lstStyle/>
          <a:p>
            <a:r>
              <a:rPr lang="fr-FR" sz="1500" b="1" dirty="0"/>
              <a:t>Relocalisation et compétitivité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DA27B74-2AC4-B947-82C5-3992E550B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6325" y="1038225"/>
            <a:ext cx="10721422" cy="4495800"/>
          </a:xfrm>
        </p:spPr>
        <p:txBody>
          <a:bodyPr/>
          <a:lstStyle/>
          <a:p>
            <a:r>
              <a:rPr lang="fr-FR" sz="2400" dirty="0">
                <a:latin typeface="Arial Black" panose="020B0A04020102020204" pitchFamily="34" charset="0"/>
              </a:rPr>
              <a:t>Le développement économique en Auvergne-Rhône-Alpes</a:t>
            </a:r>
          </a:p>
          <a:p>
            <a:endParaRPr lang="fr-FR" sz="1600" b="1" dirty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r>
              <a:rPr lang="fr-FR" sz="1600" b="1" u="sng" dirty="0">
                <a:latin typeface="Arial Black" panose="020B0A04020102020204" pitchFamily="34" charset="0"/>
                <a:sym typeface="Wingdings" panose="05000000000000000000" pitchFamily="2" charset="2"/>
              </a:rPr>
              <a:t>Le soutien régional à la relocalisation </a:t>
            </a:r>
          </a:p>
          <a:p>
            <a:r>
              <a:rPr lang="fr-FR" sz="1600" b="1" dirty="0">
                <a:latin typeface="Arial Black" panose="020B0A04020102020204" pitchFamily="34" charset="0"/>
                <a:sym typeface="Wingdings" panose="05000000000000000000" pitchFamily="2" charset="2"/>
              </a:rPr>
              <a:t> Un dispositif dédié avec le « Pack relocalisation »</a:t>
            </a:r>
          </a:p>
          <a:p>
            <a:r>
              <a:rPr lang="fr-FR" sz="1600" b="1" dirty="0">
                <a:latin typeface="Arial Black" panose="020B0A04020102020204" pitchFamily="34" charset="0"/>
                <a:sym typeface="Wingdings" panose="05000000000000000000" pitchFamily="2" charset="2"/>
              </a:rPr>
              <a:t> Un écosystème renforcé à l’initiative de la Région Auvergne-Rhône-Alpes </a:t>
            </a:r>
          </a:p>
          <a:p>
            <a:r>
              <a:rPr lang="fr-FR" sz="1600" b="1" dirty="0">
                <a:latin typeface="Arial Black" panose="020B0A04020102020204" pitchFamily="34" charset="0"/>
                <a:sym typeface="Wingdings" panose="05000000000000000000" pitchFamily="2" charset="2"/>
              </a:rPr>
              <a:t> Des réussites en cours de réalisation</a:t>
            </a:r>
          </a:p>
          <a:p>
            <a:endParaRPr lang="fr-FR" sz="1600" b="1" dirty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r>
              <a:rPr lang="fr-FR" sz="1600" b="1" u="sng" dirty="0">
                <a:latin typeface="Arial Black" panose="020B0A04020102020204" pitchFamily="34" charset="0"/>
                <a:sym typeface="Wingdings" panose="05000000000000000000" pitchFamily="2" charset="2"/>
              </a:rPr>
              <a:t>Une région compétitive en Europe et dans le monde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b="1" dirty="0">
                <a:latin typeface="Arial Black" panose="020B0A04020102020204" pitchFamily="34" charset="0"/>
                <a:sym typeface="Wingdings" panose="05000000000000000000" pitchFamily="2" charset="2"/>
              </a:rPr>
              <a:t>Le renforcement des acteurs régionaux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b="1" dirty="0">
                <a:latin typeface="Arial Black" panose="020B0A04020102020204" pitchFamily="34" charset="0"/>
                <a:sym typeface="Wingdings" panose="05000000000000000000" pitchFamily="2" charset="2"/>
              </a:rPr>
              <a:t>La première région de France pour les constructions de nouvelles usines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b="1" dirty="0">
                <a:latin typeface="Arial Black" panose="020B0A04020102020204" pitchFamily="34" charset="0"/>
                <a:sym typeface="Wingdings" panose="05000000000000000000" pitchFamily="2" charset="2"/>
              </a:rPr>
              <a:t>La 4</a:t>
            </a:r>
            <a:r>
              <a:rPr lang="fr-FR" sz="1600" b="1" baseline="30000" dirty="0">
                <a:latin typeface="Arial Black" panose="020B0A04020102020204" pitchFamily="34" charset="0"/>
                <a:sym typeface="Wingdings" panose="05000000000000000000" pitchFamily="2" charset="2"/>
              </a:rPr>
              <a:t>e</a:t>
            </a:r>
            <a:r>
              <a:rPr lang="fr-FR" sz="1600" b="1" dirty="0">
                <a:latin typeface="Arial Black" panose="020B0A04020102020204" pitchFamily="34" charset="0"/>
                <a:sym typeface="Wingdings" panose="05000000000000000000" pitchFamily="2" charset="2"/>
              </a:rPr>
              <a:t> région européenne pour les investissements directs étrangers</a:t>
            </a:r>
          </a:p>
          <a:p>
            <a:endParaRPr lang="fr-FR" sz="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18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686EF2E-15CE-054A-8FDF-FDD94C6A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41" y="419659"/>
            <a:ext cx="5355534" cy="344003"/>
          </a:xfrm>
        </p:spPr>
        <p:txBody>
          <a:bodyPr>
            <a:noAutofit/>
          </a:bodyPr>
          <a:lstStyle/>
          <a:p>
            <a:r>
              <a:rPr lang="fr-FR" sz="1500" b="1" dirty="0"/>
              <a:t>Relocalisation et compétitivité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DA27B74-2AC4-B947-82C5-3992E550B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7241" y="1601634"/>
            <a:ext cx="10190506" cy="2922017"/>
          </a:xfrm>
        </p:spPr>
        <p:txBody>
          <a:bodyPr/>
          <a:lstStyle/>
          <a:p>
            <a:endParaRPr lang="fr-FR" sz="2000" dirty="0"/>
          </a:p>
          <a:p>
            <a:r>
              <a:rPr lang="fr-FR" sz="4000" dirty="0">
                <a:latin typeface="Arial Black" panose="020B0A04020102020204" pitchFamily="34" charset="0"/>
              </a:rPr>
              <a:t>Le soutien régional à la relocalisation</a:t>
            </a:r>
          </a:p>
        </p:txBody>
      </p:sp>
    </p:spTree>
    <p:extLst>
      <p:ext uri="{BB962C8B-B14F-4D97-AF65-F5344CB8AC3E}">
        <p14:creationId xmlns:p14="http://schemas.microsoft.com/office/powerpoint/2010/main" val="156296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D85E9276-3AAF-E659-F4D5-C725B5338C92}"/>
              </a:ext>
            </a:extLst>
          </p:cNvPr>
          <p:cNvSpPr/>
          <p:nvPr/>
        </p:nvSpPr>
        <p:spPr>
          <a:xfrm>
            <a:off x="1256351" y="1619634"/>
            <a:ext cx="9679298" cy="20740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4" name="ZoneTexte 953">
            <a:extLst>
              <a:ext uri="{FF2B5EF4-FFF2-40B4-BE49-F238E27FC236}">
                <a16:creationId xmlns:a16="http://schemas.microsoft.com/office/drawing/2014/main" id="{1FD05900-3894-07CA-B25F-29EFE964E0D7}"/>
              </a:ext>
            </a:extLst>
          </p:cNvPr>
          <p:cNvSpPr txBox="1"/>
          <p:nvPr/>
        </p:nvSpPr>
        <p:spPr>
          <a:xfrm>
            <a:off x="8248230" y="4006178"/>
            <a:ext cx="32050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Des résultats déjà visibles : </a:t>
            </a:r>
            <a:b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	600 projets identifiés </a:t>
            </a:r>
            <a:b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	12 000  emplois créés</a:t>
            </a:r>
            <a:endParaRPr lang="fr-FR" sz="1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FF0B240-6AC6-95FE-CBC2-E2E3533E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351" y="490658"/>
            <a:ext cx="2954142" cy="247775"/>
          </a:xfrm>
        </p:spPr>
        <p:txBody>
          <a:bodyPr>
            <a:normAutofit/>
          </a:bodyPr>
          <a:lstStyle/>
          <a:p>
            <a:r>
              <a:rPr lang="fr-FR" dirty="0"/>
              <a:t>Le soutien régional à la relocalisation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B1E12A-1F12-D5BD-4593-6D250219322F}"/>
              </a:ext>
            </a:extLst>
          </p:cNvPr>
          <p:cNvSpPr txBox="1"/>
          <p:nvPr/>
        </p:nvSpPr>
        <p:spPr>
          <a:xfrm>
            <a:off x="1256351" y="777231"/>
            <a:ext cx="3396343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Un dispositif dédié : le Pack relocalisation</a:t>
            </a:r>
          </a:p>
        </p:txBody>
      </p:sp>
      <p:pic>
        <p:nvPicPr>
          <p:cNvPr id="6" name="Graphique 5" descr="Graphique à barres avec tendance à la hausse avec un remplissage uni">
            <a:extLst>
              <a:ext uri="{FF2B5EF4-FFF2-40B4-BE49-F238E27FC236}">
                <a16:creationId xmlns:a16="http://schemas.microsoft.com/office/drawing/2014/main" id="{112E3E79-3B35-F035-A439-994CC8E54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8171" y="4303803"/>
            <a:ext cx="411107" cy="41158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EECE5892-84CF-2375-9FF5-CCC5E3F9114C}"/>
              </a:ext>
            </a:extLst>
          </p:cNvPr>
          <p:cNvSpPr txBox="1"/>
          <p:nvPr/>
        </p:nvSpPr>
        <p:spPr>
          <a:xfrm>
            <a:off x="1425689" y="2617052"/>
            <a:ext cx="2187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Développer l’industrie 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priorité affirmée du SRDEII 2022-2028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4AE8FDA-ABE6-3710-4BA9-F4647CCD3DEA}"/>
              </a:ext>
            </a:extLst>
          </p:cNvPr>
          <p:cNvSpPr txBox="1"/>
          <p:nvPr/>
        </p:nvSpPr>
        <p:spPr>
          <a:xfrm>
            <a:off x="3886813" y="2420160"/>
            <a:ext cx="45383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Reconquérir la souveraineté industrielle régionale et favoriser l’implantation, la relocalisation, le maintien et le développement d’entreprises sur des produits et secteurs stratégiques : les ambitions du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Plan stratégique de relocalisation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voté en décembre 2021 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9C212611-98B4-60AA-B1D4-45CED8CDB631}"/>
              </a:ext>
            </a:extLst>
          </p:cNvPr>
          <p:cNvSpPr/>
          <p:nvPr/>
        </p:nvSpPr>
        <p:spPr>
          <a:xfrm>
            <a:off x="8349925" y="2036829"/>
            <a:ext cx="593316" cy="31885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C2B6FF1-796D-EFE5-AA06-78BF8C27C5E6}"/>
              </a:ext>
            </a:extLst>
          </p:cNvPr>
          <p:cNvSpPr txBox="1"/>
          <p:nvPr/>
        </p:nvSpPr>
        <p:spPr>
          <a:xfrm>
            <a:off x="8699200" y="2655930"/>
            <a:ext cx="2236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Objectif :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+ 30 000 emplois industriels sur 6 ans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 Auvergne-Rhône-Alpes</a:t>
            </a:r>
          </a:p>
        </p:txBody>
      </p:sp>
      <p:pic>
        <p:nvPicPr>
          <p:cNvPr id="4" name="Graphique 3" descr="Tendance à la hausse avec un remplissage uni">
            <a:extLst>
              <a:ext uri="{FF2B5EF4-FFF2-40B4-BE49-F238E27FC236}">
                <a16:creationId xmlns:a16="http://schemas.microsoft.com/office/drawing/2014/main" id="{61308134-4D73-B067-FEE2-747112F26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4811" y="2175206"/>
            <a:ext cx="387062" cy="387062"/>
          </a:xfrm>
          <a:prstGeom prst="rect">
            <a:avLst/>
          </a:prstGeom>
        </p:spPr>
      </p:pic>
      <p:grpSp>
        <p:nvGrpSpPr>
          <p:cNvPr id="943" name="Groupe 942">
            <a:extLst>
              <a:ext uri="{FF2B5EF4-FFF2-40B4-BE49-F238E27FC236}">
                <a16:creationId xmlns:a16="http://schemas.microsoft.com/office/drawing/2014/main" id="{C14C2367-7D1B-4702-D1C9-0B62DC815627}"/>
              </a:ext>
            </a:extLst>
          </p:cNvPr>
          <p:cNvGrpSpPr/>
          <p:nvPr/>
        </p:nvGrpSpPr>
        <p:grpSpPr>
          <a:xfrm>
            <a:off x="1875977" y="1619634"/>
            <a:ext cx="941025" cy="965016"/>
            <a:chOff x="10662476" y="2085441"/>
            <a:chExt cx="941025" cy="965016"/>
          </a:xfrm>
        </p:grpSpPr>
        <p:pic>
          <p:nvPicPr>
            <p:cNvPr id="9" name="Graphique 8" descr="Usine avec un remplissage uni">
              <a:extLst>
                <a:ext uri="{FF2B5EF4-FFF2-40B4-BE49-F238E27FC236}">
                  <a16:creationId xmlns:a16="http://schemas.microsoft.com/office/drawing/2014/main" id="{02437EF4-388C-5371-9792-2B1A30DF5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689101" y="2085441"/>
              <a:ext cx="914400" cy="914400"/>
            </a:xfrm>
            <a:prstGeom prst="rect">
              <a:avLst/>
            </a:prstGeom>
          </p:spPr>
        </p:pic>
        <p:pic>
          <p:nvPicPr>
            <p:cNvPr id="10" name="Graphique 9" descr="Usine avec un remplissage uni">
              <a:extLst>
                <a:ext uri="{FF2B5EF4-FFF2-40B4-BE49-F238E27FC236}">
                  <a16:creationId xmlns:a16="http://schemas.microsoft.com/office/drawing/2014/main" id="{2CF12568-8C08-E160-69D1-740CC9F9A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662476" y="2136057"/>
              <a:ext cx="914400" cy="914400"/>
            </a:xfrm>
            <a:prstGeom prst="rect">
              <a:avLst/>
            </a:prstGeom>
          </p:spPr>
        </p:pic>
      </p:grpSp>
      <p:pic>
        <p:nvPicPr>
          <p:cNvPr id="941" name="Graphique 940" descr="Mille avec un remplissage uni">
            <a:extLst>
              <a:ext uri="{FF2B5EF4-FFF2-40B4-BE49-F238E27FC236}">
                <a16:creationId xmlns:a16="http://schemas.microsoft.com/office/drawing/2014/main" id="{8DB1FF65-B9E9-ACB6-6114-14D01CB865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57811" y="1718006"/>
            <a:ext cx="914400" cy="914400"/>
          </a:xfrm>
          <a:prstGeom prst="rect">
            <a:avLst/>
          </a:prstGeom>
        </p:spPr>
      </p:pic>
      <p:pic>
        <p:nvPicPr>
          <p:cNvPr id="1026" name="Picture 2" descr="Icône de relocalisation de la carte de voyage, style - vecteur stock  3881701 | Crushpixel">
            <a:extLst>
              <a:ext uri="{FF2B5EF4-FFF2-40B4-BE49-F238E27FC236}">
                <a16:creationId xmlns:a16="http://schemas.microsoft.com/office/drawing/2014/main" id="{39F8F41C-14C4-4473-340B-BB9457A55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24195" r="2764" b="24202"/>
          <a:stretch/>
        </p:blipFill>
        <p:spPr bwMode="auto">
          <a:xfrm>
            <a:off x="5545645" y="1758753"/>
            <a:ext cx="1100710" cy="61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0" name="Groupe 949">
            <a:extLst>
              <a:ext uri="{FF2B5EF4-FFF2-40B4-BE49-F238E27FC236}">
                <a16:creationId xmlns:a16="http://schemas.microsoft.com/office/drawing/2014/main" id="{1E45120B-9F66-7976-BF40-B6834FD9F42C}"/>
              </a:ext>
            </a:extLst>
          </p:cNvPr>
          <p:cNvGrpSpPr/>
          <p:nvPr/>
        </p:nvGrpSpPr>
        <p:grpSpPr>
          <a:xfrm>
            <a:off x="1952459" y="5073998"/>
            <a:ext cx="8287082" cy="1118734"/>
            <a:chOff x="1301369" y="4590067"/>
            <a:chExt cx="8287082" cy="1458176"/>
          </a:xfrm>
        </p:grpSpPr>
        <p:sp>
          <p:nvSpPr>
            <p:cNvPr id="949" name="Flèche : pentagone 948">
              <a:extLst>
                <a:ext uri="{FF2B5EF4-FFF2-40B4-BE49-F238E27FC236}">
                  <a16:creationId xmlns:a16="http://schemas.microsoft.com/office/drawing/2014/main" id="{F5709CB8-4C5D-EFC7-FAC6-0F223DC502C6}"/>
                </a:ext>
              </a:extLst>
            </p:cNvPr>
            <p:cNvSpPr/>
            <p:nvPr/>
          </p:nvSpPr>
          <p:spPr>
            <a:xfrm>
              <a:off x="7201436" y="4593691"/>
              <a:ext cx="2387015" cy="1454552"/>
            </a:xfrm>
            <a:prstGeom prst="homePlate">
              <a:avLst>
                <a:gd name="adj" fmla="val 27342"/>
              </a:avLst>
            </a:prstGeom>
            <a:solidFill>
              <a:srgbClr val="75D8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 algn="ctr"/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Un accompagnement tout au long du projet</a:t>
              </a:r>
            </a:p>
          </p:txBody>
        </p:sp>
        <p:sp>
          <p:nvSpPr>
            <p:cNvPr id="948" name="Flèche : pentagone 947">
              <a:extLst>
                <a:ext uri="{FF2B5EF4-FFF2-40B4-BE49-F238E27FC236}">
                  <a16:creationId xmlns:a16="http://schemas.microsoft.com/office/drawing/2014/main" id="{CE8303A4-8725-D954-644F-EB329DEB44A0}"/>
                </a:ext>
              </a:extLst>
            </p:cNvPr>
            <p:cNvSpPr/>
            <p:nvPr/>
          </p:nvSpPr>
          <p:spPr>
            <a:xfrm>
              <a:off x="5210650" y="4592966"/>
              <a:ext cx="2392447" cy="1455277"/>
            </a:xfrm>
            <a:prstGeom prst="homePlate">
              <a:avLst>
                <a:gd name="adj" fmla="val 27342"/>
              </a:avLst>
            </a:prstGeom>
            <a:solidFill>
              <a:srgbClr val="0DBA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 algn="ctr"/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Si projet retenu, dépôt de dossier sur l’aide proposée du Pack Relocalisation</a:t>
              </a:r>
            </a:p>
          </p:txBody>
        </p:sp>
        <p:sp>
          <p:nvSpPr>
            <p:cNvPr id="947" name="Flèche : pentagone 946">
              <a:extLst>
                <a:ext uri="{FF2B5EF4-FFF2-40B4-BE49-F238E27FC236}">
                  <a16:creationId xmlns:a16="http://schemas.microsoft.com/office/drawing/2014/main" id="{5DD7B8E0-2A86-2712-F324-4D9C3A4002CF}"/>
                </a:ext>
              </a:extLst>
            </p:cNvPr>
            <p:cNvSpPr/>
            <p:nvPr/>
          </p:nvSpPr>
          <p:spPr>
            <a:xfrm>
              <a:off x="3256010" y="4592966"/>
              <a:ext cx="2392446" cy="1455277"/>
            </a:xfrm>
            <a:prstGeom prst="homePlate">
              <a:avLst>
                <a:gd name="adj" fmla="val 27342"/>
              </a:avLst>
            </a:prstGeom>
            <a:solidFill>
              <a:srgbClr val="009C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 algn="ctr"/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Une réponse de la Région sous </a:t>
              </a:r>
              <a:r>
                <a:rPr lang="fr-FR" sz="12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 mois</a:t>
              </a:r>
            </a:p>
          </p:txBody>
        </p:sp>
        <p:sp>
          <p:nvSpPr>
            <p:cNvPr id="945" name="Flèche : pentagone 944">
              <a:extLst>
                <a:ext uri="{FF2B5EF4-FFF2-40B4-BE49-F238E27FC236}">
                  <a16:creationId xmlns:a16="http://schemas.microsoft.com/office/drawing/2014/main" id="{953DF387-7974-56C3-DC37-8662F6DA36FE}"/>
                </a:ext>
              </a:extLst>
            </p:cNvPr>
            <p:cNvSpPr/>
            <p:nvPr/>
          </p:nvSpPr>
          <p:spPr>
            <a:xfrm>
              <a:off x="1301369" y="4590067"/>
              <a:ext cx="2392446" cy="1458176"/>
            </a:xfrm>
            <a:prstGeom prst="homePlate">
              <a:avLst>
                <a:gd name="adj" fmla="val 27342"/>
              </a:avLst>
            </a:prstGeom>
            <a:solidFill>
              <a:srgbClr val="005A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algn="ctr"/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Accès simplifié : </a:t>
              </a:r>
            </a:p>
            <a:p>
              <a:pPr marL="180975" algn="ctr"/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 seule fiche projet à remplir</a:t>
              </a:r>
            </a:p>
          </p:txBody>
        </p:sp>
      </p:grpSp>
      <p:pic>
        <p:nvPicPr>
          <p:cNvPr id="1028" name="Picture 4" descr="Boîte à outils - Icônes outils et ustensiles gratuites">
            <a:extLst>
              <a:ext uri="{FF2B5EF4-FFF2-40B4-BE49-F238E27FC236}">
                <a16:creationId xmlns:a16="http://schemas.microsoft.com/office/drawing/2014/main" id="{B6DC8754-B9D5-1107-85AB-A8690A016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51" y="3940512"/>
            <a:ext cx="730313" cy="7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" name="ZoneTexte 951">
            <a:extLst>
              <a:ext uri="{FF2B5EF4-FFF2-40B4-BE49-F238E27FC236}">
                <a16:creationId xmlns:a16="http://schemas.microsoft.com/office/drawing/2014/main" id="{276E46E4-BF47-CF99-6AEF-BD8D53D8EB58}"/>
              </a:ext>
            </a:extLst>
          </p:cNvPr>
          <p:cNvSpPr txBox="1"/>
          <p:nvPr/>
        </p:nvSpPr>
        <p:spPr>
          <a:xfrm>
            <a:off x="2150189" y="3802833"/>
            <a:ext cx="6886149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Le Pack Relocalisation: </a:t>
            </a:r>
          </a:p>
          <a:p>
            <a:pPr defTabSz="896938">
              <a:tabLst>
                <a:tab pos="180975" algn="l"/>
              </a:tabLst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- 	La boite à outils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pour relocaliser, développer sa production ou 	s'installer en Auvergne Rhône Alpes </a:t>
            </a:r>
          </a:p>
          <a:p>
            <a:pPr>
              <a:tabLst>
                <a:tab pos="180975" algn="l"/>
              </a:tabLst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- 	1,2Mrd€ sur 6 ans</a:t>
            </a:r>
            <a:b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4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0B240-6AC6-95FE-CBC2-E2E3533E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351" y="490658"/>
            <a:ext cx="2954142" cy="247775"/>
          </a:xfrm>
        </p:spPr>
        <p:txBody>
          <a:bodyPr>
            <a:normAutofit/>
          </a:bodyPr>
          <a:lstStyle/>
          <a:p>
            <a:r>
              <a:rPr lang="fr-FR" dirty="0"/>
              <a:t>Le soutien régional à la relocalisation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B1E12A-1F12-D5BD-4593-6D250219322F}"/>
              </a:ext>
            </a:extLst>
          </p:cNvPr>
          <p:cNvSpPr txBox="1"/>
          <p:nvPr/>
        </p:nvSpPr>
        <p:spPr>
          <a:xfrm>
            <a:off x="1256351" y="777231"/>
            <a:ext cx="3396343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Un écosystème renforcé à l’initiative de la Région</a:t>
            </a:r>
          </a:p>
        </p:txBody>
      </p:sp>
      <p:pic>
        <p:nvPicPr>
          <p:cNvPr id="5" name="Image 4" descr="Une image contenant Graphique, capture d’écran, conception&#10;&#10;Description générée automatiquement">
            <a:extLst>
              <a:ext uri="{FF2B5EF4-FFF2-40B4-BE49-F238E27FC236}">
                <a16:creationId xmlns:a16="http://schemas.microsoft.com/office/drawing/2014/main" id="{FD2A51F1-C4C3-EDF6-7051-68C93F67A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97729" y="4049444"/>
            <a:ext cx="1833382" cy="183338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995FF13-9DB7-D598-CC64-4D940671BE4B}"/>
              </a:ext>
            </a:extLst>
          </p:cNvPr>
          <p:cNvSpPr txBox="1"/>
          <p:nvPr/>
        </p:nvSpPr>
        <p:spPr>
          <a:xfrm>
            <a:off x="3826845" y="4146160"/>
            <a:ext cx="53435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 interlocuteur privilégié :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Agence Auvergne-Rhône-Alpes Entreprises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Des antennes sur tout le territoire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 accompagnement de proximité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orientation vers les dispositifs régionaux adaptés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FFA18A-4433-C2E8-0BC3-0149AD90DCD9}"/>
              </a:ext>
            </a:extLst>
          </p:cNvPr>
          <p:cNvSpPr/>
          <p:nvPr/>
        </p:nvSpPr>
        <p:spPr>
          <a:xfrm>
            <a:off x="1" y="1691631"/>
            <a:ext cx="9548446" cy="19044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planète, sphère, Terre, Monde&#10;&#10;Description générée automatiquement">
            <a:extLst>
              <a:ext uri="{FF2B5EF4-FFF2-40B4-BE49-F238E27FC236}">
                <a16:creationId xmlns:a16="http://schemas.microsoft.com/office/drawing/2014/main" id="{FABB0B62-2DD3-9AE3-EF86-09E5C8B00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46621" y="953966"/>
            <a:ext cx="5675012" cy="31921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CD71C7C-B02F-1B85-B6A2-370596A38D9C}"/>
              </a:ext>
            </a:extLst>
          </p:cNvPr>
          <p:cNvSpPr txBox="1"/>
          <p:nvPr/>
        </p:nvSpPr>
        <p:spPr>
          <a:xfrm>
            <a:off x="935456" y="1712845"/>
            <a:ext cx="76298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Depuis mai 2022, le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G6 de la relocalisation,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 groupe de travail multipartite avec :</a:t>
            </a:r>
            <a:b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Région Auvergne-Rhône-Alpes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Président de la CCIR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Président du MEDEF régional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Président de la CPME régionale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Président du directoire de l’Agence Auvergne-Rhône-Alpes Entreprises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Directeur régional de Bpifrance  </a:t>
            </a: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8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Rectangle : coins arrondis 950">
            <a:extLst>
              <a:ext uri="{FF2B5EF4-FFF2-40B4-BE49-F238E27FC236}">
                <a16:creationId xmlns:a16="http://schemas.microsoft.com/office/drawing/2014/main" id="{869E74CB-DAB3-EC46-3C3D-E8A3392F7798}"/>
              </a:ext>
            </a:extLst>
          </p:cNvPr>
          <p:cNvSpPr/>
          <p:nvPr/>
        </p:nvSpPr>
        <p:spPr>
          <a:xfrm>
            <a:off x="1230892" y="1549576"/>
            <a:ext cx="5304934" cy="4492395"/>
          </a:xfrm>
          <a:prstGeom prst="roundRect">
            <a:avLst/>
          </a:prstGeom>
          <a:noFill/>
          <a:ln w="38100">
            <a:solidFill>
              <a:srgbClr val="009C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4" name="ZoneTexte 953">
            <a:extLst>
              <a:ext uri="{FF2B5EF4-FFF2-40B4-BE49-F238E27FC236}">
                <a16:creationId xmlns:a16="http://schemas.microsoft.com/office/drawing/2014/main" id="{1FD05900-3894-07CA-B25F-29EFE964E0D7}"/>
              </a:ext>
            </a:extLst>
          </p:cNvPr>
          <p:cNvSpPr txBox="1"/>
          <p:nvPr/>
        </p:nvSpPr>
        <p:spPr>
          <a:xfrm>
            <a:off x="1385185" y="1908453"/>
            <a:ext cx="492781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Sur 345 dossiers déjà votés :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51% des projets sont des projets de développement capacitaires ou nouveaux produits. </a:t>
            </a:r>
          </a:p>
          <a:p>
            <a:pPr algn="just"/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23% des dossiers concernent une entreprise de sous-traitance. </a:t>
            </a:r>
          </a:p>
          <a:p>
            <a:pPr algn="just"/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fr-FR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Parmi les projets « relocalisation »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48% de relocalisations depuis l’Asie</a:t>
            </a:r>
          </a:p>
          <a:p>
            <a:pPr algn="just"/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39% de relocalisations depuis un pays de l’UE</a:t>
            </a:r>
          </a:p>
          <a:p>
            <a:pPr algn="just"/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30% des relocalisations depuis plus d’un pays</a:t>
            </a:r>
          </a:p>
          <a:p>
            <a:pPr algn="just"/>
            <a:endParaRPr lang="fr-F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FF0B240-6AC6-95FE-CBC2-E2E3533E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351" y="490658"/>
            <a:ext cx="2954142" cy="247775"/>
          </a:xfrm>
        </p:spPr>
        <p:txBody>
          <a:bodyPr>
            <a:normAutofit/>
          </a:bodyPr>
          <a:lstStyle/>
          <a:p>
            <a:r>
              <a:rPr lang="fr-FR" dirty="0"/>
              <a:t>Réunion plénière Agence-DIRECO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E077D2A4-AA6E-E189-7777-2C113AD050F1}"/>
              </a:ext>
            </a:extLst>
          </p:cNvPr>
          <p:cNvGraphicFramePr/>
          <p:nvPr/>
        </p:nvGraphicFramePr>
        <p:xfrm>
          <a:off x="6561285" y="1453092"/>
          <a:ext cx="4908565" cy="2392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9923B271-0333-D2EB-92C7-7E764E68CB27}"/>
              </a:ext>
            </a:extLst>
          </p:cNvPr>
          <p:cNvSpPr txBox="1"/>
          <p:nvPr/>
        </p:nvSpPr>
        <p:spPr>
          <a:xfrm>
            <a:off x="7250388" y="3785802"/>
            <a:ext cx="4369223" cy="524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fr-FR" sz="2000" dirty="0"/>
              <a:t>Secteurs</a:t>
            </a:r>
            <a:r>
              <a:rPr lang="fr-FR" sz="2000" baseline="0" dirty="0"/>
              <a:t> les plus générateurs d’emploi</a:t>
            </a:r>
            <a:endParaRPr lang="fr-FR" sz="2000" dirty="0"/>
          </a:p>
        </p:txBody>
      </p:sp>
      <p:pic>
        <p:nvPicPr>
          <p:cNvPr id="18" name="Picture 2" descr="Podium 5 winners : 792 images, photos de stock, objets 3D et images  vectorielles | Shutterstock">
            <a:extLst>
              <a:ext uri="{FF2B5EF4-FFF2-40B4-BE49-F238E27FC236}">
                <a16:creationId xmlns:a16="http://schemas.microsoft.com/office/drawing/2014/main" id="{5447514E-73D5-E0EB-BCB0-76CFABF1C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04" y="5177718"/>
            <a:ext cx="4500692" cy="12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DE92B75-569B-99ED-EBE1-F03F63F62607}"/>
              </a:ext>
            </a:extLst>
          </p:cNvPr>
          <p:cNvSpPr/>
          <p:nvPr/>
        </p:nvSpPr>
        <p:spPr>
          <a:xfrm>
            <a:off x="6663690" y="6263640"/>
            <a:ext cx="5132070" cy="43434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Graphique 24" descr="Voiture avec un remplissage uni">
            <a:extLst>
              <a:ext uri="{FF2B5EF4-FFF2-40B4-BE49-F238E27FC236}">
                <a16:creationId xmlns:a16="http://schemas.microsoft.com/office/drawing/2014/main" id="{21BBE696-003E-8674-D51B-768FBCBE5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37354" y="4229094"/>
            <a:ext cx="595292" cy="595292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B56B2533-D038-2B31-9044-9FAAAEAD09E0}"/>
              </a:ext>
            </a:extLst>
          </p:cNvPr>
          <p:cNvSpPr txBox="1"/>
          <p:nvPr/>
        </p:nvSpPr>
        <p:spPr>
          <a:xfrm>
            <a:off x="8994767" y="4777771"/>
            <a:ext cx="1005840" cy="3657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r>
              <a:rPr lang="fr-FR" sz="1600" dirty="0"/>
              <a:t>Mobilité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494CCCE-D884-30BF-54F6-E4318B79EE2B}"/>
              </a:ext>
            </a:extLst>
          </p:cNvPr>
          <p:cNvSpPr txBox="1"/>
          <p:nvPr/>
        </p:nvSpPr>
        <p:spPr>
          <a:xfrm>
            <a:off x="8539197" y="4975824"/>
            <a:ext cx="1005840" cy="3657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r>
              <a:rPr lang="fr-FR" sz="1600" dirty="0"/>
              <a:t>Bois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C7D3F13-F62E-6241-FC92-15DF4F87F0D7}"/>
              </a:ext>
            </a:extLst>
          </p:cNvPr>
          <p:cNvSpPr txBox="1"/>
          <p:nvPr/>
        </p:nvSpPr>
        <p:spPr>
          <a:xfrm>
            <a:off x="9521360" y="5042036"/>
            <a:ext cx="1223350" cy="3399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r>
              <a:rPr lang="fr-FR" sz="1600" dirty="0"/>
              <a:t>Pharmacie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21D2D15-E1E9-B6DA-B6E0-6BD6C6DB8E20}"/>
              </a:ext>
            </a:extLst>
          </p:cNvPr>
          <p:cNvSpPr txBox="1"/>
          <p:nvPr/>
        </p:nvSpPr>
        <p:spPr>
          <a:xfrm>
            <a:off x="7675245" y="5212008"/>
            <a:ext cx="1223350" cy="3399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r>
              <a:rPr lang="fr-FR" sz="1600" dirty="0"/>
              <a:t>Bijouterie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C572023-732E-2113-5081-C049FC7F767A}"/>
              </a:ext>
            </a:extLst>
          </p:cNvPr>
          <p:cNvSpPr txBox="1"/>
          <p:nvPr/>
        </p:nvSpPr>
        <p:spPr>
          <a:xfrm>
            <a:off x="10292932" y="5225060"/>
            <a:ext cx="1223350" cy="3399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r>
              <a:rPr lang="fr-FR" sz="1600" dirty="0"/>
              <a:t>Batteries</a:t>
            </a:r>
          </a:p>
        </p:txBody>
      </p:sp>
      <p:pic>
        <p:nvPicPr>
          <p:cNvPr id="931" name="Graphique 930" descr="Médecine avec un remplissage uni">
            <a:extLst>
              <a:ext uri="{FF2B5EF4-FFF2-40B4-BE49-F238E27FC236}">
                <a16:creationId xmlns:a16="http://schemas.microsoft.com/office/drawing/2014/main" id="{433360CE-2727-D7AE-401C-6EDCFF6D56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04084" y="4629113"/>
            <a:ext cx="524934" cy="524934"/>
          </a:xfrm>
          <a:prstGeom prst="rect">
            <a:avLst/>
          </a:prstGeom>
        </p:spPr>
      </p:pic>
      <p:pic>
        <p:nvPicPr>
          <p:cNvPr id="933" name="Graphique 932" descr="Diamant avec un remplissage uni">
            <a:extLst>
              <a:ext uri="{FF2B5EF4-FFF2-40B4-BE49-F238E27FC236}">
                <a16:creationId xmlns:a16="http://schemas.microsoft.com/office/drawing/2014/main" id="{C8EAF178-AA72-0687-D136-F7BD6CFE00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21568" y="4749687"/>
            <a:ext cx="510834" cy="510834"/>
          </a:xfrm>
          <a:prstGeom prst="rect">
            <a:avLst/>
          </a:prstGeom>
        </p:spPr>
      </p:pic>
      <p:pic>
        <p:nvPicPr>
          <p:cNvPr id="935" name="Graphique 934" descr="Batterie en charge avec un remplissage uni">
            <a:extLst>
              <a:ext uri="{FF2B5EF4-FFF2-40B4-BE49-F238E27FC236}">
                <a16:creationId xmlns:a16="http://schemas.microsoft.com/office/drawing/2014/main" id="{A53490DE-FA8C-29B3-0DBB-DC6F7A3478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22121" y="4751565"/>
            <a:ext cx="643467" cy="643467"/>
          </a:xfrm>
          <a:prstGeom prst="rect">
            <a:avLst/>
          </a:prstGeom>
        </p:spPr>
      </p:pic>
      <p:pic>
        <p:nvPicPr>
          <p:cNvPr id="937" name="Image 936" descr="Une image contenant Graphique, capture d’écran, Police, symbole&#10;&#10;Description générée automatiquement">
            <a:extLst>
              <a:ext uri="{FF2B5EF4-FFF2-40B4-BE49-F238E27FC236}">
                <a16:creationId xmlns:a16="http://schemas.microsoft.com/office/drawing/2014/main" id="{A39E5476-7391-B0A0-C6B5-7088C6B1C6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9026" y="4477489"/>
            <a:ext cx="632388" cy="63238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467AE41-5206-7877-E2B8-FAE4A4752208}"/>
              </a:ext>
            </a:extLst>
          </p:cNvPr>
          <p:cNvSpPr txBox="1"/>
          <p:nvPr/>
        </p:nvSpPr>
        <p:spPr>
          <a:xfrm>
            <a:off x="1256351" y="777231"/>
            <a:ext cx="3396343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Des réussites en cours de réalisations</a:t>
            </a:r>
          </a:p>
        </p:txBody>
      </p:sp>
    </p:spTree>
    <p:extLst>
      <p:ext uri="{BB962C8B-B14F-4D97-AF65-F5344CB8AC3E}">
        <p14:creationId xmlns:p14="http://schemas.microsoft.com/office/powerpoint/2010/main" val="16972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te, texte, atlas, diagramme">
            <a:extLst>
              <a:ext uri="{FF2B5EF4-FFF2-40B4-BE49-F238E27FC236}">
                <a16:creationId xmlns:a16="http://schemas.microsoft.com/office/drawing/2014/main" id="{58BF6C5D-8F2A-C297-B8F8-ACA1BDC6C1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50873" y="986170"/>
            <a:ext cx="7083678" cy="550994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FF0B240-6AC6-95FE-CBC2-E2E3533E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351" y="490658"/>
            <a:ext cx="2954142" cy="247775"/>
          </a:xfrm>
        </p:spPr>
        <p:txBody>
          <a:bodyPr>
            <a:normAutofit/>
          </a:bodyPr>
          <a:lstStyle/>
          <a:p>
            <a:r>
              <a:rPr lang="fr-FR"/>
              <a:t>Le soutien régional à la relocalisation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B1E12A-1F12-D5BD-4593-6D250219322F}"/>
              </a:ext>
            </a:extLst>
          </p:cNvPr>
          <p:cNvSpPr txBox="1"/>
          <p:nvPr/>
        </p:nvSpPr>
        <p:spPr>
          <a:xfrm>
            <a:off x="1256351" y="777231"/>
            <a:ext cx="3396343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Des réussites en cours de réalisations : quelques exemples</a:t>
            </a:r>
          </a:p>
        </p:txBody>
      </p:sp>
      <p:pic>
        <p:nvPicPr>
          <p:cNvPr id="1026" name="Picture 2" descr="webmaster, auteur/autrice sur Groupe Courbis">
            <a:extLst>
              <a:ext uri="{FF2B5EF4-FFF2-40B4-BE49-F238E27FC236}">
                <a16:creationId xmlns:a16="http://schemas.microsoft.com/office/drawing/2014/main" id="{2C4F5719-21B3-E59F-4EFD-56B73FA2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92" y="4249088"/>
            <a:ext cx="2736951" cy="273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27A09C0-BC16-2430-58D9-F2946B277A7C}"/>
              </a:ext>
            </a:extLst>
          </p:cNvPr>
          <p:cNvSpPr txBox="1"/>
          <p:nvPr/>
        </p:nvSpPr>
        <p:spPr>
          <a:xfrm>
            <a:off x="1750583" y="2750080"/>
            <a:ext cx="3901764" cy="11509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lang="fr-FR" dirty="0"/>
          </a:p>
        </p:txBody>
      </p:sp>
      <p:pic>
        <p:nvPicPr>
          <p:cNvPr id="1030" name="Picture 6" descr="Avis de Nova Ride | Lisez les avis marchands de novatoride.com">
            <a:extLst>
              <a:ext uri="{FF2B5EF4-FFF2-40B4-BE49-F238E27FC236}">
                <a16:creationId xmlns:a16="http://schemas.microsoft.com/office/drawing/2014/main" id="{43FCF5C8-A003-CF4C-A679-444FEB580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033" y="3910570"/>
            <a:ext cx="1754386" cy="175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e image contenant texte, Police, Graphique, conception&#10;&#10;Description générée automatiquement">
            <a:extLst>
              <a:ext uri="{FF2B5EF4-FFF2-40B4-BE49-F238E27FC236}">
                <a16:creationId xmlns:a16="http://schemas.microsoft.com/office/drawing/2014/main" id="{BFFB1158-3034-6764-93EA-6DD9CD153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123" y="1839442"/>
            <a:ext cx="1523428" cy="96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kyepharma - CDMO France">
            <a:extLst>
              <a:ext uri="{FF2B5EF4-FFF2-40B4-BE49-F238E27FC236}">
                <a16:creationId xmlns:a16="http://schemas.microsoft.com/office/drawing/2014/main" id="{DA56AE04-4BF8-B213-EF28-56AEBFD02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42" y="3829312"/>
            <a:ext cx="3403982" cy="98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RECIFORGE | LinkedIn">
            <a:extLst>
              <a:ext uri="{FF2B5EF4-FFF2-40B4-BE49-F238E27FC236}">
                <a16:creationId xmlns:a16="http://schemas.microsoft.com/office/drawing/2014/main" id="{BF5DDB68-7172-9F33-BAA8-9CE7C452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699" y="2012802"/>
            <a:ext cx="2429622" cy="242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ngecal – CONSTRUCTEUR DE MACHINES HAUTE TECHNOLOGIE À PROCESS CONTINU">
            <a:extLst>
              <a:ext uri="{FF2B5EF4-FFF2-40B4-BE49-F238E27FC236}">
                <a16:creationId xmlns:a16="http://schemas.microsoft.com/office/drawing/2014/main" id="{1874A626-F0FF-AB2F-7376-95A3A2402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77" y="2105363"/>
            <a:ext cx="1923360" cy="97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erbal T | LinkedIn">
            <a:extLst>
              <a:ext uri="{FF2B5EF4-FFF2-40B4-BE49-F238E27FC236}">
                <a16:creationId xmlns:a16="http://schemas.microsoft.com/office/drawing/2014/main" id="{27504511-4535-3D38-B798-A8A7F702D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28" y="92488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enitex international - Fabricant de tissus maille depuis 1987 | France">
            <a:extLst>
              <a:ext uri="{FF2B5EF4-FFF2-40B4-BE49-F238E27FC236}">
                <a16:creationId xmlns:a16="http://schemas.microsoft.com/office/drawing/2014/main" id="{754D7D38-F6C1-E6B3-6C5D-2A69A061C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74" y="3337868"/>
            <a:ext cx="1905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eilleur macarons france">
            <a:extLst>
              <a:ext uri="{FF2B5EF4-FFF2-40B4-BE49-F238E27FC236}">
                <a16:creationId xmlns:a16="http://schemas.microsoft.com/office/drawing/2014/main" id="{16217298-5E0B-8996-B21E-2A5BEB4B5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265" y="1635965"/>
            <a:ext cx="14287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ome | MDC - Fabricant de cuisines et de salles de bain">
            <a:extLst>
              <a:ext uri="{FF2B5EF4-FFF2-40B4-BE49-F238E27FC236}">
                <a16:creationId xmlns:a16="http://schemas.microsoft.com/office/drawing/2014/main" id="{C2E3EC0F-FCA8-FCEC-1B71-06430F412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34" y="4222215"/>
            <a:ext cx="1498725" cy="62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Accueil">
            <a:extLst>
              <a:ext uri="{FF2B5EF4-FFF2-40B4-BE49-F238E27FC236}">
                <a16:creationId xmlns:a16="http://schemas.microsoft.com/office/drawing/2014/main" id="{9C3248BB-0774-C497-1B66-377B563C9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46" y="4506173"/>
            <a:ext cx="12477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SuccessStories">
            <a:extLst>
              <a:ext uri="{FF2B5EF4-FFF2-40B4-BE49-F238E27FC236}">
                <a16:creationId xmlns:a16="http://schemas.microsoft.com/office/drawing/2014/main" id="{336EDDCB-9E34-5285-176E-77AA12A8F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26" y="3169743"/>
            <a:ext cx="1351224" cy="78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686EF2E-15CE-054A-8FDF-FDD94C6A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41" y="419659"/>
            <a:ext cx="5355534" cy="344003"/>
          </a:xfrm>
        </p:spPr>
        <p:txBody>
          <a:bodyPr>
            <a:noAutofit/>
          </a:bodyPr>
          <a:lstStyle/>
          <a:p>
            <a:r>
              <a:rPr lang="fr-FR" sz="1500" b="1" dirty="0"/>
              <a:t>Relocalisation et compétitivité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DA27B74-2AC4-B947-82C5-3992E550B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7241" y="1601634"/>
            <a:ext cx="10190506" cy="2922017"/>
          </a:xfrm>
        </p:spPr>
        <p:txBody>
          <a:bodyPr/>
          <a:lstStyle/>
          <a:p>
            <a:endParaRPr lang="fr-FR" sz="2000" dirty="0"/>
          </a:p>
          <a:p>
            <a:r>
              <a:rPr lang="fr-FR" sz="4000" dirty="0">
                <a:latin typeface="Arial Black" panose="020B0A04020102020204" pitchFamily="34" charset="0"/>
              </a:rPr>
              <a:t>Une région compétitive en Europe et dans le monde</a:t>
            </a:r>
          </a:p>
        </p:txBody>
      </p:sp>
    </p:spTree>
    <p:extLst>
      <p:ext uri="{BB962C8B-B14F-4D97-AF65-F5344CB8AC3E}">
        <p14:creationId xmlns:p14="http://schemas.microsoft.com/office/powerpoint/2010/main" val="120625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0B240-6AC6-95FE-CBC2-E2E3533E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351" y="490658"/>
            <a:ext cx="2954142" cy="247775"/>
          </a:xfrm>
        </p:spPr>
        <p:txBody>
          <a:bodyPr>
            <a:normAutofit/>
          </a:bodyPr>
          <a:lstStyle/>
          <a:p>
            <a:r>
              <a:rPr lang="fr-FR" dirty="0"/>
              <a:t>Le soutien régional à la relocalisation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B1E12A-1F12-D5BD-4593-6D250219322F}"/>
              </a:ext>
            </a:extLst>
          </p:cNvPr>
          <p:cNvSpPr txBox="1"/>
          <p:nvPr/>
        </p:nvSpPr>
        <p:spPr>
          <a:xfrm>
            <a:off x="1256351" y="777231"/>
            <a:ext cx="3396343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Le renforcement des acteurs régionaux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19E5F34-97FE-1FC0-2CB0-75B8BC3D7CE3}"/>
              </a:ext>
            </a:extLst>
          </p:cNvPr>
          <p:cNvSpPr txBox="1"/>
          <p:nvPr/>
        </p:nvSpPr>
        <p:spPr>
          <a:xfrm>
            <a:off x="3364040" y="3168758"/>
            <a:ext cx="5026278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b="1" dirty="0"/>
              <a:t>13 pôles de compétitivité </a:t>
            </a:r>
            <a:r>
              <a:rPr lang="fr-FR" dirty="0"/>
              <a:t>et </a:t>
            </a:r>
            <a:r>
              <a:rPr lang="fr-FR" b="1" dirty="0"/>
              <a:t>10 clusters régionaux </a:t>
            </a:r>
            <a:r>
              <a:rPr lang="fr-FR" dirty="0"/>
              <a:t>pour soutenir les « filières d’excellence »</a:t>
            </a:r>
            <a:endParaRPr lang="fr-FR" b="1" dirty="0"/>
          </a:p>
        </p:txBody>
      </p:sp>
      <p:pic>
        <p:nvPicPr>
          <p:cNvPr id="8" name="Graphique 7" descr="Ampoule et engrenage avec un remplissage uni">
            <a:extLst>
              <a:ext uri="{FF2B5EF4-FFF2-40B4-BE49-F238E27FC236}">
                <a16:creationId xmlns:a16="http://schemas.microsoft.com/office/drawing/2014/main" id="{5C61FE3E-13B3-B736-C4BA-F59CD9BB4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6622" y="4523716"/>
            <a:ext cx="914400" cy="9144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5C0C196-EE7E-8824-2F98-F2170EDD5EF8}"/>
              </a:ext>
            </a:extLst>
          </p:cNvPr>
          <p:cNvSpPr txBox="1"/>
          <p:nvPr/>
        </p:nvSpPr>
        <p:spPr>
          <a:xfrm>
            <a:off x="-389317" y="5189469"/>
            <a:ext cx="5026278" cy="117715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dirty="0"/>
              <a:t>Soutenir </a:t>
            </a:r>
            <a:r>
              <a:rPr lang="fr-FR" b="1" dirty="0"/>
              <a:t>l’innovation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AAE8C9-D941-C662-2087-BC21FBDF1D80}"/>
              </a:ext>
            </a:extLst>
          </p:cNvPr>
          <p:cNvSpPr txBox="1"/>
          <p:nvPr/>
        </p:nvSpPr>
        <p:spPr>
          <a:xfrm>
            <a:off x="3430461" y="5184638"/>
            <a:ext cx="5026278" cy="117715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dirty="0"/>
              <a:t>La croissance et </a:t>
            </a:r>
            <a:r>
              <a:rPr lang="fr-FR" b="1" dirty="0"/>
              <a:t>l’accompagnement marché </a:t>
            </a:r>
          </a:p>
        </p:txBody>
      </p:sp>
      <p:pic>
        <p:nvPicPr>
          <p:cNvPr id="12" name="Graphique 11" descr="Tendance à la hausse avec un remplissage uni">
            <a:extLst>
              <a:ext uri="{FF2B5EF4-FFF2-40B4-BE49-F238E27FC236}">
                <a16:creationId xmlns:a16="http://schemas.microsoft.com/office/drawing/2014/main" id="{9C5AE4B7-0EE4-6819-7192-31EC1A4A0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2900" y="4543372"/>
            <a:ext cx="914400" cy="9144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0413F9F-E5FD-4B45-047B-32CB07E95371}"/>
              </a:ext>
            </a:extLst>
          </p:cNvPr>
          <p:cNvSpPr txBox="1"/>
          <p:nvPr/>
        </p:nvSpPr>
        <p:spPr>
          <a:xfrm>
            <a:off x="7542339" y="5174976"/>
            <a:ext cx="5026278" cy="117715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fr-FR" dirty="0"/>
              <a:t>Diffuser les </a:t>
            </a:r>
            <a:r>
              <a:rPr lang="fr-FR" b="1" dirty="0"/>
              <a:t>dispositifs régionaux</a:t>
            </a:r>
          </a:p>
        </p:txBody>
      </p:sp>
      <p:pic>
        <p:nvPicPr>
          <p:cNvPr id="15" name="Graphique 14" descr="Réseau utilisateur avec un remplissage uni">
            <a:extLst>
              <a:ext uri="{FF2B5EF4-FFF2-40B4-BE49-F238E27FC236}">
                <a16:creationId xmlns:a16="http://schemas.microsoft.com/office/drawing/2014/main" id="{51D444C0-E326-D10F-9D43-67E102D593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31858" y="4523717"/>
            <a:ext cx="914400" cy="914400"/>
          </a:xfrm>
          <a:prstGeom prst="rect">
            <a:avLst/>
          </a:prstGeom>
        </p:spPr>
      </p:pic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D28801E8-29E1-6F8C-A650-DB80BDD07E12}"/>
              </a:ext>
            </a:extLst>
          </p:cNvPr>
          <p:cNvCxnSpPr>
            <a:cxnSpLocks/>
          </p:cNvCxnSpPr>
          <p:nvPr/>
        </p:nvCxnSpPr>
        <p:spPr>
          <a:xfrm rot="5400000">
            <a:off x="3773873" y="2420411"/>
            <a:ext cx="453258" cy="375335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29915CB0-D121-425A-412A-2ADA3B5C9F0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06490" y="2241149"/>
            <a:ext cx="453259" cy="4111879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D2EC43BD-4A6A-AA84-621C-F8C338EF5B47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42183" y="4305455"/>
            <a:ext cx="472914" cy="2921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éseau, Connexions, La Communication">
            <a:extLst>
              <a:ext uri="{FF2B5EF4-FFF2-40B4-BE49-F238E27FC236}">
                <a16:creationId xmlns:a16="http://schemas.microsoft.com/office/drawing/2014/main" id="{4B79CD39-2D7E-E7BC-AFD9-0D3172F2A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615" y="1577307"/>
            <a:ext cx="1589127" cy="158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AF4156B7-DC23-D3F4-DBF5-CF25379480DB}"/>
              </a:ext>
            </a:extLst>
          </p:cNvPr>
          <p:cNvSpPr/>
          <p:nvPr/>
        </p:nvSpPr>
        <p:spPr>
          <a:xfrm>
            <a:off x="7665500" y="1269384"/>
            <a:ext cx="1589128" cy="17461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53AF5C0-6C38-103C-2026-D38FEC644164}"/>
              </a:ext>
            </a:extLst>
          </p:cNvPr>
          <p:cNvSpPr/>
          <p:nvPr/>
        </p:nvSpPr>
        <p:spPr>
          <a:xfrm>
            <a:off x="8914430" y="1269384"/>
            <a:ext cx="2042946" cy="1746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B5188E0-7FCB-CAF3-A587-E81660028A3B}"/>
              </a:ext>
            </a:extLst>
          </p:cNvPr>
          <p:cNvSpPr txBox="1"/>
          <p:nvPr/>
        </p:nvSpPr>
        <p:spPr>
          <a:xfrm>
            <a:off x="7679807" y="1485284"/>
            <a:ext cx="1852051" cy="136620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fr-FR" b="1" dirty="0"/>
              <a:t>Année 2023 : </a:t>
            </a:r>
          </a:p>
          <a:p>
            <a:pPr algn="ctr"/>
            <a:endParaRPr lang="fr-FR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fr-FR" b="1" dirty="0"/>
              <a:t> 6 200 </a:t>
            </a:r>
            <a:r>
              <a:rPr lang="fr-FR" dirty="0"/>
              <a:t>membres</a:t>
            </a:r>
          </a:p>
          <a:p>
            <a:pPr algn="ctr"/>
            <a:endParaRPr lang="fr-FR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fr-FR" b="1" dirty="0"/>
              <a:t> 8M€</a:t>
            </a:r>
            <a:r>
              <a:rPr lang="fr-FR" dirty="0"/>
              <a:t> d’aides régionales</a:t>
            </a:r>
          </a:p>
        </p:txBody>
      </p:sp>
      <p:pic>
        <p:nvPicPr>
          <p:cNvPr id="42" name="Image 41" descr="Une image contenant texte, intérieur, fournitures de bureau, personne&#10;&#10;Description générée automatiquement">
            <a:extLst>
              <a:ext uri="{FF2B5EF4-FFF2-40B4-BE49-F238E27FC236}">
                <a16:creationId xmlns:a16="http://schemas.microsoft.com/office/drawing/2014/main" id="{1F1FC94F-7343-F89B-94E1-3446A4AF94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569508" y="1269384"/>
            <a:ext cx="2622491" cy="174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68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15033</TotalTime>
  <Words>608</Words>
  <Application>Microsoft Office PowerPoint</Application>
  <PresentationFormat>Grand écran</PresentationFormat>
  <Paragraphs>101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Wingdings</vt:lpstr>
      <vt:lpstr>Thème Office</vt:lpstr>
      <vt:lpstr>Relocalisation et compétitivité en Auvergne-Rhône-Alpes</vt:lpstr>
      <vt:lpstr>Relocalisation et compétitivité</vt:lpstr>
      <vt:lpstr>Relocalisation et compétitivité</vt:lpstr>
      <vt:lpstr>Le soutien régional à la relocalisation</vt:lpstr>
      <vt:lpstr>Le soutien régional à la relocalisation</vt:lpstr>
      <vt:lpstr>Réunion plénière Agence-DIRECO</vt:lpstr>
      <vt:lpstr>Le soutien régional à la relocalisation</vt:lpstr>
      <vt:lpstr>Relocalisation et compétitivité</vt:lpstr>
      <vt:lpstr>Le soutien régional à la relocalisation</vt:lpstr>
      <vt:lpstr>Le soutien régional à la relocalisation</vt:lpstr>
      <vt:lpstr>Le soutien régional à la relocalisation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POBANZ Séverine</dc:creator>
  <cp:lastModifiedBy>Yvette RICHAUD</cp:lastModifiedBy>
  <cp:revision>207</cp:revision>
  <dcterms:created xsi:type="dcterms:W3CDTF">2021-05-28T08:24:52Z</dcterms:created>
  <dcterms:modified xsi:type="dcterms:W3CDTF">2024-06-19T18:31:29Z</dcterms:modified>
</cp:coreProperties>
</file>