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handoutMasterIdLst>
    <p:handoutMasterId r:id="rId15"/>
  </p:handoutMasterIdLst>
  <p:sldIdLst>
    <p:sldId id="363" r:id="rId2"/>
    <p:sldId id="364" r:id="rId3"/>
    <p:sldId id="366" r:id="rId4"/>
    <p:sldId id="368" r:id="rId5"/>
    <p:sldId id="375" r:id="rId6"/>
    <p:sldId id="369" r:id="rId7"/>
    <p:sldId id="365" r:id="rId8"/>
    <p:sldId id="370" r:id="rId9"/>
    <p:sldId id="374" r:id="rId10"/>
    <p:sldId id="371" r:id="rId11"/>
    <p:sldId id="372" r:id="rId12"/>
    <p:sldId id="373" r:id="rId13"/>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AE7E"/>
    <a:srgbClr val="C9C7A7"/>
    <a:srgbClr val="960000"/>
    <a:srgbClr val="97A586"/>
    <a:srgbClr val="FFFF00"/>
    <a:srgbClr val="2476B3"/>
    <a:srgbClr val="97F799"/>
    <a:srgbClr val="52E0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93725" autoAdjust="0"/>
  </p:normalViewPr>
  <p:slideViewPr>
    <p:cSldViewPr>
      <p:cViewPr varScale="1">
        <p:scale>
          <a:sx n="77" d="100"/>
          <a:sy n="77" d="100"/>
        </p:scale>
        <p:origin x="213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D21E321-41CC-184B-F597-1E3B87C19730}"/>
              </a:ext>
            </a:extLst>
          </p:cNvPr>
          <p:cNvSpPr>
            <a:spLocks noGrp="1" noChangeArrowheads="1"/>
          </p:cNvSpPr>
          <p:nvPr>
            <p:ph type="hdr" sz="quarter"/>
          </p:nvPr>
        </p:nvSpPr>
        <p:spPr bwMode="auto">
          <a:xfrm>
            <a:off x="0" y="1"/>
            <a:ext cx="2946247" cy="49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707" tIns="46353" rIns="92707" bIns="46353" numCol="1" anchor="t" anchorCtr="0" compatLnSpc="1">
            <a:prstTxWarp prst="textNoShape">
              <a:avLst/>
            </a:prstTxWarp>
          </a:bodyPr>
          <a:lstStyle>
            <a:lvl1pPr defTabSz="927379">
              <a:defRPr sz="1200"/>
            </a:lvl1pPr>
          </a:lstStyle>
          <a:p>
            <a:endParaRPr lang="fr-FR" altLang="fr-FR"/>
          </a:p>
        </p:txBody>
      </p:sp>
      <p:sp>
        <p:nvSpPr>
          <p:cNvPr id="13315" name="Rectangle 3">
            <a:extLst>
              <a:ext uri="{FF2B5EF4-FFF2-40B4-BE49-F238E27FC236}">
                <a16:creationId xmlns:a16="http://schemas.microsoft.com/office/drawing/2014/main" id="{993F114B-3B14-1D67-22D6-83D5A3C3A512}"/>
              </a:ext>
            </a:extLst>
          </p:cNvPr>
          <p:cNvSpPr>
            <a:spLocks noGrp="1" noChangeArrowheads="1"/>
          </p:cNvSpPr>
          <p:nvPr>
            <p:ph type="dt" sz="quarter" idx="1"/>
          </p:nvPr>
        </p:nvSpPr>
        <p:spPr bwMode="auto">
          <a:xfrm>
            <a:off x="3849826" y="1"/>
            <a:ext cx="2946246" cy="49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707" tIns="46353" rIns="92707" bIns="46353" numCol="1" anchor="t" anchorCtr="0" compatLnSpc="1">
            <a:prstTxWarp prst="textNoShape">
              <a:avLst/>
            </a:prstTxWarp>
          </a:bodyPr>
          <a:lstStyle>
            <a:lvl1pPr algn="r" defTabSz="927379">
              <a:defRPr sz="1200"/>
            </a:lvl1pPr>
          </a:lstStyle>
          <a:p>
            <a:endParaRPr lang="fr-FR" altLang="fr-FR"/>
          </a:p>
        </p:txBody>
      </p:sp>
      <p:sp>
        <p:nvSpPr>
          <p:cNvPr id="13316" name="Rectangle 4">
            <a:extLst>
              <a:ext uri="{FF2B5EF4-FFF2-40B4-BE49-F238E27FC236}">
                <a16:creationId xmlns:a16="http://schemas.microsoft.com/office/drawing/2014/main" id="{5608C1EF-1125-448D-45B9-3B2B988F21B8}"/>
              </a:ext>
            </a:extLst>
          </p:cNvPr>
          <p:cNvSpPr>
            <a:spLocks noGrp="1" noChangeArrowheads="1"/>
          </p:cNvSpPr>
          <p:nvPr>
            <p:ph type="ftr" sz="quarter" idx="2"/>
          </p:nvPr>
        </p:nvSpPr>
        <p:spPr bwMode="auto">
          <a:xfrm>
            <a:off x="0" y="9429977"/>
            <a:ext cx="2946247" cy="49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707" tIns="46353" rIns="92707" bIns="46353" numCol="1" anchor="b" anchorCtr="0" compatLnSpc="1">
            <a:prstTxWarp prst="textNoShape">
              <a:avLst/>
            </a:prstTxWarp>
          </a:bodyPr>
          <a:lstStyle>
            <a:lvl1pPr defTabSz="927379">
              <a:defRPr sz="1200"/>
            </a:lvl1pPr>
          </a:lstStyle>
          <a:p>
            <a:endParaRPr lang="fr-FR" altLang="fr-FR"/>
          </a:p>
        </p:txBody>
      </p:sp>
      <p:sp>
        <p:nvSpPr>
          <p:cNvPr id="13317" name="Rectangle 5">
            <a:extLst>
              <a:ext uri="{FF2B5EF4-FFF2-40B4-BE49-F238E27FC236}">
                <a16:creationId xmlns:a16="http://schemas.microsoft.com/office/drawing/2014/main" id="{727905EB-795C-0FC8-D219-832B14C77A0F}"/>
              </a:ext>
            </a:extLst>
          </p:cNvPr>
          <p:cNvSpPr>
            <a:spLocks noGrp="1" noChangeArrowheads="1"/>
          </p:cNvSpPr>
          <p:nvPr>
            <p:ph type="sldNum" sz="quarter" idx="3"/>
          </p:nvPr>
        </p:nvSpPr>
        <p:spPr bwMode="auto">
          <a:xfrm>
            <a:off x="3849826" y="9429977"/>
            <a:ext cx="2946246" cy="49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707" tIns="46353" rIns="92707" bIns="46353" numCol="1" anchor="b" anchorCtr="0" compatLnSpc="1">
            <a:prstTxWarp prst="textNoShape">
              <a:avLst/>
            </a:prstTxWarp>
          </a:bodyPr>
          <a:lstStyle>
            <a:lvl1pPr algn="r" defTabSz="927379">
              <a:defRPr sz="1200"/>
            </a:lvl1pPr>
          </a:lstStyle>
          <a:p>
            <a:fld id="{28BBC13F-B8D1-425F-A756-E5985AABC950}" type="slidenum">
              <a:rPr lang="fr-FR" altLang="fr-FR"/>
              <a:pPr/>
              <a:t>‹N°›</a:t>
            </a:fld>
            <a:endParaRPr lang="fr-FR"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610C4F5-5D97-C4F6-F4E8-EB563FDC8B34}"/>
              </a:ext>
            </a:extLst>
          </p:cNvPr>
          <p:cNvSpPr>
            <a:spLocks noGrp="1" noChangeArrowheads="1"/>
          </p:cNvSpPr>
          <p:nvPr>
            <p:ph type="hdr" sz="quarter"/>
          </p:nvPr>
        </p:nvSpPr>
        <p:spPr bwMode="auto">
          <a:xfrm>
            <a:off x="0" y="1"/>
            <a:ext cx="2946247" cy="49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707" tIns="46353" rIns="92707" bIns="46353" numCol="1" anchor="t" anchorCtr="0" compatLnSpc="1">
            <a:prstTxWarp prst="textNoShape">
              <a:avLst/>
            </a:prstTxWarp>
          </a:bodyPr>
          <a:lstStyle>
            <a:lvl1pPr defTabSz="927379">
              <a:defRPr sz="1200"/>
            </a:lvl1pPr>
          </a:lstStyle>
          <a:p>
            <a:endParaRPr lang="fr-FR" altLang="fr-FR"/>
          </a:p>
        </p:txBody>
      </p:sp>
      <p:sp>
        <p:nvSpPr>
          <p:cNvPr id="14339" name="Rectangle 3">
            <a:extLst>
              <a:ext uri="{FF2B5EF4-FFF2-40B4-BE49-F238E27FC236}">
                <a16:creationId xmlns:a16="http://schemas.microsoft.com/office/drawing/2014/main" id="{E1817D4E-351B-65E0-2B3E-209635562251}"/>
              </a:ext>
            </a:extLst>
          </p:cNvPr>
          <p:cNvSpPr>
            <a:spLocks noGrp="1" noChangeArrowheads="1"/>
          </p:cNvSpPr>
          <p:nvPr>
            <p:ph type="dt" idx="1"/>
          </p:nvPr>
        </p:nvSpPr>
        <p:spPr bwMode="auto">
          <a:xfrm>
            <a:off x="3849826" y="1"/>
            <a:ext cx="2946246" cy="49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707" tIns="46353" rIns="92707" bIns="46353" numCol="1" anchor="t" anchorCtr="0" compatLnSpc="1">
            <a:prstTxWarp prst="textNoShape">
              <a:avLst/>
            </a:prstTxWarp>
          </a:bodyPr>
          <a:lstStyle>
            <a:lvl1pPr algn="r" defTabSz="927379">
              <a:defRPr sz="1200"/>
            </a:lvl1pPr>
          </a:lstStyle>
          <a:p>
            <a:endParaRPr lang="fr-FR" altLang="fr-FR"/>
          </a:p>
        </p:txBody>
      </p:sp>
      <p:sp>
        <p:nvSpPr>
          <p:cNvPr id="32772" name="Rectangle 4">
            <a:extLst>
              <a:ext uri="{FF2B5EF4-FFF2-40B4-BE49-F238E27FC236}">
                <a16:creationId xmlns:a16="http://schemas.microsoft.com/office/drawing/2014/main" id="{CB1203C9-60E6-B4E1-9ACA-F893A8C13085}"/>
              </a:ext>
            </a:extLst>
          </p:cNvPr>
          <p:cNvSpPr>
            <a:spLocks noGrp="1" noRot="1" noChangeAspect="1" noChangeArrowheads="1" noTextEdit="1"/>
          </p:cNvSpPr>
          <p:nvPr>
            <p:ph type="sldImg" idx="2"/>
          </p:nvPr>
        </p:nvSpPr>
        <p:spPr bwMode="auto">
          <a:xfrm>
            <a:off x="919163" y="746125"/>
            <a:ext cx="4962525"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a:extLst>
              <a:ext uri="{FF2B5EF4-FFF2-40B4-BE49-F238E27FC236}">
                <a16:creationId xmlns:a16="http://schemas.microsoft.com/office/drawing/2014/main" id="{E455F3C9-A935-A0CD-8E87-66F2CA4E84C3}"/>
              </a:ext>
            </a:extLst>
          </p:cNvPr>
          <p:cNvSpPr>
            <a:spLocks noGrp="1" noChangeArrowheads="1"/>
          </p:cNvSpPr>
          <p:nvPr>
            <p:ph type="body" sz="quarter" idx="3"/>
          </p:nvPr>
        </p:nvSpPr>
        <p:spPr bwMode="auto">
          <a:xfrm>
            <a:off x="680890" y="4715788"/>
            <a:ext cx="5435896" cy="446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707" tIns="46353" rIns="92707" bIns="46353"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4342" name="Rectangle 6">
            <a:extLst>
              <a:ext uri="{FF2B5EF4-FFF2-40B4-BE49-F238E27FC236}">
                <a16:creationId xmlns:a16="http://schemas.microsoft.com/office/drawing/2014/main" id="{77F81240-310D-7AB0-9EBA-F1AD05A814E2}"/>
              </a:ext>
            </a:extLst>
          </p:cNvPr>
          <p:cNvSpPr>
            <a:spLocks noGrp="1" noChangeArrowheads="1"/>
          </p:cNvSpPr>
          <p:nvPr>
            <p:ph type="ftr" sz="quarter" idx="4"/>
          </p:nvPr>
        </p:nvSpPr>
        <p:spPr bwMode="auto">
          <a:xfrm>
            <a:off x="0" y="9429977"/>
            <a:ext cx="2946247" cy="49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707" tIns="46353" rIns="92707" bIns="46353" numCol="1" anchor="b" anchorCtr="0" compatLnSpc="1">
            <a:prstTxWarp prst="textNoShape">
              <a:avLst/>
            </a:prstTxWarp>
          </a:bodyPr>
          <a:lstStyle>
            <a:lvl1pPr defTabSz="927379">
              <a:defRPr sz="1200"/>
            </a:lvl1pPr>
          </a:lstStyle>
          <a:p>
            <a:endParaRPr lang="fr-FR" altLang="fr-FR"/>
          </a:p>
        </p:txBody>
      </p:sp>
      <p:sp>
        <p:nvSpPr>
          <p:cNvPr id="14343" name="Rectangle 7">
            <a:extLst>
              <a:ext uri="{FF2B5EF4-FFF2-40B4-BE49-F238E27FC236}">
                <a16:creationId xmlns:a16="http://schemas.microsoft.com/office/drawing/2014/main" id="{74253C87-2C6C-338A-E8E5-47C72537F6B8}"/>
              </a:ext>
            </a:extLst>
          </p:cNvPr>
          <p:cNvSpPr>
            <a:spLocks noGrp="1" noChangeArrowheads="1"/>
          </p:cNvSpPr>
          <p:nvPr>
            <p:ph type="sldNum" sz="quarter" idx="5"/>
          </p:nvPr>
        </p:nvSpPr>
        <p:spPr bwMode="auto">
          <a:xfrm>
            <a:off x="3849826" y="9429977"/>
            <a:ext cx="2946246" cy="49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707" tIns="46353" rIns="92707" bIns="46353" numCol="1" anchor="b" anchorCtr="0" compatLnSpc="1">
            <a:prstTxWarp prst="textNoShape">
              <a:avLst/>
            </a:prstTxWarp>
          </a:bodyPr>
          <a:lstStyle>
            <a:lvl1pPr algn="r" defTabSz="927379">
              <a:defRPr sz="1200"/>
            </a:lvl1pPr>
          </a:lstStyle>
          <a:p>
            <a:fld id="{43B83705-CAF5-4EE1-A27F-DC03BF47DB93}" type="slidenum">
              <a:rPr lang="fr-FR" altLang="fr-F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3B83705-CAF5-4EE1-A27F-DC03BF47DB93}" type="slidenum">
              <a:rPr lang="fr-FR" altLang="fr-FR" smtClean="0"/>
              <a:pPr/>
              <a:t>1</a:t>
            </a:fld>
            <a:endParaRPr lang="fr-FR" altLang="fr-FR"/>
          </a:p>
        </p:txBody>
      </p:sp>
    </p:spTree>
    <p:extLst>
      <p:ext uri="{BB962C8B-B14F-4D97-AF65-F5344CB8AC3E}">
        <p14:creationId xmlns:p14="http://schemas.microsoft.com/office/powerpoint/2010/main" val="2958665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3B83705-CAF5-4EE1-A27F-DC03BF47DB93}" type="slidenum">
              <a:rPr lang="fr-FR" altLang="fr-FR" smtClean="0"/>
              <a:pPr/>
              <a:t>10</a:t>
            </a:fld>
            <a:endParaRPr lang="fr-FR" altLang="fr-FR"/>
          </a:p>
        </p:txBody>
      </p:sp>
    </p:spTree>
    <p:extLst>
      <p:ext uri="{BB962C8B-B14F-4D97-AF65-F5344CB8AC3E}">
        <p14:creationId xmlns:p14="http://schemas.microsoft.com/office/powerpoint/2010/main" val="967335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3B83705-CAF5-4EE1-A27F-DC03BF47DB93}" type="slidenum">
              <a:rPr lang="fr-FR" altLang="fr-FR" smtClean="0"/>
              <a:pPr/>
              <a:t>11</a:t>
            </a:fld>
            <a:endParaRPr lang="fr-FR" altLang="fr-FR"/>
          </a:p>
        </p:txBody>
      </p:sp>
    </p:spTree>
    <p:extLst>
      <p:ext uri="{BB962C8B-B14F-4D97-AF65-F5344CB8AC3E}">
        <p14:creationId xmlns:p14="http://schemas.microsoft.com/office/powerpoint/2010/main" val="1320000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3B83705-CAF5-4EE1-A27F-DC03BF47DB93}" type="slidenum">
              <a:rPr lang="fr-FR" altLang="fr-FR" smtClean="0"/>
              <a:pPr/>
              <a:t>12</a:t>
            </a:fld>
            <a:endParaRPr lang="fr-FR" altLang="fr-FR"/>
          </a:p>
        </p:txBody>
      </p:sp>
    </p:spTree>
    <p:extLst>
      <p:ext uri="{BB962C8B-B14F-4D97-AF65-F5344CB8AC3E}">
        <p14:creationId xmlns:p14="http://schemas.microsoft.com/office/powerpoint/2010/main" val="195002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3B83705-CAF5-4EE1-A27F-DC03BF47DB93}" type="slidenum">
              <a:rPr lang="fr-FR" altLang="fr-FR" smtClean="0"/>
              <a:pPr/>
              <a:t>2</a:t>
            </a:fld>
            <a:endParaRPr lang="fr-FR" altLang="fr-FR"/>
          </a:p>
        </p:txBody>
      </p:sp>
    </p:spTree>
    <p:extLst>
      <p:ext uri="{BB962C8B-B14F-4D97-AF65-F5344CB8AC3E}">
        <p14:creationId xmlns:p14="http://schemas.microsoft.com/office/powerpoint/2010/main" val="3400166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3B83705-CAF5-4EE1-A27F-DC03BF47DB93}" type="slidenum">
              <a:rPr lang="fr-FR" altLang="fr-FR" smtClean="0"/>
              <a:pPr/>
              <a:t>3</a:t>
            </a:fld>
            <a:endParaRPr lang="fr-FR" altLang="fr-FR"/>
          </a:p>
        </p:txBody>
      </p:sp>
    </p:spTree>
    <p:extLst>
      <p:ext uri="{BB962C8B-B14F-4D97-AF65-F5344CB8AC3E}">
        <p14:creationId xmlns:p14="http://schemas.microsoft.com/office/powerpoint/2010/main" val="607313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3B83705-CAF5-4EE1-A27F-DC03BF47DB93}" type="slidenum">
              <a:rPr lang="fr-FR" altLang="fr-FR" smtClean="0"/>
              <a:pPr/>
              <a:t>4</a:t>
            </a:fld>
            <a:endParaRPr lang="fr-FR" altLang="fr-FR"/>
          </a:p>
        </p:txBody>
      </p:sp>
    </p:spTree>
    <p:extLst>
      <p:ext uri="{BB962C8B-B14F-4D97-AF65-F5344CB8AC3E}">
        <p14:creationId xmlns:p14="http://schemas.microsoft.com/office/powerpoint/2010/main" val="3193160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3B83705-CAF5-4EE1-A27F-DC03BF47DB93}" type="slidenum">
              <a:rPr lang="fr-FR" altLang="fr-FR" smtClean="0"/>
              <a:pPr/>
              <a:t>5</a:t>
            </a:fld>
            <a:endParaRPr lang="fr-FR" altLang="fr-FR"/>
          </a:p>
        </p:txBody>
      </p:sp>
    </p:spTree>
    <p:extLst>
      <p:ext uri="{BB962C8B-B14F-4D97-AF65-F5344CB8AC3E}">
        <p14:creationId xmlns:p14="http://schemas.microsoft.com/office/powerpoint/2010/main" val="2520884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3B83705-CAF5-4EE1-A27F-DC03BF47DB93}" type="slidenum">
              <a:rPr lang="fr-FR" altLang="fr-FR" smtClean="0"/>
              <a:pPr/>
              <a:t>6</a:t>
            </a:fld>
            <a:endParaRPr lang="fr-FR" altLang="fr-FR"/>
          </a:p>
        </p:txBody>
      </p:sp>
    </p:spTree>
    <p:extLst>
      <p:ext uri="{BB962C8B-B14F-4D97-AF65-F5344CB8AC3E}">
        <p14:creationId xmlns:p14="http://schemas.microsoft.com/office/powerpoint/2010/main" val="4282178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3B83705-CAF5-4EE1-A27F-DC03BF47DB93}" type="slidenum">
              <a:rPr lang="fr-FR" altLang="fr-FR" smtClean="0"/>
              <a:pPr/>
              <a:t>7</a:t>
            </a:fld>
            <a:endParaRPr lang="fr-FR" altLang="fr-FR"/>
          </a:p>
        </p:txBody>
      </p:sp>
    </p:spTree>
    <p:extLst>
      <p:ext uri="{BB962C8B-B14F-4D97-AF65-F5344CB8AC3E}">
        <p14:creationId xmlns:p14="http://schemas.microsoft.com/office/powerpoint/2010/main" val="1854212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3B83705-CAF5-4EE1-A27F-DC03BF47DB93}" type="slidenum">
              <a:rPr lang="fr-FR" altLang="fr-FR" smtClean="0"/>
              <a:pPr/>
              <a:t>8</a:t>
            </a:fld>
            <a:endParaRPr lang="fr-FR" altLang="fr-FR"/>
          </a:p>
        </p:txBody>
      </p:sp>
    </p:spTree>
    <p:extLst>
      <p:ext uri="{BB962C8B-B14F-4D97-AF65-F5344CB8AC3E}">
        <p14:creationId xmlns:p14="http://schemas.microsoft.com/office/powerpoint/2010/main" val="2170318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3B83705-CAF5-4EE1-A27F-DC03BF47DB93}" type="slidenum">
              <a:rPr lang="fr-FR" altLang="fr-FR" smtClean="0"/>
              <a:pPr/>
              <a:t>9</a:t>
            </a:fld>
            <a:endParaRPr lang="fr-FR" altLang="fr-FR"/>
          </a:p>
        </p:txBody>
      </p:sp>
    </p:spTree>
    <p:extLst>
      <p:ext uri="{BB962C8B-B14F-4D97-AF65-F5344CB8AC3E}">
        <p14:creationId xmlns:p14="http://schemas.microsoft.com/office/powerpoint/2010/main" val="115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188157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32588" y="115888"/>
            <a:ext cx="2160587" cy="655320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250825" y="115888"/>
            <a:ext cx="6329363" cy="6553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96236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dgm" preserve="1">
  <p:cSld name="Titre et graphique ou organigramme hiérarchique">
    <p:spTree>
      <p:nvGrpSpPr>
        <p:cNvPr id="1" name=""/>
        <p:cNvGrpSpPr/>
        <p:nvPr/>
      </p:nvGrpSpPr>
      <p:grpSpPr>
        <a:xfrm>
          <a:off x="0" y="0"/>
          <a:ext cx="0" cy="0"/>
          <a:chOff x="0" y="0"/>
          <a:chExt cx="0" cy="0"/>
        </a:xfrm>
      </p:grpSpPr>
      <p:sp>
        <p:nvSpPr>
          <p:cNvPr id="2" name="Titre 1"/>
          <p:cNvSpPr>
            <a:spLocks noGrp="1"/>
          </p:cNvSpPr>
          <p:nvPr>
            <p:ph type="title"/>
          </p:nvPr>
        </p:nvSpPr>
        <p:spPr>
          <a:xfrm>
            <a:off x="1187450" y="115888"/>
            <a:ext cx="7499350" cy="865187"/>
          </a:xfrm>
        </p:spPr>
        <p:txBody>
          <a:bodyPr/>
          <a:lstStyle/>
          <a:p>
            <a:r>
              <a:rPr lang="fr-FR"/>
              <a:t>Modifiez le style du titre</a:t>
            </a:r>
          </a:p>
        </p:txBody>
      </p:sp>
      <p:sp>
        <p:nvSpPr>
          <p:cNvPr id="3" name="Espace réservé du graphique SmartArt 2"/>
          <p:cNvSpPr>
            <a:spLocks noGrp="1"/>
          </p:cNvSpPr>
          <p:nvPr>
            <p:ph type="dgm" idx="1"/>
          </p:nvPr>
        </p:nvSpPr>
        <p:spPr>
          <a:xfrm>
            <a:off x="250825" y="1268413"/>
            <a:ext cx="8642350" cy="5400675"/>
          </a:xfrm>
        </p:spPr>
        <p:txBody>
          <a:bodyPr/>
          <a:lstStyle/>
          <a:p>
            <a:pPr lvl="0"/>
            <a:r>
              <a:rPr lang="fr-FR" noProof="0"/>
              <a:t>Cliquez sur l'icône pour ajouter un graphique SmartArt</a:t>
            </a:r>
          </a:p>
        </p:txBody>
      </p:sp>
    </p:spTree>
    <p:extLst>
      <p:ext uri="{BB962C8B-B14F-4D97-AF65-F5344CB8AC3E}">
        <p14:creationId xmlns:p14="http://schemas.microsoft.com/office/powerpoint/2010/main" val="1857434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187450" y="115888"/>
            <a:ext cx="7499350" cy="865187"/>
          </a:xfrm>
        </p:spPr>
        <p:txBody>
          <a:bodyPr/>
          <a:lstStyle/>
          <a:p>
            <a:r>
              <a:rPr lang="fr-FR"/>
              <a:t>Modifiez le style du titre</a:t>
            </a:r>
          </a:p>
        </p:txBody>
      </p:sp>
      <p:sp>
        <p:nvSpPr>
          <p:cNvPr id="3" name="Espace réservé du texte 2"/>
          <p:cNvSpPr>
            <a:spLocks noGrp="1"/>
          </p:cNvSpPr>
          <p:nvPr>
            <p:ph type="body" sz="half" idx="1"/>
          </p:nvPr>
        </p:nvSpPr>
        <p:spPr>
          <a:xfrm>
            <a:off x="250825" y="1268413"/>
            <a:ext cx="4244975" cy="54006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268413"/>
            <a:ext cx="4244975" cy="54006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30477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282132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250825" y="1268413"/>
            <a:ext cx="4244975"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268413"/>
            <a:ext cx="4244975"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96530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24173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96416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39930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3399384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4174304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62793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5" name="Picture 7">
            <a:extLst>
              <a:ext uri="{FF2B5EF4-FFF2-40B4-BE49-F238E27FC236}">
                <a16:creationId xmlns:a16="http://schemas.microsoft.com/office/drawing/2014/main" id="{9E9C5663-9933-1708-5DE9-44E7E563145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64990" r="19342"/>
          <a:stretch>
            <a:fillRect/>
          </a:stretch>
        </p:blipFill>
        <p:spPr bwMode="auto">
          <a:xfrm>
            <a:off x="7451725" y="0"/>
            <a:ext cx="1692275" cy="11842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CB9BC12F-9B0A-279E-D863-9414EAA0252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r="19342"/>
          <a:stretch>
            <a:fillRect/>
          </a:stretch>
        </p:blipFill>
        <p:spPr bwMode="auto">
          <a:xfrm>
            <a:off x="0" y="0"/>
            <a:ext cx="8712200" cy="118427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a:extLst>
              <a:ext uri="{FF2B5EF4-FFF2-40B4-BE49-F238E27FC236}">
                <a16:creationId xmlns:a16="http://schemas.microsoft.com/office/drawing/2014/main" id="{0F8837AE-9F1C-3DD0-B402-5C3417EC2B1E}"/>
              </a:ext>
            </a:extLst>
          </p:cNvPr>
          <p:cNvSpPr>
            <a:spLocks noGrp="1" noChangeArrowheads="1"/>
          </p:cNvSpPr>
          <p:nvPr>
            <p:ph type="title"/>
          </p:nvPr>
        </p:nvSpPr>
        <p:spPr bwMode="auto">
          <a:xfrm>
            <a:off x="1187450" y="115888"/>
            <a:ext cx="7499350" cy="8651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ltLang="fr-FR"/>
              <a:t>Cliquez pour modifier le style du titre</a:t>
            </a:r>
          </a:p>
        </p:txBody>
      </p:sp>
      <p:sp>
        <p:nvSpPr>
          <p:cNvPr id="2053" name="Rectangle 3">
            <a:extLst>
              <a:ext uri="{FF2B5EF4-FFF2-40B4-BE49-F238E27FC236}">
                <a16:creationId xmlns:a16="http://schemas.microsoft.com/office/drawing/2014/main" id="{ECB58174-3821-01C1-A3EA-6A87327FB3E3}"/>
              </a:ext>
            </a:extLst>
          </p:cNvPr>
          <p:cNvSpPr>
            <a:spLocks noGrp="1" noChangeArrowheads="1"/>
          </p:cNvSpPr>
          <p:nvPr>
            <p:ph type="body" idx="1"/>
          </p:nvPr>
        </p:nvSpPr>
        <p:spPr bwMode="auto">
          <a:xfrm>
            <a:off x="250825" y="1268413"/>
            <a:ext cx="864235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fr-FR"/>
              <a:t>Cliquez pour modifier les styles du texte du masque</a:t>
            </a:r>
          </a:p>
          <a:p>
            <a:pPr lvl="1"/>
            <a:r>
              <a:rPr lang="en-GB" altLang="fr-FR"/>
              <a:t>Deuxième niveau</a:t>
            </a:r>
          </a:p>
          <a:p>
            <a:pPr lvl="2"/>
            <a:r>
              <a:rPr lang="en-GB" altLang="fr-FR"/>
              <a:t>Troisième niveau</a:t>
            </a:r>
          </a:p>
          <a:p>
            <a:pPr lvl="3"/>
            <a:r>
              <a:rPr lang="en-GB" altLang="fr-FR"/>
              <a:t>Quatrième niveau</a:t>
            </a:r>
          </a:p>
          <a:p>
            <a:pPr lvl="4"/>
            <a:r>
              <a:rPr lang="en-GB" altLang="fr-FR"/>
              <a:t>Cinquième niveau</a:t>
            </a:r>
          </a:p>
        </p:txBody>
      </p:sp>
      <p:sp>
        <p:nvSpPr>
          <p:cNvPr id="2056" name="Line 8">
            <a:extLst>
              <a:ext uri="{FF2B5EF4-FFF2-40B4-BE49-F238E27FC236}">
                <a16:creationId xmlns:a16="http://schemas.microsoft.com/office/drawing/2014/main" id="{3DCEB317-338C-B3DC-FBC7-32971D7F5AE8}"/>
              </a:ext>
            </a:extLst>
          </p:cNvPr>
          <p:cNvSpPr>
            <a:spLocks noChangeShapeType="1"/>
          </p:cNvSpPr>
          <p:nvPr/>
        </p:nvSpPr>
        <p:spPr bwMode="auto">
          <a:xfrm>
            <a:off x="-4763" y="1182688"/>
            <a:ext cx="9148763" cy="0"/>
          </a:xfrm>
          <a:prstGeom prst="line">
            <a:avLst/>
          </a:prstGeom>
          <a:noFill/>
          <a:ln w="63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Arial" charset="0"/>
        </a:defRPr>
      </a:lvl2pPr>
      <a:lvl3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Arial" charset="0"/>
        </a:defRPr>
      </a:lvl3pPr>
      <a:lvl4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Arial" charset="0"/>
        </a:defRPr>
      </a:lvl4pPr>
      <a:lvl5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4400">
          <a:solidFill>
            <a:schemeClr val="bg1"/>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4400">
          <a:solidFill>
            <a:schemeClr val="bg1"/>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4400">
          <a:solidFill>
            <a:schemeClr val="bg1"/>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4400">
          <a:solidFill>
            <a:schemeClr val="bg1"/>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lr>
          <a:schemeClr val="tx1"/>
        </a:buClr>
        <a:buFont typeface="Wingdings" panose="05000000000000000000" pitchFamily="2" charset="2"/>
        <a:buChar char="§"/>
        <a:defRPr sz="3200" b="1">
          <a:solidFill>
            <a:srgbClr val="960000"/>
          </a:solidFill>
          <a:latin typeface="+mn-lt"/>
          <a:ea typeface="+mn-ea"/>
          <a:cs typeface="+mn-cs"/>
        </a:defRPr>
      </a:lvl1pPr>
      <a:lvl2pPr marL="742950" indent="-285750" algn="l" rtl="0" eaLnBrk="1" fontAlgn="base" hangingPunct="1">
        <a:spcBef>
          <a:spcPct val="20000"/>
        </a:spcBef>
        <a:spcAft>
          <a:spcPct val="0"/>
        </a:spcAft>
        <a:buClr>
          <a:srgbClr val="97A586"/>
        </a:buClr>
        <a:buSzPct val="60000"/>
        <a:buFont typeface="Arial" panose="020B0604020202020204" pitchFamily="34" charset="0"/>
        <a:buChar char="►"/>
        <a:defRPr sz="2800">
          <a:solidFill>
            <a:schemeClr val="tx2"/>
          </a:solidFill>
          <a:latin typeface="+mn-lt"/>
        </a:defRPr>
      </a:lvl2pPr>
      <a:lvl3pPr marL="1143000" indent="-228600" algn="l" rtl="0" eaLnBrk="1" fontAlgn="base" hangingPunct="1">
        <a:spcBef>
          <a:spcPct val="20000"/>
        </a:spcBef>
        <a:spcAft>
          <a:spcPct val="0"/>
        </a:spcAft>
        <a:buChar char="•"/>
        <a:defRPr sz="2400">
          <a:solidFill>
            <a:schemeClr val="tx2"/>
          </a:solidFill>
          <a:latin typeface="+mn-lt"/>
        </a:defRPr>
      </a:lvl3pPr>
      <a:lvl4pPr marL="1600200" indent="-228600" algn="l" rtl="0" eaLnBrk="1" fontAlgn="base" hangingPunct="1">
        <a:spcBef>
          <a:spcPct val="20000"/>
        </a:spcBef>
        <a:spcAft>
          <a:spcPct val="0"/>
        </a:spcAft>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4" name="Rectangle 10">
            <a:extLst>
              <a:ext uri="{FF2B5EF4-FFF2-40B4-BE49-F238E27FC236}">
                <a16:creationId xmlns:a16="http://schemas.microsoft.com/office/drawing/2014/main" id="{22DDB58C-0257-4C0E-2D56-83AC559FE165}"/>
              </a:ext>
            </a:extLst>
          </p:cNvPr>
          <p:cNvSpPr>
            <a:spLocks noGrp="1" noChangeArrowheads="1"/>
          </p:cNvSpPr>
          <p:nvPr>
            <p:ph type="title"/>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ltLang="fr-FR" sz="2400" cap="small" dirty="0"/>
              <a:t>Métropole de Lyon </a:t>
            </a:r>
            <a:br>
              <a:rPr lang="fr-FR" altLang="fr-FR" sz="2400" cap="small" dirty="0"/>
            </a:br>
            <a:r>
              <a:rPr lang="fr-FR" altLang="fr-FR" sz="1800" cap="small" dirty="0"/>
              <a:t>U</a:t>
            </a:r>
            <a:r>
              <a:rPr lang="fr-FR" altLang="fr-FR" sz="1800" dirty="0"/>
              <a:t>ne loi pour remettre les communes au cœur du fonctionnement démocratique</a:t>
            </a:r>
            <a:endParaRPr lang="fr-FR" altLang="fr-FR" sz="2400" dirty="0"/>
          </a:p>
        </p:txBody>
      </p:sp>
      <p:sp>
        <p:nvSpPr>
          <p:cNvPr id="88076" name="Text Box 12">
            <a:extLst>
              <a:ext uri="{FF2B5EF4-FFF2-40B4-BE49-F238E27FC236}">
                <a16:creationId xmlns:a16="http://schemas.microsoft.com/office/drawing/2014/main" id="{9FD5D82E-B19F-5F4D-F6D5-3C072A86E82C}"/>
              </a:ext>
            </a:extLst>
          </p:cNvPr>
          <p:cNvSpPr txBox="1">
            <a:spLocks noChangeArrowheads="1"/>
          </p:cNvSpPr>
          <p:nvPr/>
        </p:nvSpPr>
        <p:spPr bwMode="auto">
          <a:xfrm>
            <a:off x="250825" y="1412875"/>
            <a:ext cx="8642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fr-FR" altLang="fr-FR"/>
          </a:p>
        </p:txBody>
      </p:sp>
      <p:sp>
        <p:nvSpPr>
          <p:cNvPr id="88077" name="Text Box 13">
            <a:extLst>
              <a:ext uri="{FF2B5EF4-FFF2-40B4-BE49-F238E27FC236}">
                <a16:creationId xmlns:a16="http://schemas.microsoft.com/office/drawing/2014/main" id="{12DFA3F9-1EC6-272D-4F10-52ABC7BE41B6}"/>
              </a:ext>
            </a:extLst>
          </p:cNvPr>
          <p:cNvSpPr txBox="1">
            <a:spLocks noChangeArrowheads="1"/>
          </p:cNvSpPr>
          <p:nvPr/>
        </p:nvSpPr>
        <p:spPr bwMode="auto">
          <a:xfrm>
            <a:off x="615950" y="1340768"/>
            <a:ext cx="8642350" cy="438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538480" algn="ctr">
              <a:spcAft>
                <a:spcPts val="0"/>
              </a:spcAft>
            </a:pPr>
            <a:endParaRPr lang="fr-FR" dirty="0">
              <a:ea typeface="Calibri" panose="020F0502020204030204" pitchFamily="34" charset="0"/>
            </a:endParaRPr>
          </a:p>
          <a:p>
            <a:pPr marR="538480" algn="just">
              <a:spcAft>
                <a:spcPts val="0"/>
              </a:spcAft>
            </a:pPr>
            <a:r>
              <a:rPr lang="fr-FR" cap="small" dirty="0">
                <a:solidFill>
                  <a:srgbClr val="002060"/>
                </a:solidFill>
              </a:rPr>
              <a:t>Jeudi 8 février 2024</a:t>
            </a:r>
          </a:p>
          <a:p>
            <a:pPr marR="538480" algn="ctr">
              <a:spcAft>
                <a:spcPts val="0"/>
              </a:spcAft>
            </a:pPr>
            <a:endParaRPr lang="fr-FR" dirty="0">
              <a:ea typeface="Calibri" panose="020F0502020204030204" pitchFamily="34" charset="0"/>
            </a:endParaRPr>
          </a:p>
          <a:p>
            <a:pPr marR="538480" algn="ctr">
              <a:spcAft>
                <a:spcPts val="0"/>
              </a:spcAft>
            </a:pPr>
            <a:r>
              <a:rPr lang="fr-FR" sz="2400" cap="small" dirty="0">
                <a:solidFill>
                  <a:srgbClr val="002060"/>
                </a:solidFill>
                <a:effectLst>
                  <a:outerShdw blurRad="38100" dist="38100" dir="2700000" algn="tl">
                    <a:srgbClr val="C0C0C0"/>
                  </a:outerShdw>
                </a:effectLst>
                <a:latin typeface="+mj-lt"/>
                <a:ea typeface="+mj-ea"/>
                <a:cs typeface="+mj-cs"/>
              </a:rPr>
              <a:t>Petit-déjeuner </a:t>
            </a:r>
          </a:p>
          <a:p>
            <a:pPr marR="538480" algn="ctr">
              <a:spcAft>
                <a:spcPts val="0"/>
              </a:spcAft>
            </a:pPr>
            <a:r>
              <a:rPr lang="fr-FR" sz="2400" cap="small" dirty="0">
                <a:solidFill>
                  <a:srgbClr val="002060"/>
                </a:solidFill>
                <a:effectLst>
                  <a:outerShdw blurRad="38100" dist="38100" dir="2700000" algn="tl">
                    <a:srgbClr val="C0C0C0"/>
                  </a:outerShdw>
                </a:effectLst>
                <a:latin typeface="+mj-lt"/>
                <a:ea typeface="+mj-ea"/>
                <a:cs typeface="+mj-cs"/>
              </a:rPr>
              <a:t>du Club de l’OURS</a:t>
            </a:r>
          </a:p>
          <a:p>
            <a:pPr marR="538480" algn="ctr">
              <a:spcAft>
                <a:spcPts val="0"/>
              </a:spcAft>
            </a:pPr>
            <a:endParaRPr lang="fr-FR" b="1" dirty="0">
              <a:solidFill>
                <a:schemeClr val="tx2"/>
              </a:solidFill>
              <a:ea typeface="Calibri" panose="020F0502020204030204" pitchFamily="34" charset="0"/>
            </a:endParaRPr>
          </a:p>
          <a:p>
            <a:pPr marR="538480" algn="ctr">
              <a:spcAft>
                <a:spcPts val="0"/>
              </a:spcAft>
            </a:pPr>
            <a:r>
              <a:rPr lang="fr-FR" altLang="fr-FR" sz="2400" cap="small" dirty="0"/>
              <a:t>Métropole de Lyon </a:t>
            </a:r>
            <a:br>
              <a:rPr lang="fr-FR" altLang="fr-FR" sz="2400" cap="small" dirty="0"/>
            </a:br>
            <a:r>
              <a:rPr lang="fr-FR" altLang="fr-FR" dirty="0">
                <a:effectLst>
                  <a:outerShdw blurRad="38100" dist="38100" dir="2700000" algn="tl">
                    <a:srgbClr val="C0C0C0"/>
                  </a:outerShdw>
                </a:effectLst>
                <a:latin typeface="+mj-lt"/>
                <a:ea typeface="+mj-ea"/>
                <a:cs typeface="+mj-cs"/>
              </a:rPr>
              <a:t>Une loi pour remettre les communes au cœur </a:t>
            </a:r>
          </a:p>
          <a:p>
            <a:pPr marR="538480" algn="ctr">
              <a:spcAft>
                <a:spcPts val="0"/>
              </a:spcAft>
            </a:pPr>
            <a:r>
              <a:rPr lang="fr-FR" altLang="fr-FR" dirty="0">
                <a:effectLst>
                  <a:outerShdw blurRad="38100" dist="38100" dir="2700000" algn="tl">
                    <a:srgbClr val="C0C0C0"/>
                  </a:outerShdw>
                </a:effectLst>
                <a:latin typeface="+mj-lt"/>
                <a:ea typeface="+mj-ea"/>
                <a:cs typeface="+mj-cs"/>
              </a:rPr>
              <a:t>du fonctionnement démocratique</a:t>
            </a:r>
          </a:p>
          <a:p>
            <a:pPr marR="538480" algn="ctr">
              <a:spcAft>
                <a:spcPts val="0"/>
              </a:spcAft>
            </a:pPr>
            <a:endParaRPr lang="fr-FR" altLang="fr-FR" dirty="0">
              <a:solidFill>
                <a:srgbClr val="002060"/>
              </a:solidFill>
              <a:effectLst>
                <a:outerShdw blurRad="38100" dist="38100" dir="2700000" algn="tl">
                  <a:srgbClr val="C0C0C0"/>
                </a:outerShdw>
              </a:effectLst>
              <a:latin typeface="+mj-lt"/>
              <a:ea typeface="+mj-ea"/>
              <a:cs typeface="+mj-cs"/>
            </a:endParaRPr>
          </a:p>
          <a:p>
            <a:pPr marR="538480" algn="ctr">
              <a:spcAft>
                <a:spcPts val="0"/>
              </a:spcAft>
            </a:pPr>
            <a:r>
              <a:rPr lang="fr-FR" altLang="fr-FR" dirty="0">
                <a:solidFill>
                  <a:srgbClr val="002060"/>
                </a:solidFill>
                <a:effectLst>
                  <a:outerShdw blurRad="38100" dist="38100" dir="2700000" algn="tl">
                    <a:srgbClr val="C0C0C0"/>
                  </a:outerShdw>
                </a:effectLst>
                <a:latin typeface="+mj-lt"/>
                <a:ea typeface="+mj-ea"/>
                <a:cs typeface="+mj-cs"/>
              </a:rPr>
              <a:t>Par Etienne BLANC</a:t>
            </a:r>
          </a:p>
          <a:p>
            <a:pPr marR="538480" algn="ctr">
              <a:spcAft>
                <a:spcPts val="0"/>
              </a:spcAft>
            </a:pPr>
            <a:r>
              <a:rPr lang="fr-FR" altLang="fr-FR" dirty="0">
                <a:effectLst>
                  <a:outerShdw blurRad="38100" dist="38100" dir="2700000" algn="tl">
                    <a:srgbClr val="C0C0C0"/>
                  </a:outerShdw>
                </a:effectLst>
                <a:latin typeface="+mj-lt"/>
                <a:ea typeface="+mj-ea"/>
                <a:cs typeface="+mj-cs"/>
              </a:rPr>
              <a:t>Sénateur du Rhône et de la Métropole de Lyon</a:t>
            </a:r>
          </a:p>
          <a:p>
            <a:pPr marR="538480" algn="ctr">
              <a:spcAft>
                <a:spcPts val="0"/>
              </a:spcAft>
            </a:pPr>
            <a:r>
              <a:rPr lang="fr-FR" altLang="fr-FR" dirty="0">
                <a:effectLst>
                  <a:outerShdw blurRad="38100" dist="38100" dir="2700000" algn="tl">
                    <a:srgbClr val="C0C0C0"/>
                  </a:outerShdw>
                </a:effectLst>
                <a:latin typeface="+mj-lt"/>
                <a:ea typeface="+mj-ea"/>
                <a:cs typeface="+mj-cs"/>
              </a:rPr>
              <a:t>Conseiller municipal de la ville de Lyon</a:t>
            </a:r>
          </a:p>
          <a:p>
            <a:pPr>
              <a:spcBef>
                <a:spcPct val="50000"/>
              </a:spcBef>
            </a:pPr>
            <a:endParaRPr lang="fr-FR" altLang="fr-FR" dirty="0">
              <a:solidFill>
                <a:schemeClr val="tx2"/>
              </a:solidFill>
            </a:endParaRPr>
          </a:p>
        </p:txBody>
      </p:sp>
    </p:spTree>
    <p:extLst>
      <p:ext uri="{BB962C8B-B14F-4D97-AF65-F5344CB8AC3E}">
        <p14:creationId xmlns:p14="http://schemas.microsoft.com/office/powerpoint/2010/main" val="890930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4" name="Rectangle 10">
            <a:extLst>
              <a:ext uri="{FF2B5EF4-FFF2-40B4-BE49-F238E27FC236}">
                <a16:creationId xmlns:a16="http://schemas.microsoft.com/office/drawing/2014/main" id="{22DDB58C-0257-4C0E-2D56-83AC559FE165}"/>
              </a:ext>
            </a:extLst>
          </p:cNvPr>
          <p:cNvSpPr>
            <a:spLocks noGrp="1" noChangeArrowheads="1"/>
          </p:cNvSpPr>
          <p:nvPr>
            <p:ph type="title"/>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ltLang="fr-FR" sz="2400" cap="small" dirty="0"/>
              <a:t>Métropole de Lyon </a:t>
            </a:r>
            <a:br>
              <a:rPr lang="fr-FR" altLang="fr-FR" sz="2400" cap="small" dirty="0"/>
            </a:br>
            <a:r>
              <a:rPr lang="fr-FR" altLang="fr-FR" sz="1800" cap="small" dirty="0"/>
              <a:t>U</a:t>
            </a:r>
            <a:r>
              <a:rPr lang="fr-FR" altLang="fr-FR" sz="1800" dirty="0"/>
              <a:t>ne loi pour remettre les communes au cœur du fonctionnement démocratique</a:t>
            </a:r>
            <a:endParaRPr lang="fr-FR" altLang="fr-FR" sz="2400" dirty="0"/>
          </a:p>
        </p:txBody>
      </p:sp>
      <p:sp>
        <p:nvSpPr>
          <p:cNvPr id="88076" name="Text Box 12">
            <a:extLst>
              <a:ext uri="{FF2B5EF4-FFF2-40B4-BE49-F238E27FC236}">
                <a16:creationId xmlns:a16="http://schemas.microsoft.com/office/drawing/2014/main" id="{9FD5D82E-B19F-5F4D-F6D5-3C072A86E82C}"/>
              </a:ext>
            </a:extLst>
          </p:cNvPr>
          <p:cNvSpPr txBox="1">
            <a:spLocks noChangeArrowheads="1"/>
          </p:cNvSpPr>
          <p:nvPr/>
        </p:nvSpPr>
        <p:spPr bwMode="auto">
          <a:xfrm>
            <a:off x="250825" y="1412875"/>
            <a:ext cx="864235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b="1" dirty="0">
                <a:solidFill>
                  <a:srgbClr val="960000"/>
                </a:solidFill>
              </a:rPr>
              <a:t>Proposition de loi </a:t>
            </a:r>
            <a:r>
              <a:rPr lang="fr-FR" b="1" dirty="0">
                <a:solidFill>
                  <a:srgbClr val="960000"/>
                </a:solidFill>
              </a:rPr>
              <a:t>visant à transformer la Métropole de Lyon : </a:t>
            </a:r>
          </a:p>
          <a:p>
            <a:pPr>
              <a:spcBef>
                <a:spcPct val="50000"/>
              </a:spcBef>
            </a:pPr>
            <a:r>
              <a:rPr lang="fr-FR" b="1" dirty="0">
                <a:solidFill>
                  <a:srgbClr val="960000"/>
                </a:solidFill>
              </a:rPr>
              <a:t>				        </a:t>
            </a:r>
          </a:p>
          <a:p>
            <a:pPr>
              <a:spcBef>
                <a:spcPct val="50000"/>
              </a:spcBef>
            </a:pPr>
            <a:endParaRPr lang="fr-FR" b="1" dirty="0">
              <a:solidFill>
                <a:srgbClr val="960000"/>
              </a:solidFill>
            </a:endParaRPr>
          </a:p>
          <a:p>
            <a:pPr>
              <a:spcBef>
                <a:spcPct val="50000"/>
              </a:spcBef>
            </a:pPr>
            <a:endParaRPr lang="fr-FR" b="1" dirty="0">
              <a:solidFill>
                <a:srgbClr val="960000"/>
              </a:solidFill>
            </a:endParaRPr>
          </a:p>
          <a:p>
            <a:pPr algn="r">
              <a:spcBef>
                <a:spcPct val="50000"/>
              </a:spcBef>
            </a:pPr>
            <a:r>
              <a:rPr lang="fr-FR" b="1" dirty="0">
                <a:solidFill>
                  <a:srgbClr val="960000"/>
                </a:solidFill>
              </a:rPr>
              <a:t> </a:t>
            </a:r>
            <a:r>
              <a:rPr lang="fr-FR" b="1" dirty="0">
                <a:solidFill>
                  <a:srgbClr val="002060"/>
                </a:solidFill>
              </a:rPr>
              <a:t>Ce que la loi a fait, la loi peut le défaire</a:t>
            </a:r>
            <a:endParaRPr lang="fr-FR" altLang="fr-FR" b="1" dirty="0">
              <a:solidFill>
                <a:srgbClr val="002060"/>
              </a:solidFill>
            </a:endParaRPr>
          </a:p>
        </p:txBody>
      </p:sp>
    </p:spTree>
    <p:extLst>
      <p:ext uri="{BB962C8B-B14F-4D97-AF65-F5344CB8AC3E}">
        <p14:creationId xmlns:p14="http://schemas.microsoft.com/office/powerpoint/2010/main" val="3666361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4" name="Rectangle 10">
            <a:extLst>
              <a:ext uri="{FF2B5EF4-FFF2-40B4-BE49-F238E27FC236}">
                <a16:creationId xmlns:a16="http://schemas.microsoft.com/office/drawing/2014/main" id="{22DDB58C-0257-4C0E-2D56-83AC559FE165}"/>
              </a:ext>
            </a:extLst>
          </p:cNvPr>
          <p:cNvSpPr>
            <a:spLocks noGrp="1" noChangeArrowheads="1"/>
          </p:cNvSpPr>
          <p:nvPr>
            <p:ph type="title"/>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ltLang="fr-FR" sz="2400" cap="small" dirty="0"/>
              <a:t>Métropole de Lyon </a:t>
            </a:r>
            <a:br>
              <a:rPr lang="fr-FR" altLang="fr-FR" sz="2400" cap="small" dirty="0"/>
            </a:br>
            <a:r>
              <a:rPr lang="fr-FR" altLang="fr-FR" sz="1800" cap="small" dirty="0"/>
              <a:t>U</a:t>
            </a:r>
            <a:r>
              <a:rPr lang="fr-FR" altLang="fr-FR" sz="1800" dirty="0"/>
              <a:t>ne loi pour remettre les communes au cœur du fonctionnement démocratique</a:t>
            </a:r>
            <a:endParaRPr lang="fr-FR" altLang="fr-FR" sz="2400" dirty="0"/>
          </a:p>
        </p:txBody>
      </p:sp>
      <p:sp>
        <p:nvSpPr>
          <p:cNvPr id="88076" name="Text Box 12">
            <a:extLst>
              <a:ext uri="{FF2B5EF4-FFF2-40B4-BE49-F238E27FC236}">
                <a16:creationId xmlns:a16="http://schemas.microsoft.com/office/drawing/2014/main" id="{9FD5D82E-B19F-5F4D-F6D5-3C072A86E82C}"/>
              </a:ext>
            </a:extLst>
          </p:cNvPr>
          <p:cNvSpPr txBox="1">
            <a:spLocks noChangeArrowheads="1"/>
          </p:cNvSpPr>
          <p:nvPr/>
        </p:nvSpPr>
        <p:spPr bwMode="auto">
          <a:xfrm>
            <a:off x="250825" y="1412875"/>
            <a:ext cx="8642350"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fr-FR" altLang="fr-FR" sz="1400" b="1" dirty="0">
              <a:solidFill>
                <a:srgbClr val="002060"/>
              </a:solidFill>
            </a:endParaRPr>
          </a:p>
          <a:p>
            <a:pPr marL="285750" indent="-285750">
              <a:spcBef>
                <a:spcPct val="50000"/>
              </a:spcBef>
              <a:buFont typeface="Wingdings" panose="05000000000000000000" pitchFamily="2" charset="2"/>
              <a:buChar char="v"/>
            </a:pPr>
            <a:r>
              <a:rPr lang="fr-FR" altLang="fr-FR" sz="1400" b="1" dirty="0">
                <a:solidFill>
                  <a:srgbClr val="002060"/>
                </a:solidFill>
              </a:rPr>
              <a:t>Loi courte : 7 articles</a:t>
            </a:r>
          </a:p>
          <a:p>
            <a:pPr marL="285750" indent="-285750">
              <a:spcBef>
                <a:spcPct val="50000"/>
              </a:spcBef>
              <a:buFont typeface="Wingdings" panose="05000000000000000000" pitchFamily="2" charset="2"/>
              <a:buChar char="v"/>
            </a:pPr>
            <a:endParaRPr lang="fr-FR" altLang="fr-FR" sz="1400" b="1" dirty="0">
              <a:solidFill>
                <a:srgbClr val="002060"/>
              </a:solidFill>
            </a:endParaRPr>
          </a:p>
          <a:p>
            <a:pPr marL="285750" indent="-285750">
              <a:spcBef>
                <a:spcPct val="50000"/>
              </a:spcBef>
              <a:buFont typeface="Wingdings" panose="05000000000000000000" pitchFamily="2" charset="2"/>
              <a:buChar char="v"/>
            </a:pPr>
            <a:r>
              <a:rPr lang="fr-FR" altLang="fr-FR" sz="1400" b="1" dirty="0">
                <a:solidFill>
                  <a:srgbClr val="002060"/>
                </a:solidFill>
              </a:rPr>
              <a:t>La Métropole de Lyon redevient une intercommunalité au service des communes et des grands lyonnais.</a:t>
            </a:r>
          </a:p>
          <a:p>
            <a:pPr marL="285750" indent="-285750">
              <a:spcBef>
                <a:spcPct val="50000"/>
              </a:spcBef>
              <a:buFont typeface="Wingdings" panose="05000000000000000000" pitchFamily="2" charset="2"/>
              <a:buChar char="v"/>
            </a:pPr>
            <a:endParaRPr lang="fr-FR" altLang="fr-FR" sz="1400" b="1" dirty="0">
              <a:solidFill>
                <a:srgbClr val="002060"/>
              </a:solidFill>
            </a:endParaRPr>
          </a:p>
          <a:p>
            <a:pPr marL="285750" indent="-285750">
              <a:spcBef>
                <a:spcPct val="50000"/>
              </a:spcBef>
              <a:buFont typeface="Wingdings" panose="05000000000000000000" pitchFamily="2" charset="2"/>
              <a:buChar char="v"/>
            </a:pPr>
            <a:r>
              <a:rPr lang="fr-FR" altLang="fr-FR" sz="1400" b="1" dirty="0">
                <a:solidFill>
                  <a:srgbClr val="002060"/>
                </a:solidFill>
              </a:rPr>
              <a:t>La Métropole de Lyon reste soumise aux règles de droit commun pour les EPCI.</a:t>
            </a:r>
          </a:p>
          <a:p>
            <a:pPr marL="285750" indent="-285750">
              <a:spcBef>
                <a:spcPct val="50000"/>
              </a:spcBef>
              <a:buFont typeface="Wingdings" panose="05000000000000000000" pitchFamily="2" charset="2"/>
              <a:buChar char="v"/>
            </a:pPr>
            <a:endParaRPr lang="fr-FR" altLang="fr-FR" sz="1400" b="1" dirty="0">
              <a:solidFill>
                <a:srgbClr val="002060"/>
              </a:solidFill>
            </a:endParaRPr>
          </a:p>
          <a:p>
            <a:pPr marL="285750" indent="-285750">
              <a:spcBef>
                <a:spcPct val="50000"/>
              </a:spcBef>
              <a:buFont typeface="Wingdings" panose="05000000000000000000" pitchFamily="2" charset="2"/>
              <a:buChar char="v"/>
            </a:pPr>
            <a:r>
              <a:rPr lang="fr-FR" altLang="fr-FR" sz="1400" b="1" dirty="0">
                <a:solidFill>
                  <a:srgbClr val="002060"/>
                </a:solidFill>
              </a:rPr>
              <a:t>Le découpage territorial actuel demeure et la Métropole conserve les anciennes compétences du département sur son ressort territorial. Le département ne renait pas sur le territoire métropolitain.</a:t>
            </a:r>
          </a:p>
          <a:p>
            <a:pPr marL="285750" indent="-285750">
              <a:spcBef>
                <a:spcPct val="50000"/>
              </a:spcBef>
              <a:buFont typeface="Wingdings" panose="05000000000000000000" pitchFamily="2" charset="2"/>
              <a:buChar char="v"/>
            </a:pPr>
            <a:endParaRPr lang="fr-FR" altLang="fr-FR" sz="1400" b="1" dirty="0">
              <a:solidFill>
                <a:srgbClr val="002060"/>
              </a:solidFill>
            </a:endParaRPr>
          </a:p>
          <a:p>
            <a:pPr marL="285750" indent="-285750">
              <a:spcBef>
                <a:spcPct val="50000"/>
              </a:spcBef>
              <a:buFont typeface="Wingdings" panose="05000000000000000000" pitchFamily="2" charset="2"/>
              <a:buChar char="v"/>
            </a:pPr>
            <a:r>
              <a:rPr lang="fr-FR" altLang="fr-FR" sz="1400" b="1" dirty="0">
                <a:solidFill>
                  <a:srgbClr val="002060"/>
                </a:solidFill>
              </a:rPr>
              <a:t>Les engagements financiers antérieurs sont maintenus.</a:t>
            </a:r>
          </a:p>
          <a:p>
            <a:pPr marL="285750" indent="-285750">
              <a:spcBef>
                <a:spcPct val="50000"/>
              </a:spcBef>
              <a:buFont typeface="Wingdings" panose="05000000000000000000" pitchFamily="2" charset="2"/>
              <a:buChar char="v"/>
            </a:pPr>
            <a:endParaRPr lang="fr-FR" altLang="fr-FR" sz="1400" b="1" dirty="0">
              <a:solidFill>
                <a:srgbClr val="002060"/>
              </a:solidFill>
            </a:endParaRPr>
          </a:p>
          <a:p>
            <a:pPr marL="285750" indent="-285750">
              <a:spcBef>
                <a:spcPct val="50000"/>
              </a:spcBef>
              <a:buFont typeface="Wingdings" panose="05000000000000000000" pitchFamily="2" charset="2"/>
              <a:buChar char="v"/>
            </a:pPr>
            <a:r>
              <a:rPr lang="fr-FR" altLang="fr-FR" sz="1400" b="1" dirty="0">
                <a:solidFill>
                  <a:srgbClr val="002060"/>
                </a:solidFill>
              </a:rPr>
              <a:t>Le mode de scrutin redevient le même qu’avant la loi MAPTAM avec un fléchage des candidats sur les bulletins municipaux.</a:t>
            </a:r>
          </a:p>
          <a:p>
            <a:pPr>
              <a:spcBef>
                <a:spcPct val="50000"/>
              </a:spcBef>
            </a:pPr>
            <a:endParaRPr lang="fr-FR" altLang="fr-FR" sz="1400" b="1" dirty="0">
              <a:solidFill>
                <a:srgbClr val="002060"/>
              </a:solidFill>
            </a:endParaRPr>
          </a:p>
        </p:txBody>
      </p:sp>
    </p:spTree>
    <p:extLst>
      <p:ext uri="{BB962C8B-B14F-4D97-AF65-F5344CB8AC3E}">
        <p14:creationId xmlns:p14="http://schemas.microsoft.com/office/powerpoint/2010/main" val="1626648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4" name="Rectangle 10">
            <a:extLst>
              <a:ext uri="{FF2B5EF4-FFF2-40B4-BE49-F238E27FC236}">
                <a16:creationId xmlns:a16="http://schemas.microsoft.com/office/drawing/2014/main" id="{22DDB58C-0257-4C0E-2D56-83AC559FE165}"/>
              </a:ext>
            </a:extLst>
          </p:cNvPr>
          <p:cNvSpPr>
            <a:spLocks noGrp="1" noChangeArrowheads="1"/>
          </p:cNvSpPr>
          <p:nvPr>
            <p:ph type="title"/>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ltLang="fr-FR" sz="2400" cap="small"/>
              <a:t>Métropole de Lyon </a:t>
            </a:r>
            <a:br>
              <a:rPr lang="fr-FR" altLang="fr-FR" sz="2400" cap="small"/>
            </a:br>
            <a:r>
              <a:rPr lang="fr-FR" altLang="fr-FR" sz="1800" cap="small"/>
              <a:t>U</a:t>
            </a:r>
            <a:r>
              <a:rPr lang="fr-FR" altLang="fr-FR" sz="1800"/>
              <a:t>ne loi pour remettre les communes au cœur du fonctionnement démocratique</a:t>
            </a:r>
            <a:endParaRPr lang="fr-FR" altLang="fr-FR" sz="2400" dirty="0"/>
          </a:p>
        </p:txBody>
      </p:sp>
      <p:sp>
        <p:nvSpPr>
          <p:cNvPr id="88076" name="Text Box 12">
            <a:extLst>
              <a:ext uri="{FF2B5EF4-FFF2-40B4-BE49-F238E27FC236}">
                <a16:creationId xmlns:a16="http://schemas.microsoft.com/office/drawing/2014/main" id="{9FD5D82E-B19F-5F4D-F6D5-3C072A86E82C}"/>
              </a:ext>
            </a:extLst>
          </p:cNvPr>
          <p:cNvSpPr txBox="1">
            <a:spLocks noChangeArrowheads="1"/>
          </p:cNvSpPr>
          <p:nvPr/>
        </p:nvSpPr>
        <p:spPr bwMode="auto">
          <a:xfrm>
            <a:off x="250825" y="1412875"/>
            <a:ext cx="8642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fr-FR" altLang="fr-FR"/>
          </a:p>
        </p:txBody>
      </p:sp>
      <p:sp>
        <p:nvSpPr>
          <p:cNvPr id="88077" name="Text Box 13">
            <a:extLst>
              <a:ext uri="{FF2B5EF4-FFF2-40B4-BE49-F238E27FC236}">
                <a16:creationId xmlns:a16="http://schemas.microsoft.com/office/drawing/2014/main" id="{12DFA3F9-1EC6-272D-4F10-52ABC7BE41B6}"/>
              </a:ext>
            </a:extLst>
          </p:cNvPr>
          <p:cNvSpPr txBox="1">
            <a:spLocks noChangeArrowheads="1"/>
          </p:cNvSpPr>
          <p:nvPr/>
        </p:nvSpPr>
        <p:spPr bwMode="auto">
          <a:xfrm>
            <a:off x="4211960" y="1341439"/>
            <a:ext cx="468121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fr-FR" altLang="fr-FR" b="1" dirty="0">
                <a:solidFill>
                  <a:srgbClr val="960000"/>
                </a:solidFill>
              </a:rPr>
              <a:t>Au moins un élu par commune au sein du conseil métropolitain</a:t>
            </a:r>
          </a:p>
        </p:txBody>
      </p:sp>
      <p:pic>
        <p:nvPicPr>
          <p:cNvPr id="3" name="Image 2">
            <a:extLst>
              <a:ext uri="{FF2B5EF4-FFF2-40B4-BE49-F238E27FC236}">
                <a16:creationId xmlns:a16="http://schemas.microsoft.com/office/drawing/2014/main" id="{D0339188-787F-F422-B387-F32017DE32CC}"/>
              </a:ext>
            </a:extLst>
          </p:cNvPr>
          <p:cNvPicPr>
            <a:picLocks noChangeAspect="1"/>
          </p:cNvPicPr>
          <p:nvPr/>
        </p:nvPicPr>
        <p:blipFill>
          <a:blip r:embed="rId3"/>
          <a:stretch>
            <a:fillRect/>
          </a:stretch>
        </p:blipFill>
        <p:spPr>
          <a:xfrm>
            <a:off x="760605" y="1284370"/>
            <a:ext cx="2941575" cy="5563082"/>
          </a:xfrm>
          <a:prstGeom prst="rect">
            <a:avLst/>
          </a:prstGeom>
        </p:spPr>
      </p:pic>
      <p:pic>
        <p:nvPicPr>
          <p:cNvPr id="7" name="Image 6">
            <a:extLst>
              <a:ext uri="{FF2B5EF4-FFF2-40B4-BE49-F238E27FC236}">
                <a16:creationId xmlns:a16="http://schemas.microsoft.com/office/drawing/2014/main" id="{782D57EA-3818-5EF8-6256-6AE5389E80CA}"/>
              </a:ext>
            </a:extLst>
          </p:cNvPr>
          <p:cNvPicPr>
            <a:picLocks noChangeAspect="1"/>
          </p:cNvPicPr>
          <p:nvPr/>
        </p:nvPicPr>
        <p:blipFill>
          <a:blip r:embed="rId4"/>
          <a:stretch>
            <a:fillRect/>
          </a:stretch>
        </p:blipFill>
        <p:spPr>
          <a:xfrm>
            <a:off x="5097021" y="2226228"/>
            <a:ext cx="2911092" cy="2834886"/>
          </a:xfrm>
          <a:prstGeom prst="rect">
            <a:avLst/>
          </a:prstGeom>
        </p:spPr>
      </p:pic>
      <p:pic>
        <p:nvPicPr>
          <p:cNvPr id="13" name="Image 12">
            <a:extLst>
              <a:ext uri="{FF2B5EF4-FFF2-40B4-BE49-F238E27FC236}">
                <a16:creationId xmlns:a16="http://schemas.microsoft.com/office/drawing/2014/main" id="{151E61CF-ECC1-012E-3517-B1293C64F631}"/>
              </a:ext>
            </a:extLst>
          </p:cNvPr>
          <p:cNvPicPr>
            <a:picLocks noChangeAspect="1"/>
          </p:cNvPicPr>
          <p:nvPr/>
        </p:nvPicPr>
        <p:blipFill>
          <a:blip r:embed="rId5"/>
          <a:stretch>
            <a:fillRect/>
          </a:stretch>
        </p:blipFill>
        <p:spPr>
          <a:xfrm>
            <a:off x="5097021" y="5061114"/>
            <a:ext cx="2911092" cy="1432684"/>
          </a:xfrm>
          <a:prstGeom prst="rect">
            <a:avLst/>
          </a:prstGeom>
        </p:spPr>
      </p:pic>
    </p:spTree>
    <p:extLst>
      <p:ext uri="{BB962C8B-B14F-4D97-AF65-F5344CB8AC3E}">
        <p14:creationId xmlns:p14="http://schemas.microsoft.com/office/powerpoint/2010/main" val="2166721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4" name="Rectangle 10">
            <a:extLst>
              <a:ext uri="{FF2B5EF4-FFF2-40B4-BE49-F238E27FC236}">
                <a16:creationId xmlns:a16="http://schemas.microsoft.com/office/drawing/2014/main" id="{22DDB58C-0257-4C0E-2D56-83AC559FE165}"/>
              </a:ext>
            </a:extLst>
          </p:cNvPr>
          <p:cNvSpPr>
            <a:spLocks noGrp="1" noChangeArrowheads="1"/>
          </p:cNvSpPr>
          <p:nvPr>
            <p:ph type="title"/>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ltLang="fr-FR" sz="2400" cap="small" dirty="0"/>
              <a:t>Métropole de Lyon </a:t>
            </a:r>
            <a:br>
              <a:rPr lang="fr-FR" altLang="fr-FR" sz="2400" cap="small" dirty="0"/>
            </a:br>
            <a:r>
              <a:rPr lang="fr-FR" altLang="fr-FR" sz="1800" cap="small" dirty="0"/>
              <a:t>U</a:t>
            </a:r>
            <a:r>
              <a:rPr lang="fr-FR" altLang="fr-FR" sz="1800" dirty="0"/>
              <a:t>ne loi pour remettre les communes au cœur du fonctionnement démocratique</a:t>
            </a:r>
            <a:endParaRPr lang="fr-FR" altLang="fr-FR" sz="2400" dirty="0"/>
          </a:p>
        </p:txBody>
      </p:sp>
      <p:sp>
        <p:nvSpPr>
          <p:cNvPr id="88076" name="Text Box 12">
            <a:extLst>
              <a:ext uri="{FF2B5EF4-FFF2-40B4-BE49-F238E27FC236}">
                <a16:creationId xmlns:a16="http://schemas.microsoft.com/office/drawing/2014/main" id="{9FD5D82E-B19F-5F4D-F6D5-3C072A86E82C}"/>
              </a:ext>
            </a:extLst>
          </p:cNvPr>
          <p:cNvSpPr txBox="1">
            <a:spLocks noChangeArrowheads="1"/>
          </p:cNvSpPr>
          <p:nvPr/>
        </p:nvSpPr>
        <p:spPr bwMode="auto">
          <a:xfrm>
            <a:off x="250825" y="1412875"/>
            <a:ext cx="8642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fr-FR" altLang="fr-FR"/>
          </a:p>
        </p:txBody>
      </p:sp>
      <p:sp>
        <p:nvSpPr>
          <p:cNvPr id="88077" name="Text Box 13">
            <a:extLst>
              <a:ext uri="{FF2B5EF4-FFF2-40B4-BE49-F238E27FC236}">
                <a16:creationId xmlns:a16="http://schemas.microsoft.com/office/drawing/2014/main" id="{12DFA3F9-1EC6-272D-4F10-52ABC7BE41B6}"/>
              </a:ext>
            </a:extLst>
          </p:cNvPr>
          <p:cNvSpPr txBox="1">
            <a:spLocks noChangeArrowheads="1"/>
          </p:cNvSpPr>
          <p:nvPr/>
        </p:nvSpPr>
        <p:spPr bwMode="auto">
          <a:xfrm>
            <a:off x="468313" y="1341438"/>
            <a:ext cx="842486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a:spcBef>
                <a:spcPct val="50000"/>
              </a:spcBef>
              <a:buFont typeface="Wingdings" panose="05000000000000000000" pitchFamily="2" charset="2"/>
              <a:buChar char="v"/>
            </a:pPr>
            <a:r>
              <a:rPr lang="fr-FR" altLang="fr-FR" dirty="0">
                <a:solidFill>
                  <a:srgbClr val="002060"/>
                </a:solidFill>
              </a:rPr>
              <a:t>1</a:t>
            </a:r>
            <a:r>
              <a:rPr lang="fr-FR" altLang="fr-FR" baseline="30000" dirty="0">
                <a:solidFill>
                  <a:srgbClr val="002060"/>
                </a:solidFill>
              </a:rPr>
              <a:t>er</a:t>
            </a:r>
            <a:r>
              <a:rPr lang="fr-FR" altLang="fr-FR" dirty="0">
                <a:solidFill>
                  <a:srgbClr val="002060"/>
                </a:solidFill>
              </a:rPr>
              <a:t> janvier 1969 : Naissance de la Communauté Urbaine de Lyon (COURLY devenue par la suite Grand Lyon).</a:t>
            </a:r>
          </a:p>
          <a:p>
            <a:pPr marL="285750" indent="-285750">
              <a:spcBef>
                <a:spcPct val="50000"/>
              </a:spcBef>
              <a:buFont typeface="Wingdings" panose="05000000000000000000" pitchFamily="2" charset="2"/>
              <a:buChar char="v"/>
            </a:pPr>
            <a:endParaRPr lang="fr-FR" altLang="fr-FR" dirty="0">
              <a:solidFill>
                <a:schemeClr val="tx2"/>
              </a:solidFill>
            </a:endParaRPr>
          </a:p>
          <a:p>
            <a:pPr marL="285750" indent="-285750">
              <a:spcBef>
                <a:spcPct val="50000"/>
              </a:spcBef>
              <a:buFont typeface="Wingdings" panose="05000000000000000000" pitchFamily="2" charset="2"/>
              <a:buChar char="v"/>
            </a:pPr>
            <a:r>
              <a:rPr lang="fr-FR" altLang="fr-FR" b="1" dirty="0">
                <a:ea typeface="Calibri" panose="020F0502020204030204" pitchFamily="34" charset="0"/>
              </a:rPr>
              <a:t>27 janvier 2014 : Promulgation de la loi MAPTAM (</a:t>
            </a:r>
            <a:r>
              <a:rPr lang="fr-FR" b="1" dirty="0">
                <a:ea typeface="Calibri" panose="020F0502020204030204" pitchFamily="34" charset="0"/>
              </a:rPr>
              <a:t>Loi de modernisation de l'action publique territoriale et d'affirmation des métropoles)</a:t>
            </a:r>
          </a:p>
          <a:p>
            <a:pPr marL="285750" indent="-285750">
              <a:spcBef>
                <a:spcPct val="50000"/>
              </a:spcBef>
              <a:buFont typeface="Wingdings" panose="05000000000000000000" pitchFamily="2" charset="2"/>
              <a:buChar char="v"/>
            </a:pPr>
            <a:endParaRPr lang="fr-FR" altLang="fr-FR" dirty="0">
              <a:solidFill>
                <a:schemeClr val="tx2"/>
              </a:solidFill>
            </a:endParaRPr>
          </a:p>
          <a:p>
            <a:pPr marL="285750" indent="-285750">
              <a:spcBef>
                <a:spcPct val="50000"/>
              </a:spcBef>
              <a:buFont typeface="Wingdings" panose="05000000000000000000" pitchFamily="2" charset="2"/>
              <a:buChar char="v"/>
            </a:pPr>
            <a:r>
              <a:rPr lang="fr-FR" altLang="fr-FR" dirty="0">
                <a:solidFill>
                  <a:srgbClr val="002060"/>
                </a:solidFill>
              </a:rPr>
              <a:t>1</a:t>
            </a:r>
            <a:r>
              <a:rPr lang="fr-FR" altLang="fr-FR" baseline="30000" dirty="0">
                <a:solidFill>
                  <a:srgbClr val="002060"/>
                </a:solidFill>
              </a:rPr>
              <a:t>er</a:t>
            </a:r>
            <a:r>
              <a:rPr lang="fr-FR" altLang="fr-FR" dirty="0">
                <a:solidFill>
                  <a:srgbClr val="002060"/>
                </a:solidFill>
              </a:rPr>
              <a:t> juin 2014 : La Communauté Urbaine de Lyon est composée de 59 communes.</a:t>
            </a:r>
          </a:p>
          <a:p>
            <a:pPr marL="285750" indent="-285750">
              <a:spcBef>
                <a:spcPct val="50000"/>
              </a:spcBef>
              <a:buFont typeface="Wingdings" panose="05000000000000000000" pitchFamily="2" charset="2"/>
              <a:buChar char="v"/>
            </a:pPr>
            <a:r>
              <a:rPr lang="fr-FR" altLang="fr-FR" dirty="0">
                <a:solidFill>
                  <a:srgbClr val="002060"/>
                </a:solidFill>
              </a:rPr>
              <a:t>31 décembre 2014 : La Communauté Urbaine de Lyon, plus grand Etablissement Public de Coopération Intercommunale (EPCI) de France, disparait.</a:t>
            </a:r>
          </a:p>
          <a:p>
            <a:pPr marL="285750" indent="-285750">
              <a:spcBef>
                <a:spcPct val="50000"/>
              </a:spcBef>
              <a:buFont typeface="Wingdings" panose="05000000000000000000" pitchFamily="2" charset="2"/>
              <a:buChar char="v"/>
            </a:pPr>
            <a:r>
              <a:rPr lang="fr-FR" altLang="fr-FR" dirty="0">
                <a:solidFill>
                  <a:srgbClr val="002060"/>
                </a:solidFill>
              </a:rPr>
              <a:t>1</a:t>
            </a:r>
            <a:r>
              <a:rPr lang="fr-FR" altLang="fr-FR" baseline="30000" dirty="0">
                <a:solidFill>
                  <a:srgbClr val="002060"/>
                </a:solidFill>
              </a:rPr>
              <a:t>er</a:t>
            </a:r>
            <a:r>
              <a:rPr lang="fr-FR" altLang="fr-FR" dirty="0">
                <a:solidFill>
                  <a:srgbClr val="002060"/>
                </a:solidFill>
              </a:rPr>
              <a:t> janvier 2015 : Naissance de la Métropole de Lyon, collectivité à statut particulier.</a:t>
            </a:r>
          </a:p>
        </p:txBody>
      </p:sp>
    </p:spTree>
    <p:extLst>
      <p:ext uri="{BB962C8B-B14F-4D97-AF65-F5344CB8AC3E}">
        <p14:creationId xmlns:p14="http://schemas.microsoft.com/office/powerpoint/2010/main" val="396658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82" name="Text Placeholder 2">
            <a:extLst>
              <a:ext uri="{FF2B5EF4-FFF2-40B4-BE49-F238E27FC236}">
                <a16:creationId xmlns:a16="http://schemas.microsoft.com/office/drawing/2014/main" id="{CEB178FF-AA13-B274-4AF8-0F5C25AD85E8}"/>
              </a:ext>
            </a:extLst>
          </p:cNvPr>
          <p:cNvSpPr>
            <a:spLocks noGrp="1"/>
          </p:cNvSpPr>
          <p:nvPr>
            <p:ph type="body" idx="1"/>
          </p:nvPr>
        </p:nvSpPr>
        <p:spPr>
          <a:xfrm>
            <a:off x="457200" y="2143609"/>
            <a:ext cx="4040188" cy="639762"/>
          </a:xfrm>
        </p:spPr>
        <p:txBody>
          <a:bodyPr/>
          <a:lstStyle/>
          <a:p>
            <a:pPr algn="ctr"/>
            <a:r>
              <a:rPr lang="en-US" sz="2000" dirty="0"/>
              <a:t>Le Journal Du Dimanche</a:t>
            </a:r>
          </a:p>
          <a:p>
            <a:pPr algn="ctr"/>
            <a:r>
              <a:rPr lang="en-US" sz="1200" dirty="0">
                <a:solidFill>
                  <a:srgbClr val="002060"/>
                </a:solidFill>
              </a:rPr>
              <a:t>11 </a:t>
            </a:r>
            <a:r>
              <a:rPr lang="en-US" sz="1200" dirty="0" err="1">
                <a:solidFill>
                  <a:srgbClr val="002060"/>
                </a:solidFill>
              </a:rPr>
              <a:t>septembre</a:t>
            </a:r>
            <a:r>
              <a:rPr lang="en-US" sz="1200" dirty="0">
                <a:solidFill>
                  <a:srgbClr val="002060"/>
                </a:solidFill>
              </a:rPr>
              <a:t> 2021</a:t>
            </a:r>
          </a:p>
        </p:txBody>
      </p:sp>
      <p:pic>
        <p:nvPicPr>
          <p:cNvPr id="3" name="Image 2">
            <a:extLst>
              <a:ext uri="{FF2B5EF4-FFF2-40B4-BE49-F238E27FC236}">
                <a16:creationId xmlns:a16="http://schemas.microsoft.com/office/drawing/2014/main" id="{00F6A339-615C-41B3-4BC7-13FF60FCB1EA}"/>
              </a:ext>
            </a:extLst>
          </p:cNvPr>
          <p:cNvPicPr>
            <a:picLocks noChangeAspect="1"/>
          </p:cNvPicPr>
          <p:nvPr/>
        </p:nvPicPr>
        <p:blipFill>
          <a:blip r:embed="rId3"/>
          <a:stretch>
            <a:fillRect/>
          </a:stretch>
        </p:blipFill>
        <p:spPr>
          <a:xfrm>
            <a:off x="457200" y="2834740"/>
            <a:ext cx="4040188" cy="1848386"/>
          </a:xfrm>
          <a:prstGeom prst="rect">
            <a:avLst/>
          </a:prstGeom>
          <a:noFill/>
        </p:spPr>
      </p:pic>
      <p:sp>
        <p:nvSpPr>
          <p:cNvPr id="88084" name="Text Placeholder 4">
            <a:extLst>
              <a:ext uri="{FF2B5EF4-FFF2-40B4-BE49-F238E27FC236}">
                <a16:creationId xmlns:a16="http://schemas.microsoft.com/office/drawing/2014/main" id="{593FBA38-5A67-6D8E-400F-A4A6DB07ADAB}"/>
              </a:ext>
            </a:extLst>
          </p:cNvPr>
          <p:cNvSpPr>
            <a:spLocks noGrp="1"/>
          </p:cNvSpPr>
          <p:nvPr>
            <p:ph type="body" sz="quarter" idx="3"/>
          </p:nvPr>
        </p:nvSpPr>
        <p:spPr>
          <a:xfrm>
            <a:off x="4645024" y="1268760"/>
            <a:ext cx="4041775" cy="366713"/>
          </a:xfrm>
        </p:spPr>
        <p:txBody>
          <a:bodyPr/>
          <a:lstStyle/>
          <a:p>
            <a:pPr algn="ctr"/>
            <a:r>
              <a:rPr lang="en-US" sz="1800" dirty="0"/>
              <a:t>Parmi les </a:t>
            </a:r>
            <a:r>
              <a:rPr lang="en-US" sz="1800" dirty="0" err="1"/>
              <a:t>signataires</a:t>
            </a:r>
            <a:r>
              <a:rPr lang="en-US" sz="1800" dirty="0"/>
              <a:t>, 44 Maires :</a:t>
            </a:r>
          </a:p>
        </p:txBody>
      </p:sp>
      <p:sp>
        <p:nvSpPr>
          <p:cNvPr id="88086" name="Content Placeholder 5">
            <a:extLst>
              <a:ext uri="{FF2B5EF4-FFF2-40B4-BE49-F238E27FC236}">
                <a16:creationId xmlns:a16="http://schemas.microsoft.com/office/drawing/2014/main" id="{B6758297-4245-A5F5-3D9E-5536FA3A1AEC}"/>
              </a:ext>
            </a:extLst>
          </p:cNvPr>
          <p:cNvSpPr>
            <a:spLocks noGrp="1"/>
          </p:cNvSpPr>
          <p:nvPr>
            <p:ph sz="quarter" idx="4"/>
          </p:nvPr>
        </p:nvSpPr>
        <p:spPr>
          <a:xfrm>
            <a:off x="4645024" y="1635577"/>
            <a:ext cx="4040189" cy="4887392"/>
          </a:xfrm>
        </p:spPr>
        <p:txBody>
          <a:bodyPr/>
          <a:lstStyle/>
          <a:p>
            <a:pPr marL="0" indent="0" algn="just">
              <a:buNone/>
            </a:pPr>
            <a:endParaRPr lang="fr-FR" sz="900" b="0" i="0">
              <a:solidFill>
                <a:srgbClr val="002060"/>
              </a:solidFill>
              <a:effectLst/>
              <a:latin typeface="georgia" panose="02040502050405020303" pitchFamily="18" charset="0"/>
            </a:endParaRPr>
          </a:p>
          <a:p>
            <a:pPr marL="0" indent="0" algn="just">
              <a:buNone/>
            </a:pPr>
            <a:r>
              <a:rPr lang="fr-FR" sz="900" b="0" i="0">
                <a:solidFill>
                  <a:srgbClr val="002060"/>
                </a:solidFill>
                <a:effectLst/>
                <a:latin typeface="georgia" panose="02040502050405020303" pitchFamily="18" charset="0"/>
              </a:rPr>
              <a:t>ARAUJO </a:t>
            </a:r>
            <a:r>
              <a:rPr lang="fr-FR" sz="900" b="0" i="0" dirty="0">
                <a:solidFill>
                  <a:srgbClr val="002060"/>
                </a:solidFill>
                <a:effectLst/>
                <a:latin typeface="georgia" panose="02040502050405020303" pitchFamily="18" charset="0"/>
              </a:rPr>
              <a:t>Olivier, Maire de Charly – BARRAL Guy, Maire de Solaize – BARGE Lucien, Maire de Jonage – BERRUCAZ Gérard, Maire de Fleurieu-sur-Saône – BLACHE Pascal, Maire du 6e arrondissement de Lyon – BREAUD Jérémie, Maire de Bron – CALVEL Jean-Pierre, Maire de Sathonay-Village – CARDONA Corinne, Maire de Poleymieux-au-Mont-d’Or – CHADIER Sandrine, Maire de Craponne – CHARMOT Pascal, Maire de Tassin-la-Demi-Lune – CHIPIER Yves, Maire de Albigny-sur-Saône – COCHET Philippe, Maire de Caluire-et-Cuire et Président du groupe Rassemblement de la droite, du centre et de la société civile à la Métropole de Lyon – COHEN Claude, Maire de Mions – CRETENET Didier, Maire de Saint-Genis-les-Ollières – DAVID Pascal, Maire de Quincieux DECHAMPS Véronique, Maire de la </a:t>
            </a:r>
            <a:r>
              <a:rPr lang="fr-FR" sz="900" b="0" i="0" dirty="0" err="1">
                <a:solidFill>
                  <a:srgbClr val="002060"/>
                </a:solidFill>
                <a:effectLst/>
                <a:latin typeface="georgia" panose="02040502050405020303" pitchFamily="18" charset="0"/>
              </a:rPr>
              <a:t>Mulatière</a:t>
            </a:r>
            <a:r>
              <a:rPr lang="fr-FR" sz="900" b="0" i="0" dirty="0">
                <a:solidFill>
                  <a:srgbClr val="002060"/>
                </a:solidFill>
                <a:effectLst/>
                <a:latin typeface="georgia" panose="02040502050405020303" pitchFamily="18" charset="0"/>
              </a:rPr>
              <a:t> – ENDERLIN Angélique, Maire de Cailloux-sur-Fontaines – EYMARD Gérald, Maire de Charbonnières-les-Bains – FAUTRA Laurence, Maire de Décines-Charpieu – FOURNILLON Rose-France, Maire de Dardilly – GASCON Gilles, Maire de Saint-Priest – GERMAIN Alain, Maire de Collonges-au-Mont-d’Or – GOUVERNEYRE Pierre, Maire de Curis-au-Mont-d’Or – GUILLOT Patrick, Maire de Saint-Cyr-au-Mont-d’Or – MATHIEU Marie-Hélène, Maire de Saint-Didier-au-Mont-d’Or – MICHEL Sébastien, Maire d’Ecully – MILLET Marylène, Maire de Saint-Genis-Laval – MONNIER Damien, Maire de Sathonay-Camp – MOROGE Jérôme, Maire de Pierre-Bénite – ODO Xavier, Maire de Grigny – OLIVER Pierre, Maire du 2e arrondissement de Lyon – PILLON Gilles, Maire de La-Tour-Salvagny – POULAIN Virginie, Maire de Fontaines-Saint-Martin – POUZERGUE Clotilde, Maire d’Oullins – POUZOL Thierry, Maire de Fontaines-sur-Saône ­— QUINIOU Christophe, Maire de Meyzieu – RANTONNET Michel, Maire de Francheville – SARSELLI Véronique, Maire de Sainte-Foy-lès-Lyon – SUCHET Gilbert, Maire de Montanay — VERGIAT Eric, Maire de Rochetaillée-sur-Saône – VERON Patrick, Maire de Couzon-au-Mont-d’Or – VINCENDET Alexandre, Maire de Rillieux-la-Pape – VINCENT Max, Maire de Limonest – VUILLEMARD Julien, Maire de Vernaison</a:t>
            </a:r>
          </a:p>
          <a:p>
            <a:pPr algn="just"/>
            <a:endParaRPr lang="en-US" sz="900" dirty="0"/>
          </a:p>
        </p:txBody>
      </p:sp>
      <p:sp>
        <p:nvSpPr>
          <p:cNvPr id="5" name="Rectangle 10">
            <a:extLst>
              <a:ext uri="{FF2B5EF4-FFF2-40B4-BE49-F238E27FC236}">
                <a16:creationId xmlns:a16="http://schemas.microsoft.com/office/drawing/2014/main" id="{9751F610-4C0B-B5CC-31AE-0F8F3EBA6D71}"/>
              </a:ext>
            </a:extLst>
          </p:cNvPr>
          <p:cNvSpPr txBox="1">
            <a:spLocks noChangeArrowheads="1"/>
          </p:cNvSpPr>
          <p:nvPr/>
        </p:nvSpPr>
        <p:spPr bwMode="auto">
          <a:xfrm>
            <a:off x="1187450" y="115888"/>
            <a:ext cx="7499350" cy="8651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Arial" charset="0"/>
              </a:defRPr>
            </a:lvl2pPr>
            <a:lvl3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Arial" charset="0"/>
              </a:defRPr>
            </a:lvl3pPr>
            <a:lvl4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Arial" charset="0"/>
              </a:defRPr>
            </a:lvl4pPr>
            <a:lvl5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4400">
                <a:solidFill>
                  <a:schemeClr val="bg1"/>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4400">
                <a:solidFill>
                  <a:schemeClr val="bg1"/>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4400">
                <a:solidFill>
                  <a:schemeClr val="bg1"/>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4400">
                <a:solidFill>
                  <a:schemeClr val="bg1"/>
                </a:solidFill>
                <a:effectLst>
                  <a:outerShdw blurRad="38100" dist="38100" dir="2700000" algn="tl">
                    <a:srgbClr val="C0C0C0"/>
                  </a:outerShdw>
                </a:effectLst>
                <a:latin typeface="Arial" charset="0"/>
              </a:defRPr>
            </a:lvl9pPr>
          </a:lstStyle>
          <a:p>
            <a:r>
              <a:rPr lang="fr-FR" altLang="fr-FR" sz="2400" kern="0" cap="small" dirty="0"/>
              <a:t>Métropole de Lyon </a:t>
            </a:r>
            <a:br>
              <a:rPr lang="fr-FR" altLang="fr-FR" sz="2400" kern="0" cap="small" dirty="0"/>
            </a:br>
            <a:r>
              <a:rPr lang="fr-FR" altLang="fr-FR" sz="1800" kern="0" cap="small" dirty="0"/>
              <a:t>U</a:t>
            </a:r>
            <a:r>
              <a:rPr lang="fr-FR" altLang="fr-FR" sz="1800" kern="0" dirty="0"/>
              <a:t>ne loi pour remettre les communes au cœur du fonctionnement démocratique</a:t>
            </a:r>
            <a:endParaRPr lang="fr-FR" altLang="fr-FR" sz="2400" kern="0" dirty="0"/>
          </a:p>
        </p:txBody>
      </p:sp>
    </p:spTree>
    <p:extLst>
      <p:ext uri="{BB962C8B-B14F-4D97-AF65-F5344CB8AC3E}">
        <p14:creationId xmlns:p14="http://schemas.microsoft.com/office/powerpoint/2010/main" val="4006436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84" name="Text Placeholder 4">
            <a:extLst>
              <a:ext uri="{FF2B5EF4-FFF2-40B4-BE49-F238E27FC236}">
                <a16:creationId xmlns:a16="http://schemas.microsoft.com/office/drawing/2014/main" id="{593FBA38-5A67-6D8E-400F-A4A6DB07ADAB}"/>
              </a:ext>
            </a:extLst>
          </p:cNvPr>
          <p:cNvSpPr>
            <a:spLocks noGrp="1"/>
          </p:cNvSpPr>
          <p:nvPr>
            <p:ph type="body" sz="quarter" idx="3"/>
          </p:nvPr>
        </p:nvSpPr>
        <p:spPr>
          <a:xfrm>
            <a:off x="530225" y="1268760"/>
            <a:ext cx="8362255" cy="936104"/>
          </a:xfrm>
        </p:spPr>
        <p:txBody>
          <a:bodyPr/>
          <a:lstStyle/>
          <a:p>
            <a:pPr algn="ctr"/>
            <a:r>
              <a:rPr lang="en-US" sz="1800" dirty="0"/>
              <a:t>Une proposition de </a:t>
            </a:r>
            <a:r>
              <a:rPr lang="en-US" sz="1800" dirty="0" err="1"/>
              <a:t>loi</a:t>
            </a:r>
            <a:r>
              <a:rPr lang="en-US" sz="1800" dirty="0"/>
              <a:t> </a:t>
            </a:r>
            <a:r>
              <a:rPr lang="en-US" sz="1800" dirty="0" err="1"/>
              <a:t>soutenue</a:t>
            </a:r>
            <a:r>
              <a:rPr lang="en-US" sz="1800" dirty="0"/>
              <a:t> par </a:t>
            </a:r>
          </a:p>
          <a:p>
            <a:pPr algn="ctr"/>
            <a:r>
              <a:rPr lang="en-US" sz="1400" dirty="0">
                <a:solidFill>
                  <a:srgbClr val="002060"/>
                </a:solidFill>
              </a:rPr>
              <a:t>49 Maires sur les 59 communes que </a:t>
            </a:r>
            <a:r>
              <a:rPr lang="en-US" sz="1400" dirty="0" err="1">
                <a:solidFill>
                  <a:srgbClr val="002060"/>
                </a:solidFill>
              </a:rPr>
              <a:t>compte</a:t>
            </a:r>
            <a:r>
              <a:rPr lang="en-US" sz="1400" dirty="0">
                <a:solidFill>
                  <a:srgbClr val="002060"/>
                </a:solidFill>
              </a:rPr>
              <a:t> la </a:t>
            </a:r>
            <a:r>
              <a:rPr lang="en-US" sz="1400" dirty="0" err="1">
                <a:solidFill>
                  <a:srgbClr val="002060"/>
                </a:solidFill>
              </a:rPr>
              <a:t>Métropole</a:t>
            </a:r>
            <a:r>
              <a:rPr lang="en-US" sz="1400" dirty="0">
                <a:solidFill>
                  <a:srgbClr val="002060"/>
                </a:solidFill>
              </a:rPr>
              <a:t> de Lyon</a:t>
            </a:r>
          </a:p>
          <a:p>
            <a:pPr algn="ctr"/>
            <a:endParaRPr lang="en-US" sz="1400" dirty="0">
              <a:solidFill>
                <a:srgbClr val="002060"/>
              </a:solidFill>
            </a:endParaRPr>
          </a:p>
        </p:txBody>
      </p:sp>
      <p:sp>
        <p:nvSpPr>
          <p:cNvPr id="5" name="Rectangle 10">
            <a:extLst>
              <a:ext uri="{FF2B5EF4-FFF2-40B4-BE49-F238E27FC236}">
                <a16:creationId xmlns:a16="http://schemas.microsoft.com/office/drawing/2014/main" id="{9751F610-4C0B-B5CC-31AE-0F8F3EBA6D71}"/>
              </a:ext>
            </a:extLst>
          </p:cNvPr>
          <p:cNvSpPr txBox="1">
            <a:spLocks noChangeArrowheads="1"/>
          </p:cNvSpPr>
          <p:nvPr/>
        </p:nvSpPr>
        <p:spPr bwMode="auto">
          <a:xfrm>
            <a:off x="1187450" y="115888"/>
            <a:ext cx="7499350" cy="8651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Arial" charset="0"/>
              </a:defRPr>
            </a:lvl2pPr>
            <a:lvl3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Arial" charset="0"/>
              </a:defRPr>
            </a:lvl3pPr>
            <a:lvl4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Arial" charset="0"/>
              </a:defRPr>
            </a:lvl4pPr>
            <a:lvl5pPr algn="ctr" rtl="0" eaLnBrk="1" fontAlgn="base" hangingPunct="1">
              <a:spcBef>
                <a:spcPct val="0"/>
              </a:spcBef>
              <a:spcAft>
                <a:spcPct val="0"/>
              </a:spcAft>
              <a:defRPr sz="4400">
                <a:solidFill>
                  <a:schemeClr val="tx1"/>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4400">
                <a:solidFill>
                  <a:schemeClr val="bg1"/>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4400">
                <a:solidFill>
                  <a:schemeClr val="bg1"/>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4400">
                <a:solidFill>
                  <a:schemeClr val="bg1"/>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4400">
                <a:solidFill>
                  <a:schemeClr val="bg1"/>
                </a:solidFill>
                <a:effectLst>
                  <a:outerShdw blurRad="38100" dist="38100" dir="2700000" algn="tl">
                    <a:srgbClr val="C0C0C0"/>
                  </a:outerShdw>
                </a:effectLst>
                <a:latin typeface="Arial" charset="0"/>
              </a:defRPr>
            </a:lvl9pPr>
          </a:lstStyle>
          <a:p>
            <a:r>
              <a:rPr lang="fr-FR" altLang="fr-FR" sz="2400" kern="0" cap="small" dirty="0"/>
              <a:t>Métropole de Lyon </a:t>
            </a:r>
            <a:br>
              <a:rPr lang="fr-FR" altLang="fr-FR" sz="2400" kern="0" cap="small" dirty="0"/>
            </a:br>
            <a:r>
              <a:rPr lang="fr-FR" altLang="fr-FR" sz="1800" kern="0" cap="small" dirty="0"/>
              <a:t>U</a:t>
            </a:r>
            <a:r>
              <a:rPr lang="fr-FR" altLang="fr-FR" sz="1800" kern="0" dirty="0"/>
              <a:t>ne loi pour remettre les communes au cœur du fonctionnement démocratique</a:t>
            </a:r>
            <a:endParaRPr lang="fr-FR" altLang="fr-FR" sz="2400" kern="0" dirty="0"/>
          </a:p>
        </p:txBody>
      </p:sp>
      <p:pic>
        <p:nvPicPr>
          <p:cNvPr id="9" name="Image 8">
            <a:extLst>
              <a:ext uri="{FF2B5EF4-FFF2-40B4-BE49-F238E27FC236}">
                <a16:creationId xmlns:a16="http://schemas.microsoft.com/office/drawing/2014/main" id="{EF89E5D2-D08A-86D1-391F-89B5A8808DA9}"/>
              </a:ext>
            </a:extLst>
          </p:cNvPr>
          <p:cNvPicPr>
            <a:picLocks noChangeAspect="1"/>
          </p:cNvPicPr>
          <p:nvPr/>
        </p:nvPicPr>
        <p:blipFill>
          <a:blip r:embed="rId3"/>
          <a:stretch>
            <a:fillRect/>
          </a:stretch>
        </p:blipFill>
        <p:spPr>
          <a:xfrm>
            <a:off x="109863" y="2518363"/>
            <a:ext cx="4572000" cy="910637"/>
          </a:xfrm>
          <a:prstGeom prst="rect">
            <a:avLst/>
          </a:prstGeom>
        </p:spPr>
      </p:pic>
      <p:pic>
        <p:nvPicPr>
          <p:cNvPr id="11" name="Image 10">
            <a:extLst>
              <a:ext uri="{FF2B5EF4-FFF2-40B4-BE49-F238E27FC236}">
                <a16:creationId xmlns:a16="http://schemas.microsoft.com/office/drawing/2014/main" id="{D9F4A63C-B497-ABAA-084A-704DCDBB5102}"/>
              </a:ext>
            </a:extLst>
          </p:cNvPr>
          <p:cNvPicPr>
            <a:picLocks noChangeAspect="1"/>
          </p:cNvPicPr>
          <p:nvPr/>
        </p:nvPicPr>
        <p:blipFill>
          <a:blip r:embed="rId4"/>
          <a:stretch>
            <a:fillRect/>
          </a:stretch>
        </p:blipFill>
        <p:spPr>
          <a:xfrm>
            <a:off x="4681863" y="2518363"/>
            <a:ext cx="4139162" cy="1584523"/>
          </a:xfrm>
          <a:prstGeom prst="rect">
            <a:avLst/>
          </a:prstGeom>
        </p:spPr>
      </p:pic>
      <p:pic>
        <p:nvPicPr>
          <p:cNvPr id="14" name="Espace réservé du contenu 13">
            <a:extLst>
              <a:ext uri="{FF2B5EF4-FFF2-40B4-BE49-F238E27FC236}">
                <a16:creationId xmlns:a16="http://schemas.microsoft.com/office/drawing/2014/main" id="{C5EECF3B-1269-24C8-10C5-BCE8D4BE7B0B}"/>
              </a:ext>
            </a:extLst>
          </p:cNvPr>
          <p:cNvPicPr>
            <a:picLocks noGrp="1" noChangeAspect="1"/>
          </p:cNvPicPr>
          <p:nvPr>
            <p:ph sz="quarter" idx="4"/>
          </p:nvPr>
        </p:nvPicPr>
        <p:blipFill>
          <a:blip r:embed="rId5"/>
          <a:stretch>
            <a:fillRect/>
          </a:stretch>
        </p:blipFill>
        <p:spPr>
          <a:xfrm>
            <a:off x="265112" y="4133452"/>
            <a:ext cx="4041775" cy="1444437"/>
          </a:xfrm>
        </p:spPr>
      </p:pic>
      <p:pic>
        <p:nvPicPr>
          <p:cNvPr id="16" name="Image 15">
            <a:extLst>
              <a:ext uri="{FF2B5EF4-FFF2-40B4-BE49-F238E27FC236}">
                <a16:creationId xmlns:a16="http://schemas.microsoft.com/office/drawing/2014/main" id="{ABD2F1D3-60B9-C83C-3DD8-0702FE143065}"/>
              </a:ext>
            </a:extLst>
          </p:cNvPr>
          <p:cNvPicPr>
            <a:picLocks noChangeAspect="1"/>
          </p:cNvPicPr>
          <p:nvPr/>
        </p:nvPicPr>
        <p:blipFill>
          <a:blip r:embed="rId6"/>
          <a:stretch>
            <a:fillRect/>
          </a:stretch>
        </p:blipFill>
        <p:spPr>
          <a:xfrm>
            <a:off x="4572000" y="4509120"/>
            <a:ext cx="4211896" cy="1282250"/>
          </a:xfrm>
          <a:prstGeom prst="rect">
            <a:avLst/>
          </a:prstGeom>
        </p:spPr>
      </p:pic>
    </p:spTree>
    <p:extLst>
      <p:ext uri="{BB962C8B-B14F-4D97-AF65-F5344CB8AC3E}">
        <p14:creationId xmlns:p14="http://schemas.microsoft.com/office/powerpoint/2010/main" val="4264448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4" name="Rectangle 10">
            <a:extLst>
              <a:ext uri="{FF2B5EF4-FFF2-40B4-BE49-F238E27FC236}">
                <a16:creationId xmlns:a16="http://schemas.microsoft.com/office/drawing/2014/main" id="{22DDB58C-0257-4C0E-2D56-83AC559FE165}"/>
              </a:ext>
            </a:extLst>
          </p:cNvPr>
          <p:cNvSpPr>
            <a:spLocks noGrp="1" noChangeArrowheads="1"/>
          </p:cNvSpPr>
          <p:nvPr>
            <p:ph type="title"/>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ltLang="fr-FR" sz="2400" cap="small"/>
              <a:t>Métropole de Lyon </a:t>
            </a:r>
            <a:br>
              <a:rPr lang="fr-FR" altLang="fr-FR" sz="2400" cap="small"/>
            </a:br>
            <a:r>
              <a:rPr lang="fr-FR" altLang="fr-FR" sz="1800" cap="small"/>
              <a:t>U</a:t>
            </a:r>
            <a:r>
              <a:rPr lang="fr-FR" altLang="fr-FR" sz="1800"/>
              <a:t>ne loi pour remettre les communes au cœur du fonctionnement démocratique</a:t>
            </a:r>
            <a:endParaRPr lang="fr-FR" altLang="fr-FR" sz="2400" dirty="0"/>
          </a:p>
        </p:txBody>
      </p:sp>
      <p:sp>
        <p:nvSpPr>
          <p:cNvPr id="88076" name="Text Box 12">
            <a:extLst>
              <a:ext uri="{FF2B5EF4-FFF2-40B4-BE49-F238E27FC236}">
                <a16:creationId xmlns:a16="http://schemas.microsoft.com/office/drawing/2014/main" id="{9FD5D82E-B19F-5F4D-F6D5-3C072A86E82C}"/>
              </a:ext>
            </a:extLst>
          </p:cNvPr>
          <p:cNvSpPr txBox="1">
            <a:spLocks noChangeArrowheads="1"/>
          </p:cNvSpPr>
          <p:nvPr/>
        </p:nvSpPr>
        <p:spPr bwMode="auto">
          <a:xfrm>
            <a:off x="250825" y="1412875"/>
            <a:ext cx="8642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fr-FR" altLang="fr-FR"/>
          </a:p>
        </p:txBody>
      </p:sp>
      <p:sp>
        <p:nvSpPr>
          <p:cNvPr id="88077" name="Text Box 13">
            <a:extLst>
              <a:ext uri="{FF2B5EF4-FFF2-40B4-BE49-F238E27FC236}">
                <a16:creationId xmlns:a16="http://schemas.microsoft.com/office/drawing/2014/main" id="{12DFA3F9-1EC6-272D-4F10-52ABC7BE41B6}"/>
              </a:ext>
            </a:extLst>
          </p:cNvPr>
          <p:cNvSpPr txBox="1">
            <a:spLocks noChangeArrowheads="1"/>
          </p:cNvSpPr>
          <p:nvPr/>
        </p:nvSpPr>
        <p:spPr bwMode="auto">
          <a:xfrm>
            <a:off x="468313" y="1341438"/>
            <a:ext cx="8424862" cy="2785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b="1" dirty="0">
                <a:solidFill>
                  <a:srgbClr val="960000"/>
                </a:solidFill>
                <a:latin typeface="+mn-lt"/>
              </a:rPr>
              <a:t>Un mode de scrutin actuel qui conduit à un conflit de légitimité entre la Métropole et les communes membres.</a:t>
            </a:r>
          </a:p>
          <a:p>
            <a:pPr marL="285750" indent="-285750">
              <a:spcBef>
                <a:spcPct val="50000"/>
              </a:spcBef>
              <a:buFont typeface="Wingdings" panose="05000000000000000000" pitchFamily="2" charset="2"/>
              <a:buChar char="v"/>
            </a:pPr>
            <a:endParaRPr lang="fr-FR" altLang="fr-FR" sz="1400" b="1" dirty="0">
              <a:solidFill>
                <a:srgbClr val="002060"/>
              </a:solidFill>
            </a:endParaRPr>
          </a:p>
          <a:p>
            <a:pPr marL="285750" indent="-285750">
              <a:spcBef>
                <a:spcPct val="50000"/>
              </a:spcBef>
              <a:buFont typeface="Wingdings" panose="05000000000000000000" pitchFamily="2" charset="2"/>
              <a:buChar char="v"/>
            </a:pPr>
            <a:r>
              <a:rPr lang="fr-FR" altLang="fr-FR" sz="1400" b="1" dirty="0">
                <a:solidFill>
                  <a:srgbClr val="002060"/>
                </a:solidFill>
              </a:rPr>
              <a:t>Avant la loi MAPTAM, les conseillers métropolitains étaient directement fléchés sur le bulletin de vote des municipales ce qui garantissait une cohérence entre les majorités municipales élues et les représentants de la commune au sein du conseil métropolitain.</a:t>
            </a:r>
          </a:p>
          <a:p>
            <a:pPr marL="285750" indent="-285750">
              <a:spcBef>
                <a:spcPct val="50000"/>
              </a:spcBef>
              <a:buFont typeface="Wingdings" panose="05000000000000000000" pitchFamily="2" charset="2"/>
              <a:buChar char="v"/>
            </a:pPr>
            <a:endParaRPr lang="fr-FR" altLang="fr-FR" sz="1400" b="1" dirty="0">
              <a:solidFill>
                <a:srgbClr val="002060"/>
              </a:solidFill>
            </a:endParaRPr>
          </a:p>
          <a:p>
            <a:pPr>
              <a:spcBef>
                <a:spcPct val="50000"/>
              </a:spcBef>
            </a:pPr>
            <a:endParaRPr lang="fr-FR" altLang="fr-FR" sz="1400" b="1" dirty="0">
              <a:solidFill>
                <a:srgbClr val="002060"/>
              </a:solidFill>
            </a:endParaRPr>
          </a:p>
          <a:p>
            <a:pPr>
              <a:spcBef>
                <a:spcPct val="50000"/>
              </a:spcBef>
            </a:pPr>
            <a:endParaRPr lang="fr-FR" altLang="fr-FR" dirty="0">
              <a:solidFill>
                <a:schemeClr val="tx2"/>
              </a:solidFill>
            </a:endParaRPr>
          </a:p>
        </p:txBody>
      </p:sp>
      <p:pic>
        <p:nvPicPr>
          <p:cNvPr id="3" name="Image 2">
            <a:extLst>
              <a:ext uri="{FF2B5EF4-FFF2-40B4-BE49-F238E27FC236}">
                <a16:creationId xmlns:a16="http://schemas.microsoft.com/office/drawing/2014/main" id="{978621D6-24B6-F572-2B53-FE97FE4AA7D7}"/>
              </a:ext>
            </a:extLst>
          </p:cNvPr>
          <p:cNvPicPr>
            <a:picLocks noChangeAspect="1"/>
          </p:cNvPicPr>
          <p:nvPr/>
        </p:nvPicPr>
        <p:blipFill>
          <a:blip r:embed="rId3"/>
          <a:stretch>
            <a:fillRect/>
          </a:stretch>
        </p:blipFill>
        <p:spPr>
          <a:xfrm>
            <a:off x="2220480" y="3140968"/>
            <a:ext cx="4703040" cy="3209334"/>
          </a:xfrm>
          <a:prstGeom prst="rect">
            <a:avLst/>
          </a:prstGeom>
        </p:spPr>
      </p:pic>
    </p:spTree>
    <p:extLst>
      <p:ext uri="{BB962C8B-B14F-4D97-AF65-F5344CB8AC3E}">
        <p14:creationId xmlns:p14="http://schemas.microsoft.com/office/powerpoint/2010/main" val="684907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4" name="Rectangle 10">
            <a:extLst>
              <a:ext uri="{FF2B5EF4-FFF2-40B4-BE49-F238E27FC236}">
                <a16:creationId xmlns:a16="http://schemas.microsoft.com/office/drawing/2014/main" id="{22DDB58C-0257-4C0E-2D56-83AC559FE165}"/>
              </a:ext>
            </a:extLst>
          </p:cNvPr>
          <p:cNvSpPr>
            <a:spLocks noGrp="1" noChangeArrowheads="1"/>
          </p:cNvSpPr>
          <p:nvPr>
            <p:ph type="title"/>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ltLang="fr-FR" sz="2400" cap="small"/>
              <a:t>Métropole de Lyon </a:t>
            </a:r>
            <a:br>
              <a:rPr lang="fr-FR" altLang="fr-FR" sz="2400" cap="small"/>
            </a:br>
            <a:r>
              <a:rPr lang="fr-FR" altLang="fr-FR" sz="1800" cap="small"/>
              <a:t>U</a:t>
            </a:r>
            <a:r>
              <a:rPr lang="fr-FR" altLang="fr-FR" sz="1800"/>
              <a:t>ne loi pour remettre les communes au cœur du fonctionnement démocratique</a:t>
            </a:r>
            <a:endParaRPr lang="fr-FR" altLang="fr-FR" sz="2400" dirty="0"/>
          </a:p>
        </p:txBody>
      </p:sp>
      <p:sp>
        <p:nvSpPr>
          <p:cNvPr id="88076" name="Text Box 12">
            <a:extLst>
              <a:ext uri="{FF2B5EF4-FFF2-40B4-BE49-F238E27FC236}">
                <a16:creationId xmlns:a16="http://schemas.microsoft.com/office/drawing/2014/main" id="{9FD5D82E-B19F-5F4D-F6D5-3C072A86E82C}"/>
              </a:ext>
            </a:extLst>
          </p:cNvPr>
          <p:cNvSpPr txBox="1">
            <a:spLocks noChangeArrowheads="1"/>
          </p:cNvSpPr>
          <p:nvPr/>
        </p:nvSpPr>
        <p:spPr bwMode="auto">
          <a:xfrm>
            <a:off x="250825" y="1412875"/>
            <a:ext cx="8642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fr-FR" altLang="fr-FR"/>
          </a:p>
        </p:txBody>
      </p:sp>
      <p:sp>
        <p:nvSpPr>
          <p:cNvPr id="88077" name="Text Box 13">
            <a:extLst>
              <a:ext uri="{FF2B5EF4-FFF2-40B4-BE49-F238E27FC236}">
                <a16:creationId xmlns:a16="http://schemas.microsoft.com/office/drawing/2014/main" id="{12DFA3F9-1EC6-272D-4F10-52ABC7BE41B6}"/>
              </a:ext>
            </a:extLst>
          </p:cNvPr>
          <p:cNvSpPr txBox="1">
            <a:spLocks noChangeArrowheads="1"/>
          </p:cNvSpPr>
          <p:nvPr/>
        </p:nvSpPr>
        <p:spPr bwMode="auto">
          <a:xfrm>
            <a:off x="468313" y="1341438"/>
            <a:ext cx="8424862"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a:spcBef>
                <a:spcPct val="50000"/>
              </a:spcBef>
              <a:buFont typeface="Wingdings" panose="05000000000000000000" pitchFamily="2" charset="2"/>
              <a:buChar char="v"/>
            </a:pPr>
            <a:r>
              <a:rPr lang="fr-FR" altLang="fr-FR" sz="1400" b="1" dirty="0">
                <a:solidFill>
                  <a:srgbClr val="002060"/>
                </a:solidFill>
              </a:rPr>
              <a:t>Désormais, des élus peuvent avoir été largement battus aux élections municipales dans leur commune mais néanmoins représenter celle-ci au sein du conseil métropolitain.</a:t>
            </a:r>
          </a:p>
          <a:p>
            <a:pPr>
              <a:spcBef>
                <a:spcPct val="50000"/>
              </a:spcBef>
            </a:pPr>
            <a:endParaRPr lang="fr-FR" altLang="fr-FR" sz="1400" b="1" dirty="0">
              <a:solidFill>
                <a:srgbClr val="002060"/>
              </a:solidFill>
            </a:endParaRPr>
          </a:p>
          <a:p>
            <a:pPr>
              <a:spcBef>
                <a:spcPct val="50000"/>
              </a:spcBef>
            </a:pPr>
            <a:r>
              <a:rPr lang="fr-FR" altLang="fr-FR" u="sng" dirty="0">
                <a:solidFill>
                  <a:srgbClr val="002060"/>
                </a:solidFill>
              </a:rPr>
              <a:t>Exemple de la circonscription Lônes et Coteaux</a:t>
            </a:r>
          </a:p>
        </p:txBody>
      </p:sp>
      <p:sp>
        <p:nvSpPr>
          <p:cNvPr id="6" name="ZoneTexte 5">
            <a:extLst>
              <a:ext uri="{FF2B5EF4-FFF2-40B4-BE49-F238E27FC236}">
                <a16:creationId xmlns:a16="http://schemas.microsoft.com/office/drawing/2014/main" id="{9F9A597F-B71F-81CD-ABE4-2EAEE50382D4}"/>
              </a:ext>
            </a:extLst>
          </p:cNvPr>
          <p:cNvSpPr txBox="1"/>
          <p:nvPr/>
        </p:nvSpPr>
        <p:spPr>
          <a:xfrm>
            <a:off x="539552" y="2852934"/>
            <a:ext cx="4032448" cy="3231654"/>
          </a:xfrm>
          <a:prstGeom prst="rect">
            <a:avLst/>
          </a:prstGeom>
          <a:noFill/>
        </p:spPr>
        <p:txBody>
          <a:bodyPr wrap="square" rtlCol="0">
            <a:spAutoFit/>
          </a:bodyPr>
          <a:lstStyle/>
          <a:p>
            <a:pPr algn="ctr"/>
            <a:r>
              <a:rPr lang="fr-FR" sz="1200" b="1" dirty="0">
                <a:solidFill>
                  <a:srgbClr val="002060"/>
                </a:solidFill>
              </a:rPr>
              <a:t>Des Maires élus absents du conseil de la Métropole</a:t>
            </a:r>
          </a:p>
          <a:p>
            <a:endParaRPr lang="fr-FR" sz="1200" dirty="0">
              <a:solidFill>
                <a:srgbClr val="002060"/>
              </a:solidFill>
            </a:endParaRPr>
          </a:p>
          <a:p>
            <a:pPr marL="171450" indent="-171450" algn="just">
              <a:buFont typeface="Wingdings" panose="05000000000000000000" pitchFamily="2" charset="2"/>
              <a:buChar char="q"/>
            </a:pPr>
            <a:endParaRPr lang="fr-FR" sz="1200" dirty="0">
              <a:solidFill>
                <a:srgbClr val="002060"/>
              </a:solidFill>
            </a:endParaRPr>
          </a:p>
          <a:p>
            <a:pPr marL="171450" indent="-171450" algn="just">
              <a:buFont typeface="Wingdings" panose="05000000000000000000" pitchFamily="2" charset="2"/>
              <a:buChar char="q"/>
            </a:pPr>
            <a:r>
              <a:rPr lang="fr-FR" sz="1200" dirty="0">
                <a:solidFill>
                  <a:srgbClr val="002060"/>
                </a:solidFill>
              </a:rPr>
              <a:t>V. DECHAMPS élue Maire de La </a:t>
            </a:r>
            <a:r>
              <a:rPr lang="fr-FR" sz="1200" dirty="0" err="1">
                <a:solidFill>
                  <a:srgbClr val="002060"/>
                </a:solidFill>
              </a:rPr>
              <a:t>Mulatière</a:t>
            </a:r>
            <a:r>
              <a:rPr lang="fr-FR" sz="1200" dirty="0">
                <a:solidFill>
                  <a:srgbClr val="002060"/>
                </a:solidFill>
              </a:rPr>
              <a:t> avec 51% de voix</a:t>
            </a:r>
          </a:p>
          <a:p>
            <a:pPr marL="171450" indent="-171450" algn="just">
              <a:buFont typeface="Wingdings" panose="05000000000000000000" pitchFamily="2" charset="2"/>
              <a:buChar char="q"/>
            </a:pPr>
            <a:endParaRPr lang="fr-FR" sz="1200" dirty="0">
              <a:solidFill>
                <a:srgbClr val="002060"/>
              </a:solidFill>
            </a:endParaRPr>
          </a:p>
          <a:p>
            <a:pPr marL="171450" indent="-171450" algn="just">
              <a:buFont typeface="Wingdings" panose="05000000000000000000" pitchFamily="2" charset="2"/>
              <a:buChar char="q"/>
            </a:pPr>
            <a:r>
              <a:rPr lang="fr-FR" sz="1200" dirty="0">
                <a:solidFill>
                  <a:srgbClr val="002060"/>
                </a:solidFill>
              </a:rPr>
              <a:t>X. ODO élu Maire de Grigny avec 66% des voix</a:t>
            </a:r>
          </a:p>
          <a:p>
            <a:pPr marL="171450" indent="-171450" algn="just">
              <a:buFont typeface="Wingdings" panose="05000000000000000000" pitchFamily="2" charset="2"/>
              <a:buChar char="q"/>
            </a:pPr>
            <a:endParaRPr lang="fr-FR" sz="1200" dirty="0">
              <a:solidFill>
                <a:srgbClr val="002060"/>
              </a:solidFill>
            </a:endParaRPr>
          </a:p>
          <a:p>
            <a:pPr marL="171450" indent="-171450" algn="just">
              <a:buFont typeface="Wingdings" panose="05000000000000000000" pitchFamily="2" charset="2"/>
              <a:buChar char="q"/>
            </a:pPr>
            <a:r>
              <a:rPr lang="fr-FR" sz="1200" dirty="0">
                <a:solidFill>
                  <a:srgbClr val="002060"/>
                </a:solidFill>
              </a:rPr>
              <a:t>J. MOROGE élu Maire de Pierre-Bénite avec 63% des voix</a:t>
            </a:r>
          </a:p>
          <a:p>
            <a:pPr algn="just"/>
            <a:endParaRPr lang="fr-FR" sz="1200" dirty="0">
              <a:solidFill>
                <a:srgbClr val="002060"/>
              </a:solidFill>
            </a:endParaRPr>
          </a:p>
          <a:p>
            <a:pPr marL="171450" indent="-171450" algn="just">
              <a:buFont typeface="Wingdings" panose="05000000000000000000" pitchFamily="2" charset="2"/>
              <a:buChar char="q"/>
            </a:pPr>
            <a:r>
              <a:rPr lang="fr-FR" sz="1200" dirty="0">
                <a:solidFill>
                  <a:srgbClr val="002060"/>
                </a:solidFill>
              </a:rPr>
              <a:t>J VUILLEMARD élu Maire de Vernaison avec 56% des voix</a:t>
            </a:r>
          </a:p>
          <a:p>
            <a:pPr marL="171450" indent="-171450" algn="just">
              <a:buFont typeface="Wingdings" panose="05000000000000000000" pitchFamily="2" charset="2"/>
              <a:buChar char="q"/>
            </a:pPr>
            <a:endParaRPr lang="fr-FR" sz="1200" dirty="0">
              <a:solidFill>
                <a:srgbClr val="002060"/>
              </a:solidFill>
            </a:endParaRPr>
          </a:p>
          <a:p>
            <a:pPr marL="171450" indent="-171450" algn="just">
              <a:buFont typeface="Wingdings" panose="05000000000000000000" pitchFamily="2" charset="2"/>
              <a:buChar char="q"/>
            </a:pPr>
            <a:r>
              <a:rPr lang="fr-FR" sz="1200" dirty="0">
                <a:solidFill>
                  <a:srgbClr val="002060"/>
                </a:solidFill>
              </a:rPr>
              <a:t>…</a:t>
            </a:r>
          </a:p>
          <a:p>
            <a:endParaRPr lang="fr-FR" sz="1200" dirty="0">
              <a:solidFill>
                <a:srgbClr val="002060"/>
              </a:solidFill>
            </a:endParaRPr>
          </a:p>
          <a:p>
            <a:pPr algn="ctr"/>
            <a:r>
              <a:rPr lang="fr-FR" sz="1200" b="1" i="1" dirty="0">
                <a:solidFill>
                  <a:srgbClr val="002060"/>
                </a:solidFill>
              </a:rPr>
              <a:t>Ne siègent pas à la Métropole de Lyon</a:t>
            </a:r>
          </a:p>
        </p:txBody>
      </p:sp>
      <p:sp>
        <p:nvSpPr>
          <p:cNvPr id="9" name="ZoneTexte 8">
            <a:extLst>
              <a:ext uri="{FF2B5EF4-FFF2-40B4-BE49-F238E27FC236}">
                <a16:creationId xmlns:a16="http://schemas.microsoft.com/office/drawing/2014/main" id="{4E022292-855E-438C-CFC7-CB8823762FEF}"/>
              </a:ext>
            </a:extLst>
          </p:cNvPr>
          <p:cNvSpPr txBox="1"/>
          <p:nvPr/>
        </p:nvSpPr>
        <p:spPr>
          <a:xfrm>
            <a:off x="4644703" y="2852935"/>
            <a:ext cx="4248472" cy="3416320"/>
          </a:xfrm>
          <a:prstGeom prst="rect">
            <a:avLst/>
          </a:prstGeom>
          <a:noFill/>
        </p:spPr>
        <p:txBody>
          <a:bodyPr wrap="square" rtlCol="0">
            <a:spAutoFit/>
          </a:bodyPr>
          <a:lstStyle/>
          <a:p>
            <a:pPr algn="ctr"/>
            <a:r>
              <a:rPr lang="fr-FR" sz="1200" b="1" dirty="0"/>
              <a:t>Des élus battus aux municipales qui siègent à la Métropole</a:t>
            </a:r>
          </a:p>
          <a:p>
            <a:pPr algn="just"/>
            <a:endParaRPr lang="fr-FR" sz="1200" dirty="0"/>
          </a:p>
          <a:p>
            <a:pPr marL="171450" indent="-171450" algn="just">
              <a:buFont typeface="Wingdings" panose="05000000000000000000" pitchFamily="2" charset="2"/>
              <a:buChar char="ü"/>
            </a:pPr>
            <a:r>
              <a:rPr lang="fr-FR" sz="1200" dirty="0"/>
              <a:t>E. PEREZ battu à Saint Genis Laval avec seulement 18% des voix</a:t>
            </a:r>
          </a:p>
          <a:p>
            <a:pPr marL="171450" indent="-171450" algn="just">
              <a:buFont typeface="Wingdings" panose="05000000000000000000" pitchFamily="2" charset="2"/>
              <a:buChar char="ü"/>
            </a:pPr>
            <a:endParaRPr lang="fr-FR" sz="1200" dirty="0"/>
          </a:p>
          <a:p>
            <a:pPr marL="171450" indent="-171450" algn="just">
              <a:buFont typeface="Wingdings" panose="05000000000000000000" pitchFamily="2" charset="2"/>
              <a:buChar char="ü"/>
            </a:pPr>
            <a:r>
              <a:rPr lang="fr-FR" sz="1200" dirty="0"/>
              <a:t>J. BUB battu à Grigny avec 34% des voix</a:t>
            </a:r>
          </a:p>
          <a:p>
            <a:pPr marL="171450" indent="-171450" algn="just">
              <a:buFont typeface="Wingdings" panose="05000000000000000000" pitchFamily="2" charset="2"/>
              <a:buChar char="ü"/>
            </a:pPr>
            <a:endParaRPr lang="fr-FR" sz="1200" dirty="0"/>
          </a:p>
          <a:p>
            <a:pPr marL="171450" indent="-171450" algn="just">
              <a:buFont typeface="Wingdings" panose="05000000000000000000" pitchFamily="2" charset="2"/>
              <a:buChar char="ü"/>
            </a:pPr>
            <a:r>
              <a:rPr lang="fr-FR" sz="1200" dirty="0"/>
              <a:t>JC. KOHLHAAS battu à Oullins avec 48% des voix … mais désormais Vice-Président de la Métropole</a:t>
            </a:r>
          </a:p>
          <a:p>
            <a:pPr marL="171450" indent="-171450" algn="just">
              <a:buFont typeface="Wingdings" panose="05000000000000000000" pitchFamily="2" charset="2"/>
              <a:buChar char="ü"/>
            </a:pPr>
            <a:endParaRPr lang="fr-FR" sz="1200" dirty="0"/>
          </a:p>
          <a:p>
            <a:pPr marL="171450" indent="-171450" algn="just">
              <a:buFont typeface="Wingdings" panose="05000000000000000000" pitchFamily="2" charset="2"/>
              <a:buChar char="ü"/>
            </a:pPr>
            <a:r>
              <a:rPr lang="fr-FR" sz="1200" dirty="0"/>
              <a:t>F. BAGNON battu à Saint Genis Laval avec 18% des voix mais Vice-Président de la Métropole en ayant été candidat aux élections métropolitaines sur la liste d’une circonscription de Lyon intramuros</a:t>
            </a:r>
          </a:p>
          <a:p>
            <a:pPr algn="just"/>
            <a:endParaRPr lang="fr-FR" sz="1200" dirty="0"/>
          </a:p>
          <a:p>
            <a:pPr algn="ctr"/>
            <a:r>
              <a:rPr lang="fr-FR" sz="1200" b="1" i="1" dirty="0"/>
              <a:t>Siègent à la Métropole de Lyon</a:t>
            </a:r>
          </a:p>
          <a:p>
            <a:pPr algn="just"/>
            <a:endParaRPr lang="fr-FR" sz="1200" dirty="0"/>
          </a:p>
        </p:txBody>
      </p:sp>
    </p:spTree>
    <p:extLst>
      <p:ext uri="{BB962C8B-B14F-4D97-AF65-F5344CB8AC3E}">
        <p14:creationId xmlns:p14="http://schemas.microsoft.com/office/powerpoint/2010/main" val="3085224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4" name="Rectangle 10">
            <a:extLst>
              <a:ext uri="{FF2B5EF4-FFF2-40B4-BE49-F238E27FC236}">
                <a16:creationId xmlns:a16="http://schemas.microsoft.com/office/drawing/2014/main" id="{22DDB58C-0257-4C0E-2D56-83AC559FE165}"/>
              </a:ext>
            </a:extLst>
          </p:cNvPr>
          <p:cNvSpPr>
            <a:spLocks noGrp="1" noChangeArrowheads="1"/>
          </p:cNvSpPr>
          <p:nvPr>
            <p:ph type="title"/>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ltLang="fr-FR" sz="2400" cap="small" dirty="0"/>
              <a:t>Métropole de Lyon </a:t>
            </a:r>
            <a:br>
              <a:rPr lang="fr-FR" altLang="fr-FR" sz="2400" cap="small" dirty="0"/>
            </a:br>
            <a:r>
              <a:rPr lang="fr-FR" altLang="fr-FR" sz="1800" cap="small" dirty="0"/>
              <a:t>U</a:t>
            </a:r>
            <a:r>
              <a:rPr lang="fr-FR" altLang="fr-FR" sz="1800" dirty="0"/>
              <a:t>ne loi pour remettre les communes au cœur du fonctionnement démocratique</a:t>
            </a:r>
            <a:endParaRPr lang="fr-FR" altLang="fr-FR" sz="2400" dirty="0"/>
          </a:p>
        </p:txBody>
      </p:sp>
      <p:sp>
        <p:nvSpPr>
          <p:cNvPr id="88076" name="Text Box 12">
            <a:extLst>
              <a:ext uri="{FF2B5EF4-FFF2-40B4-BE49-F238E27FC236}">
                <a16:creationId xmlns:a16="http://schemas.microsoft.com/office/drawing/2014/main" id="{9FD5D82E-B19F-5F4D-F6D5-3C072A86E82C}"/>
              </a:ext>
            </a:extLst>
          </p:cNvPr>
          <p:cNvSpPr txBox="1">
            <a:spLocks noChangeArrowheads="1"/>
          </p:cNvSpPr>
          <p:nvPr/>
        </p:nvSpPr>
        <p:spPr bwMode="auto">
          <a:xfrm>
            <a:off x="250825" y="1412875"/>
            <a:ext cx="8642350" cy="2385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fr-FR" altLang="fr-FR" b="1" dirty="0">
              <a:solidFill>
                <a:srgbClr val="960000"/>
              </a:solidFill>
            </a:endParaRPr>
          </a:p>
          <a:p>
            <a:pPr>
              <a:spcBef>
                <a:spcPct val="50000"/>
              </a:spcBef>
            </a:pPr>
            <a:endParaRPr lang="fr-FR" altLang="fr-FR" b="1" dirty="0">
              <a:solidFill>
                <a:srgbClr val="960000"/>
              </a:solidFill>
            </a:endParaRPr>
          </a:p>
          <a:p>
            <a:pPr>
              <a:spcBef>
                <a:spcPct val="50000"/>
              </a:spcBef>
            </a:pPr>
            <a:endParaRPr lang="fr-FR" altLang="fr-FR" b="1" dirty="0">
              <a:solidFill>
                <a:srgbClr val="960000"/>
              </a:solidFill>
            </a:endParaRPr>
          </a:p>
          <a:p>
            <a:pPr>
              <a:spcBef>
                <a:spcPct val="50000"/>
              </a:spcBef>
            </a:pPr>
            <a:endParaRPr lang="fr-FR" altLang="fr-FR" b="1" dirty="0">
              <a:solidFill>
                <a:srgbClr val="960000"/>
              </a:solidFill>
            </a:endParaRPr>
          </a:p>
          <a:p>
            <a:pPr algn="ctr">
              <a:spcBef>
                <a:spcPct val="50000"/>
              </a:spcBef>
            </a:pPr>
            <a:r>
              <a:rPr lang="fr-FR" altLang="fr-FR" sz="2000" b="1" dirty="0">
                <a:solidFill>
                  <a:srgbClr val="960000"/>
                </a:solidFill>
              </a:rPr>
              <a:t>Un rapport sénatorial qui constate les limites de l’organisation actuelle mais qui s’interdit d’y remédier efficacement</a:t>
            </a:r>
          </a:p>
        </p:txBody>
      </p:sp>
    </p:spTree>
    <p:extLst>
      <p:ext uri="{BB962C8B-B14F-4D97-AF65-F5344CB8AC3E}">
        <p14:creationId xmlns:p14="http://schemas.microsoft.com/office/powerpoint/2010/main" val="2831012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4" name="Rectangle 10">
            <a:extLst>
              <a:ext uri="{FF2B5EF4-FFF2-40B4-BE49-F238E27FC236}">
                <a16:creationId xmlns:a16="http://schemas.microsoft.com/office/drawing/2014/main" id="{22DDB58C-0257-4C0E-2D56-83AC559FE165}"/>
              </a:ext>
            </a:extLst>
          </p:cNvPr>
          <p:cNvSpPr>
            <a:spLocks noGrp="1" noChangeArrowheads="1"/>
          </p:cNvSpPr>
          <p:nvPr>
            <p:ph type="title"/>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ltLang="fr-FR" sz="2400" cap="small" dirty="0"/>
              <a:t>Métropole de Lyon </a:t>
            </a:r>
            <a:br>
              <a:rPr lang="fr-FR" altLang="fr-FR" sz="2400" cap="small" dirty="0"/>
            </a:br>
            <a:r>
              <a:rPr lang="fr-FR" altLang="fr-FR" sz="1800" cap="small" dirty="0"/>
              <a:t>U</a:t>
            </a:r>
            <a:r>
              <a:rPr lang="fr-FR" altLang="fr-FR" sz="1800" dirty="0"/>
              <a:t>ne loi pour remettre les communes au cœur du fonctionnement démocratique</a:t>
            </a:r>
            <a:endParaRPr lang="fr-FR" altLang="fr-FR" sz="2400" dirty="0"/>
          </a:p>
        </p:txBody>
      </p:sp>
      <p:sp>
        <p:nvSpPr>
          <p:cNvPr id="88076" name="Text Box 12">
            <a:extLst>
              <a:ext uri="{FF2B5EF4-FFF2-40B4-BE49-F238E27FC236}">
                <a16:creationId xmlns:a16="http://schemas.microsoft.com/office/drawing/2014/main" id="{9FD5D82E-B19F-5F4D-F6D5-3C072A86E82C}"/>
              </a:ext>
            </a:extLst>
          </p:cNvPr>
          <p:cNvSpPr txBox="1">
            <a:spLocks noChangeArrowheads="1"/>
          </p:cNvSpPr>
          <p:nvPr/>
        </p:nvSpPr>
        <p:spPr bwMode="auto">
          <a:xfrm>
            <a:off x="250825" y="1412875"/>
            <a:ext cx="86423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altLang="fr-FR" sz="1600" b="1" dirty="0">
                <a:solidFill>
                  <a:srgbClr val="002060"/>
                </a:solidFill>
              </a:rPr>
              <a:t>Loi 3DS : Amendement 1435 d’Etienne BLANC visant à redonner le statut d’EPCI à la Métropole de Lyon</a:t>
            </a:r>
          </a:p>
        </p:txBody>
      </p:sp>
      <p:pic>
        <p:nvPicPr>
          <p:cNvPr id="3" name="Image 2">
            <a:extLst>
              <a:ext uri="{FF2B5EF4-FFF2-40B4-BE49-F238E27FC236}">
                <a16:creationId xmlns:a16="http://schemas.microsoft.com/office/drawing/2014/main" id="{43EF357C-9E3E-2975-1538-5A18CC213299}"/>
              </a:ext>
            </a:extLst>
          </p:cNvPr>
          <p:cNvPicPr>
            <a:picLocks noChangeAspect="1"/>
          </p:cNvPicPr>
          <p:nvPr/>
        </p:nvPicPr>
        <p:blipFill>
          <a:blip r:embed="rId3"/>
          <a:stretch>
            <a:fillRect/>
          </a:stretch>
        </p:blipFill>
        <p:spPr>
          <a:xfrm>
            <a:off x="534380" y="2132856"/>
            <a:ext cx="8075240" cy="4140055"/>
          </a:xfrm>
          <a:prstGeom prst="rect">
            <a:avLst/>
          </a:prstGeom>
        </p:spPr>
      </p:pic>
    </p:spTree>
    <p:extLst>
      <p:ext uri="{BB962C8B-B14F-4D97-AF65-F5344CB8AC3E}">
        <p14:creationId xmlns:p14="http://schemas.microsoft.com/office/powerpoint/2010/main" val="3575027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4" name="Rectangle 10">
            <a:extLst>
              <a:ext uri="{FF2B5EF4-FFF2-40B4-BE49-F238E27FC236}">
                <a16:creationId xmlns:a16="http://schemas.microsoft.com/office/drawing/2014/main" id="{22DDB58C-0257-4C0E-2D56-83AC559FE165}"/>
              </a:ext>
            </a:extLst>
          </p:cNvPr>
          <p:cNvSpPr>
            <a:spLocks noGrp="1" noChangeArrowheads="1"/>
          </p:cNvSpPr>
          <p:nvPr>
            <p:ph type="title"/>
          </p:nvPr>
        </p:nvSpPr>
        <p:spPr>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fr-FR" altLang="fr-FR" sz="2400" cap="small" dirty="0"/>
              <a:t>Métropole de Lyon </a:t>
            </a:r>
            <a:br>
              <a:rPr lang="fr-FR" altLang="fr-FR" sz="2400" cap="small" dirty="0"/>
            </a:br>
            <a:r>
              <a:rPr lang="fr-FR" altLang="fr-FR" sz="1800" cap="small" dirty="0"/>
              <a:t>U</a:t>
            </a:r>
            <a:r>
              <a:rPr lang="fr-FR" altLang="fr-FR" sz="1800" dirty="0"/>
              <a:t>ne loi pour remettre les communes au cœur du fonctionnement démocratique</a:t>
            </a:r>
            <a:endParaRPr lang="fr-FR" altLang="fr-FR" sz="2400" dirty="0"/>
          </a:p>
        </p:txBody>
      </p:sp>
      <p:pic>
        <p:nvPicPr>
          <p:cNvPr id="5" name="Image 4">
            <a:extLst>
              <a:ext uri="{FF2B5EF4-FFF2-40B4-BE49-F238E27FC236}">
                <a16:creationId xmlns:a16="http://schemas.microsoft.com/office/drawing/2014/main" id="{5423C1E5-1A44-5B1D-BB9A-16DA141B5439}"/>
              </a:ext>
            </a:extLst>
          </p:cNvPr>
          <p:cNvPicPr>
            <a:picLocks noChangeAspect="1"/>
          </p:cNvPicPr>
          <p:nvPr/>
        </p:nvPicPr>
        <p:blipFill>
          <a:blip r:embed="rId3"/>
          <a:stretch>
            <a:fillRect/>
          </a:stretch>
        </p:blipFill>
        <p:spPr>
          <a:xfrm>
            <a:off x="1844303" y="1628800"/>
            <a:ext cx="5455394" cy="4740367"/>
          </a:xfrm>
          <a:prstGeom prst="rect">
            <a:avLst/>
          </a:prstGeom>
        </p:spPr>
      </p:pic>
    </p:spTree>
    <p:extLst>
      <p:ext uri="{BB962C8B-B14F-4D97-AF65-F5344CB8AC3E}">
        <p14:creationId xmlns:p14="http://schemas.microsoft.com/office/powerpoint/2010/main" val="278774875"/>
      </p:ext>
    </p:extLst>
  </p:cSld>
  <p:clrMapOvr>
    <a:masterClrMapping/>
  </p:clrMapOvr>
</p:sld>
</file>

<file path=ppt/theme/theme1.xml><?xml version="1.0" encoding="utf-8"?>
<a:theme xmlns:a="http://schemas.openxmlformats.org/drawingml/2006/main" name="modele_senat">
  <a:themeElements>
    <a:clrScheme name="modele_senat 13">
      <a:dk1>
        <a:srgbClr val="C8092B"/>
      </a:dk1>
      <a:lt1>
        <a:srgbClr val="FFFFFF"/>
      </a:lt1>
      <a:dk2>
        <a:srgbClr val="000000"/>
      </a:dk2>
      <a:lt2>
        <a:srgbClr val="808080"/>
      </a:lt2>
      <a:accent1>
        <a:srgbClr val="BBE0E3"/>
      </a:accent1>
      <a:accent2>
        <a:srgbClr val="333399"/>
      </a:accent2>
      <a:accent3>
        <a:srgbClr val="FFFFFF"/>
      </a:accent3>
      <a:accent4>
        <a:srgbClr val="AA0623"/>
      </a:accent4>
      <a:accent5>
        <a:srgbClr val="DAEDEF"/>
      </a:accent5>
      <a:accent6>
        <a:srgbClr val="2D2D8A"/>
      </a:accent6>
      <a:hlink>
        <a:srgbClr val="009999"/>
      </a:hlink>
      <a:folHlink>
        <a:srgbClr val="99CC00"/>
      </a:folHlink>
    </a:clrScheme>
    <a:fontScheme name="modele_sena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ele_sena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ele_sena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ele_sena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ele_sena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ele_sena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ele_sena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ele_sena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ele_sena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ele_sena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ele_sena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ele_sena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ele_sena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odele_senat 13">
        <a:dk1>
          <a:srgbClr val="C8092B"/>
        </a:dk1>
        <a:lt1>
          <a:srgbClr val="FFFFFF"/>
        </a:lt1>
        <a:dk2>
          <a:srgbClr val="000000"/>
        </a:dk2>
        <a:lt2>
          <a:srgbClr val="808080"/>
        </a:lt2>
        <a:accent1>
          <a:srgbClr val="BBE0E3"/>
        </a:accent1>
        <a:accent2>
          <a:srgbClr val="333399"/>
        </a:accent2>
        <a:accent3>
          <a:srgbClr val="FFFFFF"/>
        </a:accent3>
        <a:accent4>
          <a:srgbClr val="AA0623"/>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senat_modele1</Template>
  <TotalTime>0</TotalTime>
  <Words>1114</Words>
  <Application>Microsoft Office PowerPoint</Application>
  <PresentationFormat>Affichage à l'écran (4:3)</PresentationFormat>
  <Paragraphs>106</Paragraphs>
  <Slides>12</Slides>
  <Notes>12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Arial</vt:lpstr>
      <vt:lpstr>Calibri</vt:lpstr>
      <vt:lpstr>georgia</vt:lpstr>
      <vt:lpstr>Wingdings</vt:lpstr>
      <vt:lpstr>modele_senat</vt:lpstr>
      <vt:lpstr>Métropole de Lyon  Une loi pour remettre les communes au cœur du fonctionnement démocratique</vt:lpstr>
      <vt:lpstr>Métropole de Lyon  Une loi pour remettre les communes au cœur du fonctionnement démocratique</vt:lpstr>
      <vt:lpstr>Présentation PowerPoint</vt:lpstr>
      <vt:lpstr>Présentation PowerPoint</vt:lpstr>
      <vt:lpstr>Métropole de Lyon  Une loi pour remettre les communes au cœur du fonctionnement démocratique</vt:lpstr>
      <vt:lpstr>Métropole de Lyon  Une loi pour remettre les communes au cœur du fonctionnement démocratique</vt:lpstr>
      <vt:lpstr>Métropole de Lyon  Une loi pour remettre les communes au cœur du fonctionnement démocratique</vt:lpstr>
      <vt:lpstr>Métropole de Lyon  Une loi pour remettre les communes au cœur du fonctionnement démocratique</vt:lpstr>
      <vt:lpstr>Métropole de Lyon  Une loi pour remettre les communes au cœur du fonctionnement démocratique</vt:lpstr>
      <vt:lpstr>Métropole de Lyon  Une loi pour remettre les communes au cœur du fonctionnement démocratique</vt:lpstr>
      <vt:lpstr>Métropole de Lyon  Une loi pour remettre les communes au cœur du fonctionnement démocratique</vt:lpstr>
      <vt:lpstr>Métropole de Lyon  Une loi pour remettre les communes au cœur du fonctionnement démocratique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Métropole de Lyon  Une loi pour remettre les communes au cœur du fonctionnement démocratique</dc:title>
  <dc:creator>Charles JEAN-LOUIS</dc:creator>
  <cp:lastModifiedBy>Charles JEAN-LOUIS</cp:lastModifiedBy>
  <cp:revision>10</cp:revision>
  <cp:lastPrinted>2024-02-05T14:41:57Z</cp:lastPrinted>
  <dcterms:created xsi:type="dcterms:W3CDTF">2024-01-29T14:43:46Z</dcterms:created>
  <dcterms:modified xsi:type="dcterms:W3CDTF">2024-02-08T09:50:18Z</dcterms:modified>
</cp:coreProperties>
</file>