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9" r:id="rId2"/>
    <p:sldId id="2147327874" r:id="rId3"/>
    <p:sldId id="2146846947" r:id="rId4"/>
    <p:sldId id="2147327878" r:id="rId5"/>
    <p:sldId id="2146846892" r:id="rId6"/>
    <p:sldId id="2146846966" r:id="rId7"/>
    <p:sldId id="2147327852" r:id="rId8"/>
    <p:sldId id="2147327851" r:id="rId9"/>
    <p:sldId id="2146846800" r:id="rId10"/>
    <p:sldId id="2147327862" r:id="rId11"/>
    <p:sldId id="2147327882" r:id="rId12"/>
    <p:sldId id="2147327881" r:id="rId13"/>
    <p:sldId id="2147327892" r:id="rId14"/>
    <p:sldId id="2147327860" r:id="rId15"/>
    <p:sldId id="2147327880" r:id="rId16"/>
    <p:sldId id="2146846846" r:id="rId17"/>
    <p:sldId id="256" r:id="rId18"/>
    <p:sldId id="2147327859" r:id="rId19"/>
    <p:sldId id="2146846868" r:id="rId20"/>
    <p:sldId id="2147327861" r:id="rId21"/>
    <p:sldId id="2146846862" r:id="rId22"/>
    <p:sldId id="2146847001" r:id="rId23"/>
    <p:sldId id="2146846994" r:id="rId24"/>
    <p:sldId id="2147327857" r:id="rId25"/>
    <p:sldId id="2147327883" r:id="rId26"/>
    <p:sldId id="2147327870" r:id="rId27"/>
    <p:sldId id="2146846929" r:id="rId28"/>
    <p:sldId id="2147327893" r:id="rId29"/>
    <p:sldId id="2147327894" r:id="rId3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0EE4712F-0EAB-4B43-8B33-90AB50C9BB9C}">
          <p14:sldIdLst>
            <p14:sldId id="259"/>
            <p14:sldId id="2147327874"/>
            <p14:sldId id="2146846947"/>
            <p14:sldId id="2147327878"/>
            <p14:sldId id="2146846892"/>
            <p14:sldId id="2146846966"/>
            <p14:sldId id="2147327852"/>
            <p14:sldId id="2147327851"/>
            <p14:sldId id="2146846800"/>
            <p14:sldId id="2147327862"/>
            <p14:sldId id="2147327882"/>
            <p14:sldId id="2147327881"/>
            <p14:sldId id="2147327892"/>
            <p14:sldId id="2147327860"/>
            <p14:sldId id="2147327880"/>
            <p14:sldId id="2146846846"/>
            <p14:sldId id="256"/>
            <p14:sldId id="2147327859"/>
            <p14:sldId id="2146846868"/>
            <p14:sldId id="2147327861"/>
            <p14:sldId id="2146846862"/>
            <p14:sldId id="2146847001"/>
            <p14:sldId id="2146846994"/>
            <p14:sldId id="2147327857"/>
            <p14:sldId id="2147327883"/>
            <p14:sldId id="2147327870"/>
            <p14:sldId id="2146846929"/>
            <p14:sldId id="2147327893"/>
            <p14:sldId id="214732789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monet, Victoria" initials="SV" lastIdx="1" clrIdx="0">
    <p:extLst>
      <p:ext uri="{19B8F6BF-5375-455C-9EA6-DF929625EA0E}">
        <p15:presenceInfo xmlns:p15="http://schemas.microsoft.com/office/powerpoint/2012/main" userId="S::Victoria.Simonet@caissedesdepots.fr::ec2d49a5-c2d8-42c8-81a4-71b8db9c4bed" providerId="AD"/>
      </p:ext>
    </p:extLst>
  </p:cmAuthor>
  <p:cmAuthor id="2" name="Ziane, Saber" initials="ZS" lastIdx="3" clrIdx="1">
    <p:extLst>
      <p:ext uri="{19B8F6BF-5375-455C-9EA6-DF929625EA0E}">
        <p15:presenceInfo xmlns:p15="http://schemas.microsoft.com/office/powerpoint/2012/main" userId="S::Saber.Ziane@caissedesdepots.fr::daabec95-4aaa-4e80-85ba-03b390da764b" providerId="AD"/>
      </p:ext>
    </p:extLst>
  </p:cmAuthor>
  <p:cmAuthor id="3" name="Badaut, Anne-Laure" initials="BA" lastIdx="1" clrIdx="2">
    <p:extLst>
      <p:ext uri="{19B8F6BF-5375-455C-9EA6-DF929625EA0E}">
        <p15:presenceInfo xmlns:p15="http://schemas.microsoft.com/office/powerpoint/2012/main" userId="S::Anne-Laure.Badaut@caissedesdepots.fr::3d84dfb7-b3d0-41e0-8814-1798111738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84"/>
    <a:srgbClr val="92D050"/>
    <a:srgbClr val="EF89BA"/>
    <a:srgbClr val="000000"/>
    <a:srgbClr val="BC3D7A"/>
    <a:srgbClr val="474747"/>
    <a:srgbClr val="FFCC30"/>
    <a:srgbClr val="FA9644"/>
    <a:srgbClr val="60C3DA"/>
    <a:srgbClr val="FFF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02" autoAdjust="0"/>
  </p:normalViewPr>
  <p:slideViewPr>
    <p:cSldViewPr snapToGrid="0">
      <p:cViewPr varScale="1">
        <p:scale>
          <a:sx n="85" d="100"/>
          <a:sy n="85" d="100"/>
        </p:scale>
        <p:origin x="535" y="34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0D82DC-327B-48C8-BEA1-A9DA787BEA50}" type="doc">
      <dgm:prSet loTypeId="urn:microsoft.com/office/officeart/2005/8/layout/default" loCatId="list" qsTypeId="urn:microsoft.com/office/officeart/2005/8/quickstyle/simple4" qsCatId="simple" csTypeId="urn:microsoft.com/office/officeart/2005/8/colors/accent4_1" csCatId="accent4" phldr="1"/>
      <dgm:spPr/>
      <dgm:t>
        <a:bodyPr/>
        <a:lstStyle/>
        <a:p>
          <a:endParaRPr lang="fr-FR"/>
        </a:p>
      </dgm:t>
    </dgm:pt>
    <dgm:pt modelId="{F12BCF76-EF34-4C10-B2CC-D24613DF604A}">
      <dgm:prSet phldrT="[Texte]" custT="1"/>
      <dgm:spPr/>
      <dgm:t>
        <a:bodyPr/>
        <a:lstStyle/>
        <a:p>
          <a:r>
            <a:rPr lang="fr-FR" sz="2400" b="1" i="0" dirty="0">
              <a:solidFill>
                <a:srgbClr val="000000"/>
              </a:solidFill>
            </a:rPr>
            <a:t>L’épargne réglementée du Fonds d'Épargne </a:t>
          </a:r>
          <a:br>
            <a:rPr lang="fr-FR" sz="2400" b="1" i="0" dirty="0">
              <a:solidFill>
                <a:srgbClr val="000000"/>
              </a:solidFill>
            </a:rPr>
          </a:br>
          <a:r>
            <a:rPr lang="fr-FR" sz="2400" b="1" i="0" dirty="0">
              <a:solidFill>
                <a:srgbClr val="000000"/>
              </a:solidFill>
            </a:rPr>
            <a:t>(LDD, Livret A, LEP…)</a:t>
          </a:r>
          <a:endParaRPr lang="fr-FR" sz="2400" b="1" dirty="0">
            <a:solidFill>
              <a:srgbClr val="000000"/>
            </a:solidFill>
          </a:endParaRPr>
        </a:p>
      </dgm:t>
    </dgm:pt>
    <dgm:pt modelId="{36A74E31-F3E5-40E0-8FEF-58C342B580EA}" type="parTrans" cxnId="{1BD37259-1027-4FFF-8A6E-CFE0A972FEA9}">
      <dgm:prSet/>
      <dgm:spPr/>
      <dgm:t>
        <a:bodyPr/>
        <a:lstStyle/>
        <a:p>
          <a:endParaRPr lang="fr-FR" b="1"/>
        </a:p>
      </dgm:t>
    </dgm:pt>
    <dgm:pt modelId="{F4E1D929-55B2-40D8-A20D-742598DD956C}" type="sibTrans" cxnId="{1BD37259-1027-4FFF-8A6E-CFE0A972FEA9}">
      <dgm:prSet/>
      <dgm:spPr/>
      <dgm:t>
        <a:bodyPr/>
        <a:lstStyle/>
        <a:p>
          <a:endParaRPr lang="fr-FR" b="1"/>
        </a:p>
      </dgm:t>
    </dgm:pt>
    <dgm:pt modelId="{F95214BC-E9AE-47B3-92A7-A1BF8E078987}">
      <dgm:prSet phldrT="[Texte]" custT="1"/>
      <dgm:spPr/>
      <dgm:t>
        <a:bodyPr/>
        <a:lstStyle/>
        <a:p>
          <a:pPr algn="ctr">
            <a:buSzPts val="1800"/>
            <a:buChar char="-"/>
          </a:pPr>
          <a:r>
            <a:rPr lang="fr-FR" sz="2400" b="1" i="0" dirty="0">
              <a:solidFill>
                <a:srgbClr val="000000"/>
              </a:solidFill>
            </a:rPr>
            <a:t>Les dépôts des clientèles bancaires (notaires, commissaires de justice, institutionnels…)</a:t>
          </a:r>
          <a:endParaRPr lang="fr-FR" sz="2400" b="1" dirty="0">
            <a:solidFill>
              <a:srgbClr val="000000"/>
            </a:solidFill>
          </a:endParaRPr>
        </a:p>
      </dgm:t>
    </dgm:pt>
    <dgm:pt modelId="{3A0DEC40-DFC0-48E6-967E-621DE0901518}" type="parTrans" cxnId="{C3CA5CCF-A756-4B35-B35B-E3B8713F9A24}">
      <dgm:prSet/>
      <dgm:spPr/>
      <dgm:t>
        <a:bodyPr/>
        <a:lstStyle/>
        <a:p>
          <a:endParaRPr lang="fr-FR" b="1"/>
        </a:p>
      </dgm:t>
    </dgm:pt>
    <dgm:pt modelId="{326C1764-DBF8-48AE-9100-1A37EA1AAD37}" type="sibTrans" cxnId="{C3CA5CCF-A756-4B35-B35B-E3B8713F9A24}">
      <dgm:prSet/>
      <dgm:spPr/>
      <dgm:t>
        <a:bodyPr/>
        <a:lstStyle/>
        <a:p>
          <a:endParaRPr lang="fr-FR" b="1"/>
        </a:p>
      </dgm:t>
    </dgm:pt>
    <dgm:pt modelId="{8522A163-7D01-423B-87E9-407E401CD476}">
      <dgm:prSet phldrT="[Texte]" custT="1"/>
      <dgm:spPr/>
      <dgm:t>
        <a:bodyPr/>
        <a:lstStyle/>
        <a:p>
          <a:r>
            <a:rPr lang="fr-FR" sz="2400" b="1" dirty="0">
              <a:solidFill>
                <a:srgbClr val="000000"/>
              </a:solidFill>
            </a:rPr>
            <a:t>Les ressources en fonds propres</a:t>
          </a:r>
        </a:p>
      </dgm:t>
    </dgm:pt>
    <dgm:pt modelId="{7BAEDB17-ABA3-48B4-A9EA-357AD7C50B7D}" type="parTrans" cxnId="{52F4708A-8116-4E67-BB4C-3EF75836A824}">
      <dgm:prSet/>
      <dgm:spPr/>
      <dgm:t>
        <a:bodyPr/>
        <a:lstStyle/>
        <a:p>
          <a:endParaRPr lang="fr-FR" b="1"/>
        </a:p>
      </dgm:t>
    </dgm:pt>
    <dgm:pt modelId="{947832F3-F464-474D-8F4A-CFDA9A343F76}" type="sibTrans" cxnId="{52F4708A-8116-4E67-BB4C-3EF75836A824}">
      <dgm:prSet/>
      <dgm:spPr/>
      <dgm:t>
        <a:bodyPr/>
        <a:lstStyle/>
        <a:p>
          <a:endParaRPr lang="fr-FR" b="1"/>
        </a:p>
      </dgm:t>
    </dgm:pt>
    <dgm:pt modelId="{D96AEF04-7C23-4F93-ACF8-5BB900D6FC71}">
      <dgm:prSet phldrT="[Texte]" custT="1"/>
      <dgm:spPr/>
      <dgm:t>
        <a:bodyPr/>
        <a:lstStyle/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dirty="0">
              <a:solidFill>
                <a:schemeClr val="tx1">
                  <a:lumMod val="75000"/>
                </a:schemeClr>
              </a:solidFill>
            </a:rPr>
            <a:t>Autres dont :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400" b="1" dirty="0">
              <a:solidFill>
                <a:schemeClr val="tx1">
                  <a:lumMod val="75000"/>
                </a:schemeClr>
              </a:solidFill>
            </a:rPr>
            <a:t>- Etat (France 2030, FIPHFP…)</a:t>
          </a:r>
        </a:p>
        <a:p>
          <a:pPr marL="0" lvl="0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dirty="0">
              <a:solidFill>
                <a:schemeClr val="tx1">
                  <a:lumMod val="75000"/>
                </a:schemeClr>
              </a:solidFill>
            </a:rPr>
            <a:t>- BEI : ligne de prêts aux collectivités de 1 Md€</a:t>
          </a:r>
        </a:p>
      </dgm:t>
    </dgm:pt>
    <dgm:pt modelId="{65182622-425B-4A6D-8C31-EE81A769B68B}" type="parTrans" cxnId="{BE5E680A-6698-42C9-BA52-06DA0DBFA08C}">
      <dgm:prSet/>
      <dgm:spPr/>
      <dgm:t>
        <a:bodyPr/>
        <a:lstStyle/>
        <a:p>
          <a:endParaRPr lang="fr-FR"/>
        </a:p>
      </dgm:t>
    </dgm:pt>
    <dgm:pt modelId="{E85F4A1C-0CE7-49F0-A476-F1CDD0EF5A70}" type="sibTrans" cxnId="{BE5E680A-6698-42C9-BA52-06DA0DBFA08C}">
      <dgm:prSet/>
      <dgm:spPr/>
      <dgm:t>
        <a:bodyPr/>
        <a:lstStyle/>
        <a:p>
          <a:endParaRPr lang="fr-FR"/>
        </a:p>
      </dgm:t>
    </dgm:pt>
    <dgm:pt modelId="{4D2E6FAE-AF3E-4463-BB65-0E1BE8C5DC9F}" type="pres">
      <dgm:prSet presAssocID="{B30D82DC-327B-48C8-BEA1-A9DA787BEA50}" presName="diagram" presStyleCnt="0">
        <dgm:presLayoutVars>
          <dgm:dir/>
          <dgm:resizeHandles val="exact"/>
        </dgm:presLayoutVars>
      </dgm:prSet>
      <dgm:spPr/>
    </dgm:pt>
    <dgm:pt modelId="{8C5D5F97-9368-42F3-9305-6614930F1365}" type="pres">
      <dgm:prSet presAssocID="{F12BCF76-EF34-4C10-B2CC-D24613DF604A}" presName="node" presStyleLbl="node1" presStyleIdx="0" presStyleCnt="4" custScaleX="116669">
        <dgm:presLayoutVars>
          <dgm:bulletEnabled val="1"/>
        </dgm:presLayoutVars>
      </dgm:prSet>
      <dgm:spPr/>
    </dgm:pt>
    <dgm:pt modelId="{170488F0-9BD5-448D-8C71-5C0F7E3E2380}" type="pres">
      <dgm:prSet presAssocID="{F4E1D929-55B2-40D8-A20D-742598DD956C}" presName="sibTrans" presStyleCnt="0"/>
      <dgm:spPr/>
    </dgm:pt>
    <dgm:pt modelId="{204EB1F1-FECD-44D2-A685-5C744B93F5FA}" type="pres">
      <dgm:prSet presAssocID="{F95214BC-E9AE-47B3-92A7-A1BF8E078987}" presName="node" presStyleLbl="node1" presStyleIdx="1" presStyleCnt="4" custScaleX="145514" custLinFactNeighborX="2138" custLinFactNeighborY="-101">
        <dgm:presLayoutVars>
          <dgm:bulletEnabled val="1"/>
        </dgm:presLayoutVars>
      </dgm:prSet>
      <dgm:spPr/>
    </dgm:pt>
    <dgm:pt modelId="{98B77FB5-680D-43F1-B4E2-F5BD7A824CFB}" type="pres">
      <dgm:prSet presAssocID="{326C1764-DBF8-48AE-9100-1A37EA1AAD37}" presName="sibTrans" presStyleCnt="0"/>
      <dgm:spPr/>
    </dgm:pt>
    <dgm:pt modelId="{48629315-620C-4EAC-BD06-9FE53D32583D}" type="pres">
      <dgm:prSet presAssocID="{8522A163-7D01-423B-87E9-407E401CD476}" presName="node" presStyleLbl="node1" presStyleIdx="2" presStyleCnt="4" custScaleX="116785" custLinFactNeighborX="960">
        <dgm:presLayoutVars>
          <dgm:bulletEnabled val="1"/>
        </dgm:presLayoutVars>
      </dgm:prSet>
      <dgm:spPr/>
    </dgm:pt>
    <dgm:pt modelId="{60849C37-F72A-4221-AF62-7236781B8DAB}" type="pres">
      <dgm:prSet presAssocID="{947832F3-F464-474D-8F4A-CFDA9A343F76}" presName="sibTrans" presStyleCnt="0"/>
      <dgm:spPr/>
    </dgm:pt>
    <dgm:pt modelId="{AC729D1A-AFE4-48C6-AF86-C8F4C8E0D5E5}" type="pres">
      <dgm:prSet presAssocID="{D96AEF04-7C23-4F93-ACF8-5BB900D6FC71}" presName="node" presStyleLbl="node1" presStyleIdx="3" presStyleCnt="4" custScaleX="146645" custLinFactNeighborX="2688" custLinFactNeighborY="101">
        <dgm:presLayoutVars>
          <dgm:bulletEnabled val="1"/>
        </dgm:presLayoutVars>
      </dgm:prSet>
      <dgm:spPr/>
    </dgm:pt>
  </dgm:ptLst>
  <dgm:cxnLst>
    <dgm:cxn modelId="{BE5E680A-6698-42C9-BA52-06DA0DBFA08C}" srcId="{B30D82DC-327B-48C8-BEA1-A9DA787BEA50}" destId="{D96AEF04-7C23-4F93-ACF8-5BB900D6FC71}" srcOrd="3" destOrd="0" parTransId="{65182622-425B-4A6D-8C31-EE81A769B68B}" sibTransId="{E85F4A1C-0CE7-49F0-A476-F1CDD0EF5A70}"/>
    <dgm:cxn modelId="{0BCBB41D-314A-4C2F-A5AD-244E79AF4956}" type="presOf" srcId="{F95214BC-E9AE-47B3-92A7-A1BF8E078987}" destId="{204EB1F1-FECD-44D2-A685-5C744B93F5FA}" srcOrd="0" destOrd="0" presId="urn:microsoft.com/office/officeart/2005/8/layout/default"/>
    <dgm:cxn modelId="{007A0D2C-A088-404B-B68B-FF1E66652723}" type="presOf" srcId="{B30D82DC-327B-48C8-BEA1-A9DA787BEA50}" destId="{4D2E6FAE-AF3E-4463-BB65-0E1BE8C5DC9F}" srcOrd="0" destOrd="0" presId="urn:microsoft.com/office/officeart/2005/8/layout/default"/>
    <dgm:cxn modelId="{E78CA82C-A5A3-4ABA-86EC-E3206B1A2488}" type="presOf" srcId="{F12BCF76-EF34-4C10-B2CC-D24613DF604A}" destId="{8C5D5F97-9368-42F3-9305-6614930F1365}" srcOrd="0" destOrd="0" presId="urn:microsoft.com/office/officeart/2005/8/layout/default"/>
    <dgm:cxn modelId="{37C24A67-6A1E-4C41-BF82-D213113F2672}" type="presOf" srcId="{D96AEF04-7C23-4F93-ACF8-5BB900D6FC71}" destId="{AC729D1A-AFE4-48C6-AF86-C8F4C8E0D5E5}" srcOrd="0" destOrd="0" presId="urn:microsoft.com/office/officeart/2005/8/layout/default"/>
    <dgm:cxn modelId="{1BD37259-1027-4FFF-8A6E-CFE0A972FEA9}" srcId="{B30D82DC-327B-48C8-BEA1-A9DA787BEA50}" destId="{F12BCF76-EF34-4C10-B2CC-D24613DF604A}" srcOrd="0" destOrd="0" parTransId="{36A74E31-F3E5-40E0-8FEF-58C342B580EA}" sibTransId="{F4E1D929-55B2-40D8-A20D-742598DD956C}"/>
    <dgm:cxn modelId="{52F4708A-8116-4E67-BB4C-3EF75836A824}" srcId="{B30D82DC-327B-48C8-BEA1-A9DA787BEA50}" destId="{8522A163-7D01-423B-87E9-407E401CD476}" srcOrd="2" destOrd="0" parTransId="{7BAEDB17-ABA3-48B4-A9EA-357AD7C50B7D}" sibTransId="{947832F3-F464-474D-8F4A-CFDA9A343F76}"/>
    <dgm:cxn modelId="{C3CA5CCF-A756-4B35-B35B-E3B8713F9A24}" srcId="{B30D82DC-327B-48C8-BEA1-A9DA787BEA50}" destId="{F95214BC-E9AE-47B3-92A7-A1BF8E078987}" srcOrd="1" destOrd="0" parTransId="{3A0DEC40-DFC0-48E6-967E-621DE0901518}" sibTransId="{326C1764-DBF8-48AE-9100-1A37EA1AAD37}"/>
    <dgm:cxn modelId="{124E50EA-2D5A-46E4-95F1-D8F2C407E897}" type="presOf" srcId="{8522A163-7D01-423B-87E9-407E401CD476}" destId="{48629315-620C-4EAC-BD06-9FE53D32583D}" srcOrd="0" destOrd="0" presId="urn:microsoft.com/office/officeart/2005/8/layout/default"/>
    <dgm:cxn modelId="{B1177EFC-B914-42EB-A48A-835C6894355A}" type="presParOf" srcId="{4D2E6FAE-AF3E-4463-BB65-0E1BE8C5DC9F}" destId="{8C5D5F97-9368-42F3-9305-6614930F1365}" srcOrd="0" destOrd="0" presId="urn:microsoft.com/office/officeart/2005/8/layout/default"/>
    <dgm:cxn modelId="{6ACA58BE-14C7-4DFB-9000-39F261C77CBC}" type="presParOf" srcId="{4D2E6FAE-AF3E-4463-BB65-0E1BE8C5DC9F}" destId="{170488F0-9BD5-448D-8C71-5C0F7E3E2380}" srcOrd="1" destOrd="0" presId="urn:microsoft.com/office/officeart/2005/8/layout/default"/>
    <dgm:cxn modelId="{F94FED49-63B9-4C91-A8B4-32C6BE3C3EB2}" type="presParOf" srcId="{4D2E6FAE-AF3E-4463-BB65-0E1BE8C5DC9F}" destId="{204EB1F1-FECD-44D2-A685-5C744B93F5FA}" srcOrd="2" destOrd="0" presId="urn:microsoft.com/office/officeart/2005/8/layout/default"/>
    <dgm:cxn modelId="{47859983-6AE6-4709-AC0E-C7F2DEE6AE38}" type="presParOf" srcId="{4D2E6FAE-AF3E-4463-BB65-0E1BE8C5DC9F}" destId="{98B77FB5-680D-43F1-B4E2-F5BD7A824CFB}" srcOrd="3" destOrd="0" presId="urn:microsoft.com/office/officeart/2005/8/layout/default"/>
    <dgm:cxn modelId="{72D9130E-A7C3-4CFC-82AF-4EAA993C4765}" type="presParOf" srcId="{4D2E6FAE-AF3E-4463-BB65-0E1BE8C5DC9F}" destId="{48629315-620C-4EAC-BD06-9FE53D32583D}" srcOrd="4" destOrd="0" presId="urn:microsoft.com/office/officeart/2005/8/layout/default"/>
    <dgm:cxn modelId="{036E425C-82E5-4A46-A029-4E43245116E7}" type="presParOf" srcId="{4D2E6FAE-AF3E-4463-BB65-0E1BE8C5DC9F}" destId="{60849C37-F72A-4221-AF62-7236781B8DAB}" srcOrd="5" destOrd="0" presId="urn:microsoft.com/office/officeart/2005/8/layout/default"/>
    <dgm:cxn modelId="{CA98ADA2-2045-4612-9B59-1B4FE3E2A01B}" type="presParOf" srcId="{4D2E6FAE-AF3E-4463-BB65-0E1BE8C5DC9F}" destId="{AC729D1A-AFE4-48C6-AF86-C8F4C8E0D5E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5D5F97-9368-42F3-9305-6614930F1365}">
      <dsp:nvSpPr>
        <dsp:cNvPr id="0" name=""/>
        <dsp:cNvSpPr/>
      </dsp:nvSpPr>
      <dsp:spPr>
        <a:xfrm>
          <a:off x="242095" y="2056"/>
          <a:ext cx="3964053" cy="20386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i="0" kern="1200" dirty="0">
              <a:solidFill>
                <a:srgbClr val="000000"/>
              </a:solidFill>
            </a:rPr>
            <a:t>L’épargne réglementée du Fonds d'Épargne </a:t>
          </a:r>
          <a:br>
            <a:rPr lang="fr-FR" sz="2400" b="1" i="0" kern="1200" dirty="0">
              <a:solidFill>
                <a:srgbClr val="000000"/>
              </a:solidFill>
            </a:rPr>
          </a:br>
          <a:r>
            <a:rPr lang="fr-FR" sz="2400" b="1" i="0" kern="1200" dirty="0">
              <a:solidFill>
                <a:srgbClr val="000000"/>
              </a:solidFill>
            </a:rPr>
            <a:t>(LDD, Livret A, LEP…)</a:t>
          </a:r>
          <a:endParaRPr lang="fr-FR" sz="2400" b="1" kern="1200" dirty="0">
            <a:solidFill>
              <a:srgbClr val="000000"/>
            </a:solidFill>
          </a:endParaRPr>
        </a:p>
      </dsp:txBody>
      <dsp:txXfrm>
        <a:off x="242095" y="2056"/>
        <a:ext cx="3964053" cy="2038615"/>
      </dsp:txXfrm>
    </dsp:sp>
    <dsp:sp modelId="{204EB1F1-FECD-44D2-A685-5C744B93F5FA}">
      <dsp:nvSpPr>
        <dsp:cNvPr id="0" name=""/>
        <dsp:cNvSpPr/>
      </dsp:nvSpPr>
      <dsp:spPr>
        <a:xfrm>
          <a:off x="4618560" y="0"/>
          <a:ext cx="4944117" cy="20386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800"/>
            <a:buNone/>
          </a:pPr>
          <a:r>
            <a:rPr lang="fr-FR" sz="2400" b="1" i="0" kern="1200" dirty="0">
              <a:solidFill>
                <a:srgbClr val="000000"/>
              </a:solidFill>
            </a:rPr>
            <a:t>Les dépôts des clientèles bancaires (notaires, commissaires de justice, institutionnels…)</a:t>
          </a:r>
          <a:endParaRPr lang="fr-FR" sz="2400" b="1" kern="1200" dirty="0">
            <a:solidFill>
              <a:srgbClr val="000000"/>
            </a:solidFill>
          </a:endParaRPr>
        </a:p>
      </dsp:txBody>
      <dsp:txXfrm>
        <a:off x="4618560" y="0"/>
        <a:ext cx="4944117" cy="2038615"/>
      </dsp:txXfrm>
    </dsp:sp>
    <dsp:sp modelId="{48629315-620C-4EAC-BD06-9FE53D32583D}">
      <dsp:nvSpPr>
        <dsp:cNvPr id="0" name=""/>
        <dsp:cNvSpPr/>
      </dsp:nvSpPr>
      <dsp:spPr>
        <a:xfrm>
          <a:off x="253528" y="2380440"/>
          <a:ext cx="3967994" cy="20386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rgbClr val="000000"/>
              </a:solidFill>
            </a:rPr>
            <a:t>Les ressources en fonds propres</a:t>
          </a:r>
        </a:p>
      </dsp:txBody>
      <dsp:txXfrm>
        <a:off x="253528" y="2380440"/>
        <a:ext cx="3967994" cy="2038615"/>
      </dsp:txXfrm>
    </dsp:sp>
    <dsp:sp modelId="{AC729D1A-AFE4-48C6-AF86-C8F4C8E0D5E5}">
      <dsp:nvSpPr>
        <dsp:cNvPr id="0" name=""/>
        <dsp:cNvSpPr/>
      </dsp:nvSpPr>
      <dsp:spPr>
        <a:xfrm>
          <a:off x="4620004" y="2382496"/>
          <a:ext cx="4982545" cy="203861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tx1">
                  <a:lumMod val="75000"/>
                </a:schemeClr>
              </a:solidFill>
            </a:rPr>
            <a:t>Autres dont 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400" b="1" kern="1200" dirty="0">
              <a:solidFill>
                <a:schemeClr val="tx1">
                  <a:lumMod val="75000"/>
                </a:schemeClr>
              </a:solidFill>
            </a:rPr>
            <a:t>- Etat (France 2030, FIPHFP…)</a:t>
          </a:r>
        </a:p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>
              <a:solidFill>
                <a:schemeClr val="tx1">
                  <a:lumMod val="75000"/>
                </a:schemeClr>
              </a:solidFill>
            </a:rPr>
            <a:t>- BEI : ligne de prêts aux collectivités de 1 Md€</a:t>
          </a:r>
        </a:p>
      </dsp:txBody>
      <dsp:txXfrm>
        <a:off x="4620004" y="2382496"/>
        <a:ext cx="4982545" cy="20386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462E2B0-7ECF-437F-BCE0-5E7686EE70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D2241B-9434-402F-A317-9ED3B485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A8A3D-63D2-4A6B-A80D-8566E29F06C4}" type="datetimeFigureOut">
              <a:rPr lang="fr-FR" smtClean="0"/>
              <a:t>27/09/2023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CA55A6-1AB1-41CE-BA7E-3AEE89E138D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485E84D-9396-477F-8573-FB54D89A66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AE9FD-FDF5-4F5E-BD6C-21CB8D7A74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36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8F6DD-3800-4B19-9E15-93D4A5622817}" type="datetimeFigureOut">
              <a:rPr lang="fr-FR" smtClean="0"/>
              <a:t>27/09/2023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E53EB-4D42-4707-BB56-E3931BF8E47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228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6009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E98FC-64A4-4DD4-B87E-1734C6FAF0B2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9961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0210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100" dirty="0">
              <a:solidFill>
                <a:schemeClr val="tx2"/>
              </a:solidFill>
            </a:endParaRPr>
          </a:p>
          <a:p>
            <a:pPr algn="just"/>
            <a:endParaRPr lang="fr-FR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5896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E98FC-64A4-4DD4-B87E-1734C6FAF0B2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467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95" marR="4838" algn="l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sz="1200" dirty="0">
                <a:solidFill>
                  <a:schemeClr val="tx2"/>
                </a:solidFill>
              </a:rPr>
              <a:t>Accompagnement :</a:t>
            </a:r>
          </a:p>
          <a:p>
            <a:pPr marL="12095" marR="4838" algn="l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sz="1200" dirty="0">
                <a:solidFill>
                  <a:schemeClr val="tx2"/>
                </a:solidFill>
              </a:rPr>
              <a:t>EGIS (maîtrise d’œuvre/côté promoteur)</a:t>
            </a:r>
          </a:p>
          <a:p>
            <a:pPr marL="12095" marR="4838" algn="l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sz="1200" dirty="0">
                <a:solidFill>
                  <a:schemeClr val="tx2"/>
                </a:solidFill>
              </a:rPr>
              <a:t>participation stratégique dans CNR (concessionnaire du Port de Lyon, amodiataire)</a:t>
            </a:r>
            <a:endParaRPr lang="fr-FR" sz="1200" dirty="0">
              <a:solidFill>
                <a:srgbClr val="808080"/>
              </a:solidFill>
              <a:latin typeface="Arial"/>
              <a:cs typeface="Arial"/>
            </a:endParaRPr>
          </a:p>
          <a:p>
            <a:endParaRPr lang="fr-FR" dirty="0"/>
          </a:p>
          <a:p>
            <a:r>
              <a:rPr lang="fr-FR" sz="1200" dirty="0">
                <a:solidFill>
                  <a:schemeClr val="tx2"/>
                </a:solidFill>
              </a:rPr>
              <a:t> 28 577 m² sur 4,8 ha avec bureaux d’accompagnement.</a:t>
            </a:r>
          </a:p>
          <a:p>
            <a:endParaRPr lang="fr-FR" sz="1200" dirty="0">
              <a:solidFill>
                <a:schemeClr val="tx2"/>
              </a:solidFill>
            </a:endParaRPr>
          </a:p>
          <a:p>
            <a:r>
              <a:rPr lang="fr-FR" sz="1200" dirty="0">
                <a:solidFill>
                  <a:schemeClr val="tx2"/>
                </a:solidFill>
              </a:rPr>
              <a:t>43 M investissement, 12,4 M FP dont 33% BDT</a:t>
            </a:r>
          </a:p>
          <a:p>
            <a:r>
              <a:rPr lang="fr-FR" sz="1200" dirty="0">
                <a:solidFill>
                  <a:schemeClr val="tx2"/>
                </a:solidFill>
              </a:rPr>
              <a:t>15M de financements bancaires du groupe (mi BPI, mi LBP) sur un total de 33M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25641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Bahia est une société de gestion de fonds</a:t>
            </a:r>
          </a:p>
          <a:p>
            <a:r>
              <a:rPr lang="fr-FR" sz="1200" dirty="0">
                <a:solidFill>
                  <a:srgbClr val="808080"/>
                </a:solidFill>
                <a:latin typeface="Arial"/>
                <a:cs typeface="Arial"/>
              </a:rPr>
              <a:t>NINKASI, brasserie française indépendante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41165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95" marR="4838" algn="l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sz="1200" dirty="0">
                <a:solidFill>
                  <a:schemeClr val="tx2"/>
                </a:solidFill>
              </a:rPr>
              <a:t>Accompagnement :</a:t>
            </a:r>
          </a:p>
          <a:p>
            <a:pPr marL="12095" marR="4838" algn="l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sz="1200" dirty="0">
                <a:solidFill>
                  <a:schemeClr val="tx2"/>
                </a:solidFill>
              </a:rPr>
              <a:t>EGIS (maîtrise d’œuvre/côté promoteur)</a:t>
            </a:r>
          </a:p>
          <a:p>
            <a:pPr marL="12095" marR="4838" algn="l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sz="1200" dirty="0">
                <a:solidFill>
                  <a:schemeClr val="tx2"/>
                </a:solidFill>
              </a:rPr>
              <a:t>participation stratégique dans CNR (concessionnaire du Port de Lyon, amodiataire)</a:t>
            </a:r>
            <a:endParaRPr lang="fr-FR" sz="1200" dirty="0">
              <a:solidFill>
                <a:srgbClr val="808080"/>
              </a:solidFill>
              <a:latin typeface="Arial"/>
              <a:cs typeface="Arial"/>
            </a:endParaRPr>
          </a:p>
          <a:p>
            <a:endParaRPr lang="fr-FR" dirty="0"/>
          </a:p>
          <a:p>
            <a:r>
              <a:rPr lang="fr-FR" sz="1200" dirty="0">
                <a:solidFill>
                  <a:schemeClr val="tx2"/>
                </a:solidFill>
              </a:rPr>
              <a:t> 28 577 m² sur 4,8 ha avec bureaux d’accompagnement.</a:t>
            </a:r>
          </a:p>
          <a:p>
            <a:endParaRPr lang="fr-FR" sz="1200" dirty="0">
              <a:solidFill>
                <a:schemeClr val="tx2"/>
              </a:solidFill>
            </a:endParaRPr>
          </a:p>
          <a:p>
            <a:r>
              <a:rPr lang="fr-FR" sz="1200" dirty="0">
                <a:solidFill>
                  <a:schemeClr val="tx2"/>
                </a:solidFill>
              </a:rPr>
              <a:t>43 M investissement, 12,4 M FP dont 33% BDT</a:t>
            </a:r>
          </a:p>
          <a:p>
            <a:r>
              <a:rPr lang="fr-FR" sz="1200" dirty="0">
                <a:solidFill>
                  <a:schemeClr val="tx2"/>
                </a:solidFill>
              </a:rPr>
              <a:t>15M de financements bancaires du groupe (mi BPI, mi LBP) sur un total de 33M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914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E98FC-64A4-4DD4-B87E-1734C6FAF0B2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718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fr-FR" sz="1100" dirty="0">
              <a:solidFill>
                <a:schemeClr val="tx2"/>
              </a:solidFill>
            </a:endParaRPr>
          </a:p>
          <a:p>
            <a:pPr algn="just"/>
            <a:endParaRPr lang="fr-FR" sz="12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601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E98FC-64A4-4DD4-B87E-1734C6FAF0B2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27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1571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fr-FR" sz="1200" dirty="0"/>
              <a:t>La FONCIERE ALL IN a acquis auprès de l’Olympique Lyonnais un terrain de 35 260 m² au sein d’OL Vallée à Décines-Charpieu, près de Lyon</a:t>
            </a:r>
          </a:p>
          <a:p>
            <a:pPr algn="just"/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Répartition du capital de la petite foncière ALL IN (JWT = société de Jo-Wilfried Tsonga 63% ; EURL TOMELO : société de Thierry </a:t>
            </a:r>
            <a:r>
              <a:rPr lang="fr-F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Ascione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24% ; TRICYLCE Holding SARL = société de Patrick Bouchet 13%).</a:t>
            </a:r>
          </a:p>
          <a:p>
            <a:pPr algn="just"/>
            <a:endParaRPr lang="fr-FR" sz="1200" dirty="0"/>
          </a:p>
          <a:p>
            <a:pPr algn="just"/>
            <a:r>
              <a:rPr lang="fr-FR" sz="1200" dirty="0"/>
              <a:t>L’Académie a été dimensionnée pour l’accueil, la formation et l’hébergement de 90 jeunes au sein d’un campus qui sera doté de 8 courts couverts et 14 courts extérieurs, dont un central d’une capacité de 1 500 places. On y trouvera également une piscine semi-olympique et un terrain multisport. </a:t>
            </a:r>
          </a:p>
          <a:p>
            <a:pPr algn="just">
              <a:spcBef>
                <a:spcPts val="600"/>
              </a:spcBef>
            </a:pPr>
            <a:r>
              <a:rPr lang="fr-FR" sz="1200" dirty="0"/>
              <a:t>Un country club proposera des infrastructures d’exception à plus de 1 000 adhérents. Un bâtiment Club réunira un </a:t>
            </a:r>
            <a:r>
              <a:rPr lang="fr-FR" sz="1200" dirty="0" err="1"/>
              <a:t>un</a:t>
            </a:r>
            <a:r>
              <a:rPr lang="fr-FR" sz="1200" dirty="0"/>
              <a:t> club-house, des pistes de </a:t>
            </a:r>
            <a:r>
              <a:rPr lang="fr-FR" sz="1200" dirty="0" err="1"/>
              <a:t>padel</a:t>
            </a:r>
            <a:r>
              <a:rPr lang="fr-FR" sz="1200" dirty="0"/>
              <a:t> ainsi qu’un espace de 200 places pour l’organisation de séminaires. </a:t>
            </a:r>
          </a:p>
          <a:p>
            <a:pPr algn="just">
              <a:spcBef>
                <a:spcPts val="600"/>
              </a:spcBef>
            </a:pPr>
            <a:r>
              <a:rPr lang="fr-FR" sz="1200" dirty="0"/>
              <a:t>Cet ensemble immobilier, dont la construction a été confiée au promoteur </a:t>
            </a:r>
            <a:r>
              <a:rPr lang="fr-FR" sz="1200" dirty="0" err="1"/>
              <a:t>Youse</a:t>
            </a:r>
            <a:r>
              <a:rPr lang="fr-FR" sz="1200" dirty="0"/>
              <a:t>, développera au total en bâtimentaire près de 4 970 m², et sa livraison est prévue pour le second trimestre 2023. </a:t>
            </a:r>
          </a:p>
          <a:p>
            <a:pPr algn="just"/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865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E53EB-4D42-4707-BB56-E3931BF8E4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235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E98FC-64A4-4DD4-B87E-1734C6FAF0B2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0671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E53EB-4D42-4707-BB56-E3931BF8E4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00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E53EB-4D42-4707-BB56-E3931BF8E4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328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E98FC-64A4-4DD4-B87E-1734C6FAF0B2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253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E53EB-4D42-4707-BB56-E3931BF8E4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00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5E53EB-4D42-4707-BB56-E3931BF8E47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4165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068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E98FC-64A4-4DD4-B87E-1734C6FAF0B2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724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5358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BDB5D-5FE7-4DC2-97C1-73CDD435EF7D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909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BDB5D-5FE7-4DC2-97C1-73CDD435EF7D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399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E53EB-4D42-4707-BB56-E3931BF8E47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489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589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DBDB5D-5FE7-4DC2-97C1-73CDD435EF7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129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5E98FC-64A4-4DD4-B87E-1734C6FAF0B2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28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5.svg"/><Relationship Id="rId7" Type="http://schemas.openxmlformats.org/officeDocument/2006/relationships/image" Target="../media/image7.svg"/><Relationship Id="rId12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38.png"/><Relationship Id="rId5" Type="http://schemas.openxmlformats.org/officeDocument/2006/relationships/image" Target="../media/image33.svg"/><Relationship Id="rId10" Type="http://schemas.openxmlformats.org/officeDocument/2006/relationships/hyperlink" Target="https://twitter.com/banquedesterr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7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7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7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7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uver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58B2C3AF-3485-9C43-ADD7-63D1C29A146E}"/>
              </a:ext>
            </a:extLst>
          </p:cNvPr>
          <p:cNvGrpSpPr/>
          <p:nvPr userDrawn="1"/>
        </p:nvGrpSpPr>
        <p:grpSpPr>
          <a:xfrm>
            <a:off x="0" y="3760"/>
            <a:ext cx="12213190" cy="6854239"/>
            <a:chOff x="0" y="3947"/>
            <a:chExt cx="12801586" cy="7195365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FD09141-D506-324C-9164-B61FAA3DF8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90345" y="486837"/>
              <a:ext cx="4078980" cy="829103"/>
            </a:xfrm>
            <a:prstGeom prst="rect">
              <a:avLst/>
            </a:prstGeom>
          </p:spPr>
        </p:pic>
        <p:pic>
          <p:nvPicPr>
            <p:cNvPr id="10" name="Graphique 9">
              <a:extLst>
                <a:ext uri="{FF2B5EF4-FFF2-40B4-BE49-F238E27FC236}">
                  <a16:creationId xmlns:a16="http://schemas.microsoft.com/office/drawing/2014/main" id="{16E4B4F3-3F84-EB45-A776-A03B1E3458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0" y="3884615"/>
              <a:ext cx="6987096" cy="3314697"/>
            </a:xfrm>
            <a:prstGeom prst="rect">
              <a:avLst/>
            </a:prstGeom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1B2F3C1F-FAD0-6547-A0F4-2C57FD4D70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65068" y="3947"/>
              <a:ext cx="2636518" cy="4613908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A916DEC5-B3D5-8A46-B81D-CEC77A7E0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69325" y="120088"/>
              <a:ext cx="6176606" cy="6957556"/>
            </a:xfrm>
            <a:prstGeom prst="rect">
              <a:avLst/>
            </a:prstGeom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9528F422-E21D-2F47-9622-A393BC41A4D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6069" y="2699547"/>
            <a:ext cx="4711785" cy="12002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334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présentation sur plusieurs lignes</a:t>
            </a:r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DF19BE4E-4C9D-334D-BAF1-A2A4C8B1C3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86070" y="4041842"/>
            <a:ext cx="4711785" cy="342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524">
                <a:solidFill>
                  <a:schemeClr val="tx1"/>
                </a:solidFill>
              </a:defRPr>
            </a:lvl1pPr>
            <a:lvl2pPr marL="456521" indent="0" algn="ctr">
              <a:buNone/>
              <a:defRPr sz="1997"/>
            </a:lvl2pPr>
            <a:lvl3pPr marL="913042" indent="0" algn="ctr">
              <a:buNone/>
              <a:defRPr sz="1798"/>
            </a:lvl3pPr>
            <a:lvl4pPr marL="1369563" indent="0" algn="ctr">
              <a:buNone/>
              <a:defRPr sz="1598"/>
            </a:lvl4pPr>
            <a:lvl5pPr marL="1826085" indent="0" algn="ctr">
              <a:buNone/>
              <a:defRPr sz="1598"/>
            </a:lvl5pPr>
            <a:lvl6pPr marL="2282606" indent="0" algn="ctr">
              <a:buNone/>
              <a:defRPr sz="1598"/>
            </a:lvl6pPr>
            <a:lvl7pPr marL="2739127" indent="0" algn="ctr">
              <a:buNone/>
              <a:defRPr sz="1598"/>
            </a:lvl7pPr>
            <a:lvl8pPr marL="3195648" indent="0" algn="ctr">
              <a:buNone/>
              <a:defRPr sz="1598"/>
            </a:lvl8pPr>
            <a:lvl9pPr marL="3652169" indent="0" algn="ctr">
              <a:buNone/>
              <a:defRPr sz="1598"/>
            </a:lvl9pPr>
          </a:lstStyle>
          <a:p>
            <a:r>
              <a:rPr lang="fr-FR" dirty="0"/>
              <a:t>Sous-titre de la présentation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48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9300818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9300818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051C1A2E-99D1-EC4F-8E99-B76237CD5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78" y="1906563"/>
            <a:ext cx="10206469" cy="39788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298C9A0-EAFD-CE47-8A0A-D3A0444BEDA6}"/>
              </a:ext>
            </a:extLst>
          </p:cNvPr>
          <p:cNvGrpSpPr/>
          <p:nvPr userDrawn="1"/>
        </p:nvGrpSpPr>
        <p:grpSpPr>
          <a:xfrm>
            <a:off x="10372294" y="0"/>
            <a:ext cx="2152280" cy="3321258"/>
            <a:chOff x="7689668" y="374"/>
            <a:chExt cx="2255971" cy="3486552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3BC7958D-6E78-D648-A703-90947982E4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89668" y="374"/>
              <a:ext cx="1905000" cy="233218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8476AF88-F2FD-0D4D-BF68-CCA0097843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2361" y="1680934"/>
              <a:ext cx="1603278" cy="180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3796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9300818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9300818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051C1A2E-99D1-EC4F-8E99-B76237CD5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78" y="1906563"/>
            <a:ext cx="10206469" cy="39788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F883F64B-4A15-3F40-B949-4786D551A3D4}"/>
              </a:ext>
            </a:extLst>
          </p:cNvPr>
          <p:cNvGrpSpPr/>
          <p:nvPr userDrawn="1"/>
        </p:nvGrpSpPr>
        <p:grpSpPr>
          <a:xfrm>
            <a:off x="10372293" y="0"/>
            <a:ext cx="2154676" cy="3321258"/>
            <a:chOff x="7687157" y="374"/>
            <a:chExt cx="2258482" cy="3486552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141FC41A-0FE7-7D4D-BCD6-1A59DA5C92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87157" y="374"/>
              <a:ext cx="1905000" cy="233218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DB12D5DB-7853-AF42-A65B-D97EF587C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2361" y="1680934"/>
              <a:ext cx="1603278" cy="180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606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9300818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9300818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051C1A2E-99D1-EC4F-8E99-B76237CD5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78" y="1906563"/>
            <a:ext cx="10206469" cy="39788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01216B22-0DB2-A74E-BB21-68114D058616}"/>
              </a:ext>
            </a:extLst>
          </p:cNvPr>
          <p:cNvGrpSpPr/>
          <p:nvPr userDrawn="1"/>
        </p:nvGrpSpPr>
        <p:grpSpPr>
          <a:xfrm>
            <a:off x="10372294" y="0"/>
            <a:ext cx="2152280" cy="3321258"/>
            <a:chOff x="7689668" y="374"/>
            <a:chExt cx="2255971" cy="3486552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23626547-281F-2A4F-98BC-4431EEF4E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89668" y="374"/>
              <a:ext cx="1905000" cy="233218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B20AF23E-2F69-C844-B975-F25DFF573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2361" y="1680934"/>
              <a:ext cx="1603278" cy="180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6006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9300818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9300818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051C1A2E-99D1-EC4F-8E99-B76237CD5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78" y="1906563"/>
            <a:ext cx="10206469" cy="39788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DD733F9-B8E0-534C-845F-2F4F3972F3C8}"/>
              </a:ext>
            </a:extLst>
          </p:cNvPr>
          <p:cNvGrpSpPr/>
          <p:nvPr userDrawn="1"/>
        </p:nvGrpSpPr>
        <p:grpSpPr>
          <a:xfrm>
            <a:off x="10372293" y="0"/>
            <a:ext cx="2157281" cy="3321614"/>
            <a:chOff x="7684427" y="0"/>
            <a:chExt cx="2261212" cy="3486926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2E057960-629F-7F46-B811-1BBD123BE1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84427" y="0"/>
              <a:ext cx="1905000" cy="233218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DE8D7B10-24D2-C54B-84D1-B0EFB0D3E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2361" y="1680934"/>
              <a:ext cx="1603278" cy="180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140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9300818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9300818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051C1A2E-99D1-EC4F-8E99-B76237CD5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78" y="1906563"/>
            <a:ext cx="10206469" cy="39788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F1DE756-E4B9-1942-AE98-308F6D179C18}"/>
              </a:ext>
            </a:extLst>
          </p:cNvPr>
          <p:cNvGrpSpPr/>
          <p:nvPr userDrawn="1"/>
        </p:nvGrpSpPr>
        <p:grpSpPr>
          <a:xfrm>
            <a:off x="10372294" y="0"/>
            <a:ext cx="2154675" cy="3321614"/>
            <a:chOff x="7687158" y="0"/>
            <a:chExt cx="2258481" cy="3486926"/>
          </a:xfrm>
        </p:grpSpPr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6E7EE74E-D889-5647-B49E-6A1AD609E4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87158" y="0"/>
              <a:ext cx="1905000" cy="2332182"/>
            </a:xfrm>
            <a:prstGeom prst="rect">
              <a:avLst/>
            </a:prstGeom>
          </p:spPr>
        </p:pic>
        <p:pic>
          <p:nvPicPr>
            <p:cNvPr id="22" name="Graphique 21">
              <a:extLst>
                <a:ext uri="{FF2B5EF4-FFF2-40B4-BE49-F238E27FC236}">
                  <a16:creationId xmlns:a16="http://schemas.microsoft.com/office/drawing/2014/main" id="{3108C691-0D80-4940-97EE-FB833333FB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2361" y="1680934"/>
              <a:ext cx="1603278" cy="180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9221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9300818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9300818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051C1A2E-99D1-EC4F-8E99-B76237CD5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78" y="1906563"/>
            <a:ext cx="10206469" cy="39788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E7E7632B-328D-7544-8D28-36A30D560AB0}"/>
              </a:ext>
            </a:extLst>
          </p:cNvPr>
          <p:cNvGrpSpPr/>
          <p:nvPr userDrawn="1"/>
        </p:nvGrpSpPr>
        <p:grpSpPr>
          <a:xfrm>
            <a:off x="10372294" y="1"/>
            <a:ext cx="2152280" cy="3319254"/>
            <a:chOff x="7689668" y="2477"/>
            <a:chExt cx="2255971" cy="3484449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A69037C7-D91B-534E-BB35-D8D1687DE3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89668" y="2477"/>
              <a:ext cx="1905000" cy="2332182"/>
            </a:xfrm>
            <a:prstGeom prst="rect">
              <a:avLst/>
            </a:prstGeom>
          </p:spPr>
        </p:pic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9F7A35B8-5402-6D44-95D8-21A9550BF2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2361" y="1680934"/>
              <a:ext cx="1603278" cy="1805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1569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10204931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10204931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79A70690-274A-A04F-ABD3-CFBA2078C2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78" y="1906563"/>
            <a:ext cx="10206469" cy="39788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</p:spTree>
    <p:extLst>
      <p:ext uri="{BB962C8B-B14F-4D97-AF65-F5344CB8AC3E}">
        <p14:creationId xmlns:p14="http://schemas.microsoft.com/office/powerpoint/2010/main" val="1394495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rase en exer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53377" y="1068831"/>
            <a:ext cx="10204931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Sous-titre de la slide (Arial </a:t>
            </a:r>
            <a:r>
              <a:rPr lang="fr-FR" dirty="0" err="1"/>
              <a:t>bold</a:t>
            </a:r>
            <a:r>
              <a:rPr lang="fr-FR" dirty="0"/>
              <a:t> 18 pt)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53377" y="585155"/>
            <a:ext cx="10204931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slide (Arial </a:t>
            </a:r>
            <a:r>
              <a:rPr lang="fr-FR" dirty="0" err="1"/>
              <a:t>bold</a:t>
            </a:r>
            <a:r>
              <a:rPr lang="fr-FR" dirty="0"/>
              <a:t> 30 pt)</a:t>
            </a:r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19295C-5D08-4DEF-9A18-807612A32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76312" y="1472165"/>
            <a:ext cx="5083535" cy="441327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42E5CF20-52F4-C041-AAAF-DD0B838E4A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913" y="1523920"/>
            <a:ext cx="3792249" cy="4265249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C23CC7-B690-4888-97DC-765E258523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40768" y="2345566"/>
            <a:ext cx="3424563" cy="281890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90000"/>
              </a:lnSpc>
              <a:defRPr sz="3144" b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7825812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iqu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10204931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10204931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5" name="Espace réservé du graphique 4">
            <a:extLst>
              <a:ext uri="{FF2B5EF4-FFF2-40B4-BE49-F238E27FC236}">
                <a16:creationId xmlns:a16="http://schemas.microsoft.com/office/drawing/2014/main" id="{1010898D-9927-4CBA-BFCD-ECEF7110E86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61084" y="1472165"/>
            <a:ext cx="4896489" cy="44134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334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C39E79CA-91E1-2D4A-9A17-5AAF5D7B87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3377" y="1472165"/>
            <a:ext cx="5083535" cy="4413279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</p:spTree>
    <p:extLst>
      <p:ext uri="{BB962C8B-B14F-4D97-AF65-F5344CB8AC3E}">
        <p14:creationId xmlns:p14="http://schemas.microsoft.com/office/powerpoint/2010/main" val="3738889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10204931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10204931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Espace réservé du texte 13">
            <a:extLst>
              <a:ext uri="{FF2B5EF4-FFF2-40B4-BE49-F238E27FC236}">
                <a16:creationId xmlns:a16="http://schemas.microsoft.com/office/drawing/2014/main" id="{2F00A11A-CBF2-4639-BD5A-8AA3F1C35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8276" y="1625501"/>
            <a:ext cx="3209298" cy="4192083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40000"/>
              </a:lnSpc>
              <a:defRPr sz="1143" b="1">
                <a:solidFill>
                  <a:schemeClr val="tx2"/>
                </a:solidFill>
              </a:defRPr>
            </a:lvl1pPr>
            <a:lvl2pPr>
              <a:lnSpc>
                <a:spcPct val="140000"/>
              </a:lnSpc>
              <a:defRPr sz="1143" b="0">
                <a:solidFill>
                  <a:schemeClr val="tx2"/>
                </a:solidFill>
              </a:defRPr>
            </a:lvl2pPr>
            <a:lvl3pPr>
              <a:defRPr sz="1143" b="1"/>
            </a:lvl3pPr>
            <a:lvl4pPr>
              <a:defRPr sz="1143" b="1"/>
            </a:lvl4pPr>
            <a:lvl5pPr>
              <a:defRPr sz="1143" b="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6" name="Espace réservé du tableau 5">
            <a:extLst>
              <a:ext uri="{FF2B5EF4-FFF2-40B4-BE49-F238E27FC236}">
                <a16:creationId xmlns:a16="http://schemas.microsoft.com/office/drawing/2014/main" id="{8619FF43-0194-4855-9577-547EE377C1A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1050967" y="1625500"/>
            <a:ext cx="6498139" cy="42112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 sz="1334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353959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661" y="585156"/>
            <a:ext cx="9935156" cy="68586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48835" y="1640332"/>
            <a:ext cx="892979" cy="6858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668" b="1">
                <a:solidFill>
                  <a:schemeClr val="tx1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391E126-8984-4837-89CE-A3A70AB0C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3363" y="1826784"/>
            <a:ext cx="2781973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 marL="0" marR="0" indent="0" algn="l" defTabSz="913042" rtl="0" eaLnBrk="1" fontAlgn="auto" latinLnBrk="0" hangingPunct="1">
              <a:lnSpc>
                <a:spcPct val="100000"/>
              </a:lnSpc>
              <a:spcBef>
                <a:spcPts val="47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34" b="1">
                <a:solidFill>
                  <a:schemeClr val="tx2"/>
                </a:solidFill>
              </a:defRPr>
            </a:lvl2pPr>
            <a:lvl3pPr>
              <a:defRPr sz="1334" b="1">
                <a:solidFill>
                  <a:schemeClr val="tx2"/>
                </a:solidFill>
              </a:defRPr>
            </a:lvl3pPr>
            <a:lvl4pPr>
              <a:defRPr sz="1334" b="1">
                <a:solidFill>
                  <a:schemeClr val="tx2"/>
                </a:solidFill>
              </a:defRPr>
            </a:lvl4pPr>
            <a:lvl5pPr>
              <a:defRPr sz="1334" b="1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A431AB-700F-4A63-9FC5-80025E3369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081574" y="1640332"/>
            <a:ext cx="892979" cy="6858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668" b="1">
                <a:solidFill>
                  <a:schemeClr val="tx1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N</a:t>
            </a:r>
          </a:p>
        </p:txBody>
      </p:sp>
      <p:sp>
        <p:nvSpPr>
          <p:cNvPr id="14" name="Espace réservé du texte 11">
            <a:extLst>
              <a:ext uri="{FF2B5EF4-FFF2-40B4-BE49-F238E27FC236}">
                <a16:creationId xmlns:a16="http://schemas.microsoft.com/office/drawing/2014/main" id="{BF3A0282-805E-40BB-8A5D-EB24F0E7A8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16102" y="1826784"/>
            <a:ext cx="2781973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76"/>
              </a:spcBef>
              <a:defRPr sz="1334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F514246-343A-4C5A-821B-52802893396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48835" y="3062804"/>
            <a:ext cx="892979" cy="6858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668" b="1">
                <a:solidFill>
                  <a:schemeClr val="tx1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N</a:t>
            </a:r>
          </a:p>
        </p:txBody>
      </p:sp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D5F040BF-74B1-453A-B029-D39793A77F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83363" y="3249256"/>
            <a:ext cx="2781973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76"/>
              </a:spcBef>
              <a:defRPr sz="1334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507A629-8A45-4CF8-A04A-B10C8D7443E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081574" y="3062804"/>
            <a:ext cx="892979" cy="6858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668" b="1">
                <a:solidFill>
                  <a:schemeClr val="tx1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N</a:t>
            </a:r>
          </a:p>
        </p:txBody>
      </p:sp>
      <p:sp>
        <p:nvSpPr>
          <p:cNvPr id="18" name="Espace réservé du texte 11">
            <a:extLst>
              <a:ext uri="{FF2B5EF4-FFF2-40B4-BE49-F238E27FC236}">
                <a16:creationId xmlns:a16="http://schemas.microsoft.com/office/drawing/2014/main" id="{EB9EB24F-502A-49CB-B2BF-5E8527EE27B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16102" y="3249256"/>
            <a:ext cx="2781973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76"/>
              </a:spcBef>
              <a:defRPr sz="1334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9ED2A1E-542C-44AF-BD13-833909CC462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48835" y="4485063"/>
            <a:ext cx="892979" cy="6858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668" b="1">
                <a:solidFill>
                  <a:schemeClr val="tx1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N</a:t>
            </a:r>
          </a:p>
        </p:txBody>
      </p:sp>
      <p:sp>
        <p:nvSpPr>
          <p:cNvPr id="20" name="Espace réservé du texte 11">
            <a:extLst>
              <a:ext uri="{FF2B5EF4-FFF2-40B4-BE49-F238E27FC236}">
                <a16:creationId xmlns:a16="http://schemas.microsoft.com/office/drawing/2014/main" id="{12243EDE-0DEC-41C0-9958-8264C93B1C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83363" y="4671515"/>
            <a:ext cx="2781973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76"/>
              </a:spcBef>
              <a:defRPr sz="1334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32C926A0-8593-4B51-9959-DC89AECD875B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081574" y="4485063"/>
            <a:ext cx="892979" cy="68586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668" b="1">
                <a:solidFill>
                  <a:schemeClr val="tx1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N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FFEDED90-0F82-46AD-9F94-70CDD540A86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916102" y="4671515"/>
            <a:ext cx="2781973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Bef>
                <a:spcPts val="476"/>
              </a:spcBef>
              <a:defRPr sz="1334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BF41D394-7533-432B-B460-1632E89773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1296" y="1826784"/>
            <a:ext cx="515180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 marL="0" marR="0" indent="0" algn="l" defTabSz="913042" rtl="0" eaLnBrk="1" fontAlgn="auto" latinLnBrk="0" hangingPunct="1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3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469B8D3E-D989-4085-BB3E-4989992024B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1296" y="3249256"/>
            <a:ext cx="515180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 marL="0" marR="0" indent="0" algn="l" defTabSz="913042" rtl="0" eaLnBrk="1" fontAlgn="auto" latinLnBrk="0" hangingPunct="1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3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</p:txBody>
      </p:sp>
      <p:sp>
        <p:nvSpPr>
          <p:cNvPr id="31" name="Espace réservé du texte 11">
            <a:extLst>
              <a:ext uri="{FF2B5EF4-FFF2-40B4-BE49-F238E27FC236}">
                <a16:creationId xmlns:a16="http://schemas.microsoft.com/office/drawing/2014/main" id="{1782359E-AEB6-402F-A0F2-722409045D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21296" y="4671515"/>
            <a:ext cx="515180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 marL="0" marR="0" indent="0" algn="l" defTabSz="913042" rtl="0" eaLnBrk="1" fontAlgn="auto" latinLnBrk="0" hangingPunct="1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3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</p:txBody>
      </p:sp>
      <p:sp>
        <p:nvSpPr>
          <p:cNvPr id="32" name="Espace réservé du texte 11">
            <a:extLst>
              <a:ext uri="{FF2B5EF4-FFF2-40B4-BE49-F238E27FC236}">
                <a16:creationId xmlns:a16="http://schemas.microsoft.com/office/drawing/2014/main" id="{1D3AA4A1-FC44-47A3-B119-0A62359576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4121" y="1826784"/>
            <a:ext cx="515180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 marL="0" marR="0" indent="0" algn="l" defTabSz="913042" rtl="0" eaLnBrk="1" fontAlgn="auto" latinLnBrk="0" hangingPunct="1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3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</p:txBody>
      </p:sp>
      <p:sp>
        <p:nvSpPr>
          <p:cNvPr id="33" name="Espace réservé du texte 11">
            <a:extLst>
              <a:ext uri="{FF2B5EF4-FFF2-40B4-BE49-F238E27FC236}">
                <a16:creationId xmlns:a16="http://schemas.microsoft.com/office/drawing/2014/main" id="{B67C17AA-776A-4209-A996-E251652859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4121" y="3249256"/>
            <a:ext cx="515180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 marL="0" marR="0" indent="0" algn="l" defTabSz="913042" rtl="0" eaLnBrk="1" fontAlgn="auto" latinLnBrk="0" hangingPunct="1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3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</p:txBody>
      </p:sp>
      <p:sp>
        <p:nvSpPr>
          <p:cNvPr id="34" name="Espace réservé du texte 11">
            <a:extLst>
              <a:ext uri="{FF2B5EF4-FFF2-40B4-BE49-F238E27FC236}">
                <a16:creationId xmlns:a16="http://schemas.microsoft.com/office/drawing/2014/main" id="{C7A51A0F-6340-4C6B-AAB4-6B4C7E0726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54121" y="4671515"/>
            <a:ext cx="515180" cy="120026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 sz="1524" b="1">
                <a:solidFill>
                  <a:schemeClr val="tx1"/>
                </a:solidFill>
              </a:defRPr>
            </a:lvl1pPr>
            <a:lvl2pPr marL="0" marR="0" indent="0" algn="l" defTabSz="913042" rtl="0" eaLnBrk="1" fontAlgn="auto" latinLnBrk="0" hangingPunct="1">
              <a:lnSpc>
                <a:spcPct val="10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43" b="1">
                <a:solidFill>
                  <a:schemeClr val="tx2"/>
                </a:solidFill>
              </a:defRPr>
            </a:lvl2pPr>
            <a:lvl3pPr>
              <a:defRPr sz="1334" b="1"/>
            </a:lvl3pPr>
            <a:lvl4pPr>
              <a:defRPr sz="1334" b="1"/>
            </a:lvl4pPr>
            <a:lvl5pPr>
              <a:defRPr sz="1334" b="1"/>
            </a:lvl5pPr>
          </a:lstStyle>
          <a:p>
            <a:pPr lvl="0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  <a:p>
            <a:pPr lvl="1"/>
            <a:r>
              <a:rPr lang="fr-FR" dirty="0"/>
              <a:t>NN</a:t>
            </a:r>
          </a:p>
        </p:txBody>
      </p:sp>
    </p:spTree>
    <p:extLst>
      <p:ext uri="{BB962C8B-B14F-4D97-AF65-F5344CB8AC3E}">
        <p14:creationId xmlns:p14="http://schemas.microsoft.com/office/powerpoint/2010/main" val="1377403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2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6" y="1068831"/>
            <a:ext cx="10204198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6" y="585155"/>
            <a:ext cx="10204198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FBF57AF-D44E-4A3F-8988-D5AF46CE65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8276" y="1666654"/>
            <a:ext cx="3209298" cy="406322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140000"/>
              </a:lnSpc>
              <a:defRPr sz="1143" b="1">
                <a:solidFill>
                  <a:schemeClr val="tx2"/>
                </a:solidFill>
              </a:defRPr>
            </a:lvl1pPr>
            <a:lvl2pPr>
              <a:lnSpc>
                <a:spcPct val="140000"/>
              </a:lnSpc>
              <a:defRPr sz="1143" b="0">
                <a:solidFill>
                  <a:schemeClr val="tx2"/>
                </a:solidFill>
              </a:defRPr>
            </a:lvl2pPr>
            <a:lvl3pPr>
              <a:defRPr sz="1143" b="1"/>
            </a:lvl3pPr>
            <a:lvl4pPr>
              <a:defRPr sz="1143" b="1"/>
            </a:lvl4pPr>
            <a:lvl5pPr>
              <a:defRPr sz="1143" b="1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DE08C11-43BD-436A-911D-E9FCABF5FB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0664" y="1666653"/>
            <a:ext cx="6508442" cy="40191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 sz="1334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109334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BDE08C11-43BD-436A-911D-E9FCABF5FB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64706" y="679007"/>
            <a:ext cx="10092868" cy="5452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anchor="ctr">
            <a:noAutofit/>
          </a:bodyPr>
          <a:lstStyle>
            <a:lvl1pPr algn="ctr">
              <a:defRPr sz="1334">
                <a:solidFill>
                  <a:schemeClr val="tx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17144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4D6EA06-3516-8C4B-A15E-40124921DD73}"/>
              </a:ext>
            </a:extLst>
          </p:cNvPr>
          <p:cNvGrpSpPr/>
          <p:nvPr userDrawn="1"/>
        </p:nvGrpSpPr>
        <p:grpSpPr>
          <a:xfrm>
            <a:off x="-4179" y="26307"/>
            <a:ext cx="12206368" cy="6831693"/>
            <a:chOff x="15498" y="27616"/>
            <a:chExt cx="9113004" cy="5108135"/>
          </a:xfrm>
        </p:grpSpPr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42673563-3B13-EB46-AA25-EC124C6E8B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498" y="2786137"/>
              <a:ext cx="4056888" cy="2349614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F48D9CDF-CD8B-B345-8D7E-E410E30EE1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39391" y="27616"/>
              <a:ext cx="2789111" cy="3414547"/>
            </a:xfrm>
            <a:prstGeom prst="rect">
              <a:avLst/>
            </a:prstGeom>
          </p:spPr>
        </p:pic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AD8F9493-CCE6-7040-AF03-9E2F4FC8D4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81565" y="86906"/>
              <a:ext cx="4411866" cy="4969688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D9C01C59-3481-C747-AB15-755BD3316A72}"/>
              </a:ext>
            </a:extLst>
          </p:cNvPr>
          <p:cNvGrpSpPr/>
          <p:nvPr userDrawn="1"/>
        </p:nvGrpSpPr>
        <p:grpSpPr>
          <a:xfrm>
            <a:off x="4674863" y="3078625"/>
            <a:ext cx="2926059" cy="784825"/>
            <a:chOff x="4798484" y="1672827"/>
            <a:chExt cx="3067028" cy="823885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CD9E23F4-A3BC-4F42-9CFE-F2B781E6B1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b="52852"/>
            <a:stretch/>
          </p:blipFill>
          <p:spPr>
            <a:xfrm>
              <a:off x="4798484" y="1672827"/>
              <a:ext cx="2964646" cy="338853"/>
            </a:xfrm>
            <a:prstGeom prst="rect">
              <a:avLst/>
            </a:prstGeom>
          </p:spPr>
        </p:pic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9DC0DADB-66AA-9E41-A19D-E7FA0FED3C80}"/>
                </a:ext>
              </a:extLst>
            </p:cNvPr>
            <p:cNvGrpSpPr/>
            <p:nvPr userDrawn="1"/>
          </p:nvGrpSpPr>
          <p:grpSpPr>
            <a:xfrm>
              <a:off x="4806958" y="2071908"/>
              <a:ext cx="3058554" cy="424804"/>
              <a:chOff x="4906987" y="2665852"/>
              <a:chExt cx="1899122" cy="263771"/>
            </a:xfrm>
          </p:grpSpPr>
          <p:sp>
            <p:nvSpPr>
              <p:cNvPr id="17" name="Freeform 5">
                <a:hlinkClick r:id="rId10"/>
                <a:extLst>
                  <a:ext uri="{FF2B5EF4-FFF2-40B4-BE49-F238E27FC236}">
                    <a16:creationId xmlns:a16="http://schemas.microsoft.com/office/drawing/2014/main" id="{2AECF7A4-C45F-2E46-B3B7-6C9759791B7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06987" y="2707332"/>
                <a:ext cx="247073" cy="201188"/>
              </a:xfrm>
              <a:custGeom>
                <a:avLst/>
                <a:gdLst>
                  <a:gd name="T0" fmla="*/ 77 w 77"/>
                  <a:gd name="T1" fmla="*/ 7 h 62"/>
                  <a:gd name="T2" fmla="*/ 68 w 77"/>
                  <a:gd name="T3" fmla="*/ 9 h 62"/>
                  <a:gd name="T4" fmla="*/ 75 w 77"/>
                  <a:gd name="T5" fmla="*/ 1 h 62"/>
                  <a:gd name="T6" fmla="*/ 65 w 77"/>
                  <a:gd name="T7" fmla="*/ 5 h 62"/>
                  <a:gd name="T8" fmla="*/ 53 w 77"/>
                  <a:gd name="T9" fmla="*/ 0 h 62"/>
                  <a:gd name="T10" fmla="*/ 38 w 77"/>
                  <a:gd name="T11" fmla="*/ 15 h 62"/>
                  <a:gd name="T12" fmla="*/ 38 w 77"/>
                  <a:gd name="T13" fmla="*/ 19 h 62"/>
                  <a:gd name="T14" fmla="*/ 6 w 77"/>
                  <a:gd name="T15" fmla="*/ 3 h 62"/>
                  <a:gd name="T16" fmla="*/ 4 w 77"/>
                  <a:gd name="T17" fmla="*/ 10 h 62"/>
                  <a:gd name="T18" fmla="*/ 11 w 77"/>
                  <a:gd name="T19" fmla="*/ 23 h 62"/>
                  <a:gd name="T20" fmla="*/ 3 w 77"/>
                  <a:gd name="T21" fmla="*/ 21 h 62"/>
                  <a:gd name="T22" fmla="*/ 3 w 77"/>
                  <a:gd name="T23" fmla="*/ 22 h 62"/>
                  <a:gd name="T24" fmla="*/ 16 w 77"/>
                  <a:gd name="T25" fmla="*/ 37 h 62"/>
                  <a:gd name="T26" fmla="*/ 12 w 77"/>
                  <a:gd name="T27" fmla="*/ 38 h 62"/>
                  <a:gd name="T28" fmla="*/ 9 w 77"/>
                  <a:gd name="T29" fmla="*/ 37 h 62"/>
                  <a:gd name="T30" fmla="*/ 24 w 77"/>
                  <a:gd name="T31" fmla="*/ 48 h 62"/>
                  <a:gd name="T32" fmla="*/ 4 w 77"/>
                  <a:gd name="T33" fmla="*/ 55 h 62"/>
                  <a:gd name="T34" fmla="*/ 0 w 77"/>
                  <a:gd name="T35" fmla="*/ 55 h 62"/>
                  <a:gd name="T36" fmla="*/ 24 w 77"/>
                  <a:gd name="T37" fmla="*/ 62 h 62"/>
                  <a:gd name="T38" fmla="*/ 69 w 77"/>
                  <a:gd name="T39" fmla="*/ 17 h 62"/>
                  <a:gd name="T40" fmla="*/ 69 w 77"/>
                  <a:gd name="T41" fmla="*/ 15 h 62"/>
                  <a:gd name="T42" fmla="*/ 77 w 77"/>
                  <a:gd name="T43" fmla="*/ 7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7" h="62">
                    <a:moveTo>
                      <a:pt x="77" y="7"/>
                    </a:moveTo>
                    <a:cubicBezTo>
                      <a:pt x="74" y="8"/>
                      <a:pt x="71" y="9"/>
                      <a:pt x="68" y="9"/>
                    </a:cubicBezTo>
                    <a:cubicBezTo>
                      <a:pt x="71" y="8"/>
                      <a:pt x="73" y="4"/>
                      <a:pt x="75" y="1"/>
                    </a:cubicBezTo>
                    <a:cubicBezTo>
                      <a:pt x="71" y="3"/>
                      <a:pt x="68" y="4"/>
                      <a:pt x="65" y="5"/>
                    </a:cubicBezTo>
                    <a:cubicBezTo>
                      <a:pt x="62" y="2"/>
                      <a:pt x="58" y="0"/>
                      <a:pt x="53" y="0"/>
                    </a:cubicBezTo>
                    <a:cubicBezTo>
                      <a:pt x="45" y="0"/>
                      <a:pt x="38" y="7"/>
                      <a:pt x="38" y="15"/>
                    </a:cubicBezTo>
                    <a:cubicBezTo>
                      <a:pt x="38" y="17"/>
                      <a:pt x="38" y="18"/>
                      <a:pt x="38" y="19"/>
                    </a:cubicBezTo>
                    <a:cubicBezTo>
                      <a:pt x="25" y="18"/>
                      <a:pt x="13" y="12"/>
                      <a:pt x="6" y="3"/>
                    </a:cubicBezTo>
                    <a:cubicBezTo>
                      <a:pt x="4" y="5"/>
                      <a:pt x="4" y="8"/>
                      <a:pt x="4" y="10"/>
                    </a:cubicBezTo>
                    <a:cubicBezTo>
                      <a:pt x="4" y="16"/>
                      <a:pt x="6" y="21"/>
                      <a:pt x="11" y="23"/>
                    </a:cubicBezTo>
                    <a:cubicBezTo>
                      <a:pt x="8" y="23"/>
                      <a:pt x="6" y="23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9"/>
                      <a:pt x="9" y="36"/>
                      <a:pt x="16" y="37"/>
                    </a:cubicBezTo>
                    <a:cubicBezTo>
                      <a:pt x="15" y="37"/>
                      <a:pt x="13" y="38"/>
                      <a:pt x="12" y="38"/>
                    </a:cubicBezTo>
                    <a:cubicBezTo>
                      <a:pt x="11" y="38"/>
                      <a:pt x="10" y="37"/>
                      <a:pt x="9" y="37"/>
                    </a:cubicBezTo>
                    <a:cubicBezTo>
                      <a:pt x="11" y="43"/>
                      <a:pt x="17" y="48"/>
                      <a:pt x="24" y="48"/>
                    </a:cubicBezTo>
                    <a:cubicBezTo>
                      <a:pt x="18" y="52"/>
                      <a:pt x="11" y="55"/>
                      <a:pt x="4" y="55"/>
                    </a:cubicBezTo>
                    <a:cubicBezTo>
                      <a:pt x="3" y="55"/>
                      <a:pt x="2" y="55"/>
                      <a:pt x="0" y="55"/>
                    </a:cubicBezTo>
                    <a:cubicBezTo>
                      <a:pt x="7" y="59"/>
                      <a:pt x="16" y="62"/>
                      <a:pt x="24" y="62"/>
                    </a:cubicBezTo>
                    <a:cubicBezTo>
                      <a:pt x="53" y="62"/>
                      <a:pt x="69" y="38"/>
                      <a:pt x="69" y="17"/>
                    </a:cubicBezTo>
                    <a:cubicBezTo>
                      <a:pt x="69" y="16"/>
                      <a:pt x="69" y="16"/>
                      <a:pt x="69" y="15"/>
                    </a:cubicBezTo>
                    <a:cubicBezTo>
                      <a:pt x="72" y="13"/>
                      <a:pt x="75" y="10"/>
                      <a:pt x="77" y="7"/>
                    </a:cubicBezTo>
                  </a:path>
                </a:pathLst>
              </a:custGeom>
              <a:solidFill>
                <a:schemeClr val="tx1"/>
              </a:solidFill>
              <a:ln w="317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sz="1715"/>
              </a:p>
            </p:txBody>
          </p:sp>
          <p:cxnSp>
            <p:nvCxnSpPr>
              <p:cNvPr id="18" name="Connecteur droit 17">
                <a:extLst>
                  <a:ext uri="{FF2B5EF4-FFF2-40B4-BE49-F238E27FC236}">
                    <a16:creationId xmlns:a16="http://schemas.microsoft.com/office/drawing/2014/main" id="{68FEDCEB-FA98-3E4B-842C-3DF0F44830D7}"/>
                  </a:ext>
                </a:extLst>
              </p:cNvPr>
              <p:cNvCxnSpPr/>
              <p:nvPr userDrawn="1"/>
            </p:nvCxnSpPr>
            <p:spPr>
              <a:xfrm>
                <a:off x="5634215" y="2693043"/>
                <a:ext cx="0" cy="236580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5194D6F-1C6C-A142-A894-0DB73D446EA8}"/>
                  </a:ext>
                </a:extLst>
              </p:cNvPr>
              <p:cNvSpPr txBox="1"/>
              <p:nvPr userDrawn="1"/>
            </p:nvSpPr>
            <p:spPr>
              <a:xfrm>
                <a:off x="5708424" y="2665852"/>
                <a:ext cx="1097685" cy="252000"/>
              </a:xfrm>
              <a:prstGeom prst="rect">
                <a:avLst/>
              </a:prstGeom>
              <a:noFill/>
            </p:spPr>
            <p:txBody>
              <a:bodyPr wrap="none" rtlCol="0" anchor="ctr">
                <a:noAutofit/>
              </a:bodyPr>
              <a:lstStyle/>
              <a:p>
                <a:r>
                  <a:rPr lang="fr-FR" sz="1429" b="0" kern="0" spc="19" baseline="0" dirty="0">
                    <a:solidFill>
                      <a:schemeClr val="tx2"/>
                    </a:solidFill>
                  </a:rPr>
                  <a:t>@</a:t>
                </a:r>
                <a:r>
                  <a:rPr lang="fr-FR" sz="1429" b="0" kern="0" spc="19" baseline="0" dirty="0" err="1">
                    <a:solidFill>
                      <a:schemeClr val="tx2"/>
                    </a:solidFill>
                  </a:rPr>
                  <a:t>BanqueDesTerr</a:t>
                </a:r>
                <a:endParaRPr lang="fr-FR" sz="1429" b="0" kern="0" spc="19" baseline="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" name="Graphique 19">
                <a:extLst>
                  <a:ext uri="{FF2B5EF4-FFF2-40B4-BE49-F238E27FC236}">
                    <a16:creationId xmlns:a16="http://schemas.microsoft.com/office/drawing/2014/main" id="{35BDCDCF-D47F-6F44-87E3-04DC6349012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269447" y="2696547"/>
                <a:ext cx="222758" cy="2227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70018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 u="sng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100"/>
              </a:lnSpc>
            </a:pPr>
            <a:fld id="{81D60167-4931-47E6-BA6A-407CBD079E47}" type="slidenum">
              <a:rPr spc="-25" dirty="0"/>
              <a:t>‹N°›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3749168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8" y="1068832"/>
            <a:ext cx="10204931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3" b="1">
                <a:solidFill>
                  <a:schemeClr val="tx2"/>
                </a:solidFill>
              </a:defRPr>
            </a:lvl1pPr>
            <a:lvl2pPr marL="455843" indent="0">
              <a:buNone/>
              <a:defRPr sz="1994" b="1"/>
            </a:lvl2pPr>
            <a:lvl3pPr marL="911687" indent="0">
              <a:buNone/>
              <a:defRPr sz="1796" b="1"/>
            </a:lvl3pPr>
            <a:lvl4pPr marL="1367530" indent="0">
              <a:buNone/>
              <a:defRPr sz="1596" b="1"/>
            </a:lvl4pPr>
            <a:lvl5pPr marL="1823374" indent="0">
              <a:buNone/>
              <a:defRPr sz="1596" b="1"/>
            </a:lvl5pPr>
            <a:lvl6pPr marL="2279217" indent="0">
              <a:buNone/>
              <a:defRPr sz="1596" b="1"/>
            </a:lvl6pPr>
            <a:lvl7pPr marL="2735060" indent="0">
              <a:buNone/>
              <a:defRPr sz="1596" b="1"/>
            </a:lvl7pPr>
            <a:lvl8pPr marL="3190903" indent="0">
              <a:buNone/>
              <a:defRPr sz="1596" b="1"/>
            </a:lvl8pPr>
            <a:lvl9pPr marL="3646747" indent="0">
              <a:buNone/>
              <a:defRPr sz="1596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8" y="585155"/>
            <a:ext cx="10204931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A19295C-5D08-4DEF-9A18-807612A322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917" y="1941717"/>
            <a:ext cx="10204931" cy="3943726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1"/>
              </a:spcBef>
              <a:defRPr sz="1713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2">
                <a:solidFill>
                  <a:schemeClr val="tx2"/>
                </a:solidFill>
              </a:defRPr>
            </a:lvl2pPr>
            <a:lvl3pPr marL="170632" indent="-170632">
              <a:lnSpc>
                <a:spcPct val="100000"/>
              </a:lnSpc>
              <a:spcBef>
                <a:spcPts val="1713"/>
              </a:spcBef>
              <a:buClr>
                <a:schemeClr val="tx1"/>
              </a:buClr>
              <a:buFont typeface="+mj-lt"/>
              <a:buAutoNum type="arabicPeriod"/>
              <a:tabLst>
                <a:tab pos="170632" algn="l"/>
              </a:tabLst>
              <a:defRPr sz="1332" b="1">
                <a:solidFill>
                  <a:schemeClr val="tx2"/>
                </a:solidFill>
              </a:defRPr>
            </a:lvl3pPr>
            <a:lvl4pPr marL="171214" indent="119849">
              <a:lnSpc>
                <a:spcPct val="100000"/>
              </a:lnSpc>
              <a:spcBef>
                <a:spcPts val="380"/>
              </a:spcBef>
              <a:buSzPct val="80000"/>
              <a:buFont typeface="Verdana" panose="020B0604030504040204" pitchFamily="34" charset="0"/>
              <a:buChar char="•"/>
              <a:defRPr sz="1332">
                <a:solidFill>
                  <a:schemeClr val="tx2"/>
                </a:solidFill>
              </a:defRPr>
            </a:lvl4pPr>
            <a:lvl5pPr marL="239699" indent="119849">
              <a:lnSpc>
                <a:spcPct val="100000"/>
              </a:lnSpc>
              <a:spcBef>
                <a:spcPts val="380"/>
              </a:spcBef>
              <a:buFont typeface="Arial" panose="020B0604020202020204" pitchFamily="34" charset="0"/>
              <a:buChar char="-"/>
              <a:defRPr sz="1332">
                <a:solidFill>
                  <a:schemeClr val="tx2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456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de chapitre Ver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B5C26AE2-65B1-0C44-AEC1-72CE7ED5CD52}"/>
              </a:ext>
            </a:extLst>
          </p:cNvPr>
          <p:cNvGrpSpPr/>
          <p:nvPr userDrawn="1"/>
        </p:nvGrpSpPr>
        <p:grpSpPr>
          <a:xfrm>
            <a:off x="-22698" y="7620"/>
            <a:ext cx="12214698" cy="6856598"/>
            <a:chOff x="-19220" y="7999"/>
            <a:chExt cx="9155181" cy="5146972"/>
          </a:xfrm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6EA4BE52-C161-3848-BC65-B03DEF5C4F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19220" y="2822260"/>
              <a:ext cx="4056888" cy="2332711"/>
            </a:xfrm>
            <a:prstGeom prst="rect">
              <a:avLst/>
            </a:prstGeom>
          </p:spPr>
        </p:pic>
        <p:pic>
          <p:nvPicPr>
            <p:cNvPr id="6" name="Graphique 5">
              <a:extLst>
                <a:ext uri="{FF2B5EF4-FFF2-40B4-BE49-F238E27FC236}">
                  <a16:creationId xmlns:a16="http://schemas.microsoft.com/office/drawing/2014/main" id="{2F29FEB5-44E1-0F47-B46E-48000C7DFA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46850" y="7999"/>
              <a:ext cx="2789111" cy="3414547"/>
            </a:xfrm>
            <a:prstGeom prst="rect">
              <a:avLst/>
            </a:prstGeom>
          </p:spPr>
        </p:pic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90D075A8-B852-C245-8130-E03746407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66067" y="86906"/>
              <a:ext cx="4411866" cy="4969688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C8E0B53C-35A4-BF48-85F5-253DD9792F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49868" y="2658794"/>
            <a:ext cx="4620944" cy="12002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334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Ouverture de chapitre sur plusieurs lignes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F08CC7E-F2ED-9041-8136-C2EDBC4932F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849868" y="4016721"/>
            <a:ext cx="4620944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24">
                <a:solidFill>
                  <a:schemeClr val="tx1"/>
                </a:solidFill>
              </a:defRPr>
            </a:lvl1pPr>
            <a:lvl2pPr marL="456521" indent="0" algn="ctr">
              <a:buNone/>
              <a:defRPr sz="1997"/>
            </a:lvl2pPr>
            <a:lvl3pPr marL="913042" indent="0" algn="ctr">
              <a:buNone/>
              <a:defRPr sz="1798"/>
            </a:lvl3pPr>
            <a:lvl4pPr marL="1369563" indent="0" algn="ctr">
              <a:buNone/>
              <a:defRPr sz="1598"/>
            </a:lvl4pPr>
            <a:lvl5pPr marL="1826085" indent="0" algn="ctr">
              <a:buNone/>
              <a:defRPr sz="1598"/>
            </a:lvl5pPr>
            <a:lvl6pPr marL="2282606" indent="0" algn="ctr">
              <a:buNone/>
              <a:defRPr sz="1598"/>
            </a:lvl6pPr>
            <a:lvl7pPr marL="2739127" indent="0" algn="ctr">
              <a:buNone/>
              <a:defRPr sz="1598"/>
            </a:lvl7pPr>
            <a:lvl8pPr marL="3195648" indent="0" algn="ctr">
              <a:buNone/>
              <a:defRPr sz="1598"/>
            </a:lvl8pPr>
            <a:lvl9pPr marL="3652169" indent="0" algn="ctr">
              <a:buNone/>
              <a:defRPr sz="1598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E4EDC7-1E16-E54A-9E24-C5E11DF112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410" y="4432589"/>
            <a:ext cx="3091081" cy="2400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147" b="1" spc="-1143" baseline="0">
                <a:solidFill>
                  <a:schemeClr val="bg1"/>
                </a:solidFill>
              </a:defRPr>
            </a:lvl1pPr>
            <a:lvl2pPr marL="456521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2pPr>
            <a:lvl3pPr marL="91304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56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08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60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12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564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16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91419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de chapitre Jau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0CD472D2-3561-3D4F-B23E-ACC8C91C8C94}"/>
              </a:ext>
            </a:extLst>
          </p:cNvPr>
          <p:cNvGrpSpPr/>
          <p:nvPr userDrawn="1"/>
        </p:nvGrpSpPr>
        <p:grpSpPr>
          <a:xfrm>
            <a:off x="-22697" y="7620"/>
            <a:ext cx="12230656" cy="6859183"/>
            <a:chOff x="-7749" y="7749"/>
            <a:chExt cx="9143709" cy="5135751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971EC775-C09D-5B4F-B898-45BB26B504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6849" y="7749"/>
              <a:ext cx="2789111" cy="3414547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4DC6B68B-0832-0D49-A980-7B816110F4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749" y="2810789"/>
              <a:ext cx="4056888" cy="2332711"/>
            </a:xfrm>
            <a:prstGeom prst="rect">
              <a:avLst/>
            </a:prstGeom>
          </p:spPr>
        </p:pic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DFDC1AA0-95D1-5749-BAC9-558496C7E2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366067" y="86906"/>
              <a:ext cx="4411866" cy="4969688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9F4F37DA-FA3B-0044-A64A-DDE9D8F9D3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49868" y="2658794"/>
            <a:ext cx="4620944" cy="12002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334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Ouverture de chapitre sur plusieurs lignes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F3880FB-C2AF-A647-88EA-4181F00FA02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849868" y="4016721"/>
            <a:ext cx="4620944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24">
                <a:solidFill>
                  <a:schemeClr val="tx1"/>
                </a:solidFill>
              </a:defRPr>
            </a:lvl1pPr>
            <a:lvl2pPr marL="456521" indent="0" algn="ctr">
              <a:buNone/>
              <a:defRPr sz="1997"/>
            </a:lvl2pPr>
            <a:lvl3pPr marL="913042" indent="0" algn="ctr">
              <a:buNone/>
              <a:defRPr sz="1798"/>
            </a:lvl3pPr>
            <a:lvl4pPr marL="1369563" indent="0" algn="ctr">
              <a:buNone/>
              <a:defRPr sz="1598"/>
            </a:lvl4pPr>
            <a:lvl5pPr marL="1826085" indent="0" algn="ctr">
              <a:buNone/>
              <a:defRPr sz="1598"/>
            </a:lvl5pPr>
            <a:lvl6pPr marL="2282606" indent="0" algn="ctr">
              <a:buNone/>
              <a:defRPr sz="1598"/>
            </a:lvl6pPr>
            <a:lvl7pPr marL="2739127" indent="0" algn="ctr">
              <a:buNone/>
              <a:defRPr sz="1598"/>
            </a:lvl7pPr>
            <a:lvl8pPr marL="3195648" indent="0" algn="ctr">
              <a:buNone/>
              <a:defRPr sz="1598"/>
            </a:lvl8pPr>
            <a:lvl9pPr marL="3652169" indent="0" algn="ctr">
              <a:buNone/>
              <a:defRPr sz="1598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FFDBC0E-C628-AE4E-9976-DC39FCE2008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410" y="4432589"/>
            <a:ext cx="3091081" cy="2400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147" b="1" spc="-1143" baseline="0">
                <a:solidFill>
                  <a:schemeClr val="bg1"/>
                </a:solidFill>
              </a:defRPr>
            </a:lvl1pPr>
            <a:lvl2pPr marL="456521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2pPr>
            <a:lvl3pPr marL="91304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56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08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60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12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564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16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0666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de chapitre 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0C0EB3CE-2D4F-1642-B943-FC7C336BA85D}"/>
              </a:ext>
            </a:extLst>
          </p:cNvPr>
          <p:cNvGrpSpPr/>
          <p:nvPr userDrawn="1"/>
        </p:nvGrpSpPr>
        <p:grpSpPr>
          <a:xfrm>
            <a:off x="-16478" y="7381"/>
            <a:ext cx="12224436" cy="6859422"/>
            <a:chOff x="-7750" y="7748"/>
            <a:chExt cx="9143709" cy="5138543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A2BE7DB1-47CB-7448-B971-40031CA3ED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46848" y="7748"/>
              <a:ext cx="2789111" cy="3414547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722650BC-867E-2445-B9E8-D0EEC79DD4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7750" y="2813580"/>
              <a:ext cx="4056888" cy="2332711"/>
            </a:xfrm>
            <a:prstGeom prst="rect">
              <a:avLst/>
            </a:prstGeom>
          </p:spPr>
        </p:pic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1B4041CA-1826-B340-93FF-8618BF7B42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2527" y="113341"/>
            <a:ext cx="5901327" cy="66373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F96EA3D-71D7-2F4A-B73F-08FFAF0CBC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49868" y="2658794"/>
            <a:ext cx="4620944" cy="12002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334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Ouverture de chapitre sur plusieurs lignes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7DE6F25-A944-C34C-9361-58BD5BD9177A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849868" y="4016721"/>
            <a:ext cx="4620944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24">
                <a:solidFill>
                  <a:schemeClr val="tx1"/>
                </a:solidFill>
              </a:defRPr>
            </a:lvl1pPr>
            <a:lvl2pPr marL="456521" indent="0" algn="ctr">
              <a:buNone/>
              <a:defRPr sz="1997"/>
            </a:lvl2pPr>
            <a:lvl3pPr marL="913042" indent="0" algn="ctr">
              <a:buNone/>
              <a:defRPr sz="1798"/>
            </a:lvl3pPr>
            <a:lvl4pPr marL="1369563" indent="0" algn="ctr">
              <a:buNone/>
              <a:defRPr sz="1598"/>
            </a:lvl4pPr>
            <a:lvl5pPr marL="1826085" indent="0" algn="ctr">
              <a:buNone/>
              <a:defRPr sz="1598"/>
            </a:lvl5pPr>
            <a:lvl6pPr marL="2282606" indent="0" algn="ctr">
              <a:buNone/>
              <a:defRPr sz="1598"/>
            </a:lvl6pPr>
            <a:lvl7pPr marL="2739127" indent="0" algn="ctr">
              <a:buNone/>
              <a:defRPr sz="1598"/>
            </a:lvl7pPr>
            <a:lvl8pPr marL="3195648" indent="0" algn="ctr">
              <a:buNone/>
              <a:defRPr sz="1598"/>
            </a:lvl8pPr>
            <a:lvl9pPr marL="3652169" indent="0" algn="ctr">
              <a:buNone/>
              <a:defRPr sz="1598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068A6B67-9404-6B49-B652-23C5FAB6325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410" y="4432589"/>
            <a:ext cx="3091081" cy="2400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147" b="1" spc="-1143" baseline="0">
                <a:solidFill>
                  <a:schemeClr val="bg1"/>
                </a:solidFill>
              </a:defRPr>
            </a:lvl1pPr>
            <a:lvl2pPr marL="456521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2pPr>
            <a:lvl3pPr marL="91304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56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08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60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12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564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16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15005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de chapitre Ro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9C212DC9-CC04-3A42-BDBD-BD36C1936BAA}"/>
              </a:ext>
            </a:extLst>
          </p:cNvPr>
          <p:cNvGrpSpPr/>
          <p:nvPr userDrawn="1"/>
        </p:nvGrpSpPr>
        <p:grpSpPr>
          <a:xfrm>
            <a:off x="-22698" y="0"/>
            <a:ext cx="12221899" cy="6858000"/>
            <a:chOff x="-7750" y="7747"/>
            <a:chExt cx="9143708" cy="5138544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3E5FA887-5EC3-6B44-9FA3-D44351F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7750" y="2813580"/>
              <a:ext cx="4056888" cy="2332711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80C6D33C-737A-D247-8783-386E141195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46847" y="7747"/>
              <a:ext cx="2789111" cy="3414547"/>
            </a:xfrm>
            <a:prstGeom prst="rect">
              <a:avLst/>
            </a:prstGeom>
          </p:spPr>
        </p:pic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01701603-F7DA-D744-A416-57D0FD7851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2527" y="113341"/>
            <a:ext cx="5901327" cy="66373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C5C20C7-6BE6-AF49-8EF7-27B33F069F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49868" y="2658794"/>
            <a:ext cx="4620944" cy="12002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334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Ouverture de chapitre sur plusieurs lignes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58F9640-D1BF-5245-B9E3-AE0AA879D2F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849868" y="4016721"/>
            <a:ext cx="4620944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24">
                <a:solidFill>
                  <a:schemeClr val="tx1"/>
                </a:solidFill>
              </a:defRPr>
            </a:lvl1pPr>
            <a:lvl2pPr marL="456521" indent="0" algn="ctr">
              <a:buNone/>
              <a:defRPr sz="1997"/>
            </a:lvl2pPr>
            <a:lvl3pPr marL="913042" indent="0" algn="ctr">
              <a:buNone/>
              <a:defRPr sz="1798"/>
            </a:lvl3pPr>
            <a:lvl4pPr marL="1369563" indent="0" algn="ctr">
              <a:buNone/>
              <a:defRPr sz="1598"/>
            </a:lvl4pPr>
            <a:lvl5pPr marL="1826085" indent="0" algn="ctr">
              <a:buNone/>
              <a:defRPr sz="1598"/>
            </a:lvl5pPr>
            <a:lvl6pPr marL="2282606" indent="0" algn="ctr">
              <a:buNone/>
              <a:defRPr sz="1598"/>
            </a:lvl6pPr>
            <a:lvl7pPr marL="2739127" indent="0" algn="ctr">
              <a:buNone/>
              <a:defRPr sz="1598"/>
            </a:lvl7pPr>
            <a:lvl8pPr marL="3195648" indent="0" algn="ctr">
              <a:buNone/>
              <a:defRPr sz="1598"/>
            </a:lvl8pPr>
            <a:lvl9pPr marL="3652169" indent="0" algn="ctr">
              <a:buNone/>
              <a:defRPr sz="1598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01AA796-A7D6-A044-8125-A8351BA8D7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410" y="4432589"/>
            <a:ext cx="3091081" cy="2400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147" b="1" spc="-1143" baseline="0">
                <a:solidFill>
                  <a:schemeClr val="bg1"/>
                </a:solidFill>
              </a:defRPr>
            </a:lvl1pPr>
            <a:lvl2pPr marL="456521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2pPr>
            <a:lvl3pPr marL="91304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56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08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60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12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564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16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519724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de chapitre Violet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454CDDE9-3BE9-FA47-9562-8156CE62691A}"/>
              </a:ext>
            </a:extLst>
          </p:cNvPr>
          <p:cNvGrpSpPr/>
          <p:nvPr userDrawn="1"/>
        </p:nvGrpSpPr>
        <p:grpSpPr>
          <a:xfrm>
            <a:off x="-22699" y="15282"/>
            <a:ext cx="12222150" cy="6851521"/>
            <a:chOff x="-7750" y="12707"/>
            <a:chExt cx="9143708" cy="5133584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A26EA290-CFB3-C942-94F3-677F8E9FDB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7750" y="2813580"/>
              <a:ext cx="4056888" cy="2332711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4023FCE1-7908-D943-A6E5-6104A0810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46847" y="12707"/>
              <a:ext cx="2789111" cy="3414547"/>
            </a:xfrm>
            <a:prstGeom prst="rect">
              <a:avLst/>
            </a:prstGeom>
          </p:spPr>
        </p:pic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1130BBE8-5E75-394D-9A8D-961A510C55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2527" y="113341"/>
            <a:ext cx="5901327" cy="66373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750E356-28F5-0F4F-888E-790F0F8AA2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49868" y="2658794"/>
            <a:ext cx="4620944" cy="12002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334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Ouverture de chapitre sur plusieurs lignes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BD359F0-8F7A-E947-91A7-B2CB85363623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849868" y="4016721"/>
            <a:ext cx="4620944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24">
                <a:solidFill>
                  <a:schemeClr val="tx1"/>
                </a:solidFill>
              </a:defRPr>
            </a:lvl1pPr>
            <a:lvl2pPr marL="456521" indent="0" algn="ctr">
              <a:buNone/>
              <a:defRPr sz="1997"/>
            </a:lvl2pPr>
            <a:lvl3pPr marL="913042" indent="0" algn="ctr">
              <a:buNone/>
              <a:defRPr sz="1798"/>
            </a:lvl3pPr>
            <a:lvl4pPr marL="1369563" indent="0" algn="ctr">
              <a:buNone/>
              <a:defRPr sz="1598"/>
            </a:lvl4pPr>
            <a:lvl5pPr marL="1826085" indent="0" algn="ctr">
              <a:buNone/>
              <a:defRPr sz="1598"/>
            </a:lvl5pPr>
            <a:lvl6pPr marL="2282606" indent="0" algn="ctr">
              <a:buNone/>
              <a:defRPr sz="1598"/>
            </a:lvl6pPr>
            <a:lvl7pPr marL="2739127" indent="0" algn="ctr">
              <a:buNone/>
              <a:defRPr sz="1598"/>
            </a:lvl7pPr>
            <a:lvl8pPr marL="3195648" indent="0" algn="ctr">
              <a:buNone/>
              <a:defRPr sz="1598"/>
            </a:lvl8pPr>
            <a:lvl9pPr marL="3652169" indent="0" algn="ctr">
              <a:buNone/>
              <a:defRPr sz="1598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A3B1D56-BE87-3647-AF00-26C35A0F6FC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410" y="4432589"/>
            <a:ext cx="3091081" cy="2400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147" b="1" spc="-1143" baseline="0">
                <a:solidFill>
                  <a:schemeClr val="bg1"/>
                </a:solidFill>
              </a:defRPr>
            </a:lvl1pPr>
            <a:lvl2pPr marL="456521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2pPr>
            <a:lvl3pPr marL="91304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56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08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60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12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564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16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2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 de chapitre Rou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>
            <a:extLst>
              <a:ext uri="{FF2B5EF4-FFF2-40B4-BE49-F238E27FC236}">
                <a16:creationId xmlns:a16="http://schemas.microsoft.com/office/drawing/2014/main" id="{D59BE358-9770-E348-A0D6-A3DFEBB78DF3}"/>
              </a:ext>
            </a:extLst>
          </p:cNvPr>
          <p:cNvGrpSpPr/>
          <p:nvPr userDrawn="1"/>
        </p:nvGrpSpPr>
        <p:grpSpPr>
          <a:xfrm>
            <a:off x="-22699" y="0"/>
            <a:ext cx="12222632" cy="6854329"/>
            <a:chOff x="-7750" y="2044187"/>
            <a:chExt cx="9143254" cy="5135230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CFEF50DD-E4FF-0540-9F93-F6F5D01F89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7750" y="4846706"/>
              <a:ext cx="4056888" cy="2332711"/>
            </a:xfrm>
            <a:prstGeom prst="rect">
              <a:avLst/>
            </a:prstGeom>
          </p:spPr>
        </p:pic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42D85D81-2A92-A84F-8845-D3996BFEC1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46393" y="2044187"/>
              <a:ext cx="2789111" cy="3414547"/>
            </a:xfrm>
            <a:prstGeom prst="rect">
              <a:avLst/>
            </a:prstGeom>
          </p:spPr>
        </p:pic>
      </p:grpSp>
      <p:pic>
        <p:nvPicPr>
          <p:cNvPr id="7" name="Graphique 6">
            <a:extLst>
              <a:ext uri="{FF2B5EF4-FFF2-40B4-BE49-F238E27FC236}">
                <a16:creationId xmlns:a16="http://schemas.microsoft.com/office/drawing/2014/main" id="{8136B9A5-DDF9-D74D-857D-E5E4FB7713D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52527" y="113341"/>
            <a:ext cx="5901326" cy="66373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FB31E1D-53C1-E44B-ADE4-C70EA5288C7C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3849868" y="2658794"/>
            <a:ext cx="4620944" cy="1200265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334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Ouverture de chapitre sur plusieurs lignes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F835F66-8112-C648-96CF-CB2BD4E48719}"/>
              </a:ext>
            </a:extLst>
          </p:cNvPr>
          <p:cNvSpPr>
            <a:spLocks noGrp="1"/>
          </p:cNvSpPr>
          <p:nvPr userDrawn="1">
            <p:ph type="subTitle" idx="10"/>
          </p:nvPr>
        </p:nvSpPr>
        <p:spPr>
          <a:xfrm>
            <a:off x="3849868" y="4016721"/>
            <a:ext cx="4620944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524">
                <a:solidFill>
                  <a:schemeClr val="tx1"/>
                </a:solidFill>
              </a:defRPr>
            </a:lvl1pPr>
            <a:lvl2pPr marL="456521" indent="0" algn="ctr">
              <a:buNone/>
              <a:defRPr sz="1997"/>
            </a:lvl2pPr>
            <a:lvl3pPr marL="913042" indent="0" algn="ctr">
              <a:buNone/>
              <a:defRPr sz="1798"/>
            </a:lvl3pPr>
            <a:lvl4pPr marL="1369563" indent="0" algn="ctr">
              <a:buNone/>
              <a:defRPr sz="1598"/>
            </a:lvl4pPr>
            <a:lvl5pPr marL="1826085" indent="0" algn="ctr">
              <a:buNone/>
              <a:defRPr sz="1598"/>
            </a:lvl5pPr>
            <a:lvl6pPr marL="2282606" indent="0" algn="ctr">
              <a:buNone/>
              <a:defRPr sz="1598"/>
            </a:lvl6pPr>
            <a:lvl7pPr marL="2739127" indent="0" algn="ctr">
              <a:buNone/>
              <a:defRPr sz="1598"/>
            </a:lvl7pPr>
            <a:lvl8pPr marL="3195648" indent="0" algn="ctr">
              <a:buNone/>
              <a:defRPr sz="1598"/>
            </a:lvl8pPr>
            <a:lvl9pPr marL="3652169" indent="0" algn="ctr">
              <a:buNone/>
              <a:defRPr sz="1598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B83B702-0FEE-7542-BA28-AC4BA5A63A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410" y="4432589"/>
            <a:ext cx="3091081" cy="2400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7147" b="1" spc="-1143" baseline="0">
                <a:solidFill>
                  <a:schemeClr val="bg1"/>
                </a:solidFill>
              </a:defRPr>
            </a:lvl1pPr>
            <a:lvl2pPr marL="456521" indent="0">
              <a:buNone/>
              <a:defRPr sz="1997">
                <a:solidFill>
                  <a:schemeClr val="tx1">
                    <a:tint val="75000"/>
                  </a:schemeClr>
                </a:solidFill>
              </a:defRPr>
            </a:lvl2pPr>
            <a:lvl3pPr marL="913042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69563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085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2606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3912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564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2169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06150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F866E7C9-3BAB-754E-9E1D-33317E22EF45}"/>
              </a:ext>
            </a:extLst>
          </p:cNvPr>
          <p:cNvGrpSpPr/>
          <p:nvPr userDrawn="1"/>
        </p:nvGrpSpPr>
        <p:grpSpPr>
          <a:xfrm>
            <a:off x="10372293" y="0"/>
            <a:ext cx="2158027" cy="3321614"/>
            <a:chOff x="7683645" y="0"/>
            <a:chExt cx="2261994" cy="3486926"/>
          </a:xfrm>
        </p:grpSpPr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5B30D445-9FA4-5C44-8BCF-978693A882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83645" y="0"/>
              <a:ext cx="1905000" cy="2332182"/>
            </a:xfrm>
            <a:prstGeom prst="rect">
              <a:avLst/>
            </a:prstGeom>
          </p:spPr>
        </p:pic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71494F52-DD4D-EE4F-B253-64D2CFFE17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2361" y="1680934"/>
              <a:ext cx="1603278" cy="1805992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3377" y="1068831"/>
            <a:ext cx="9300818" cy="3429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715" b="1">
                <a:solidFill>
                  <a:schemeClr val="tx2"/>
                </a:solidFill>
              </a:defRPr>
            </a:lvl1pPr>
            <a:lvl2pPr marL="456521" indent="0">
              <a:buNone/>
              <a:defRPr sz="1997" b="1"/>
            </a:lvl2pPr>
            <a:lvl3pPr marL="913042" indent="0">
              <a:buNone/>
              <a:defRPr sz="1798" b="1"/>
            </a:lvl3pPr>
            <a:lvl4pPr marL="1369563" indent="0">
              <a:buNone/>
              <a:defRPr sz="1598" b="1"/>
            </a:lvl4pPr>
            <a:lvl5pPr marL="1826085" indent="0">
              <a:buNone/>
              <a:defRPr sz="1598" b="1"/>
            </a:lvl5pPr>
            <a:lvl6pPr marL="2282606" indent="0">
              <a:buNone/>
              <a:defRPr sz="1598" b="1"/>
            </a:lvl6pPr>
            <a:lvl7pPr marL="2739127" indent="0">
              <a:buNone/>
              <a:defRPr sz="1598" b="1"/>
            </a:lvl7pPr>
            <a:lvl8pPr marL="3195648" indent="0">
              <a:buNone/>
              <a:defRPr sz="1598" b="1"/>
            </a:lvl8pPr>
            <a:lvl9pPr marL="3652169" indent="0">
              <a:buNone/>
              <a:defRPr sz="1598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F67EF60-D3B0-409C-88CD-C39F952AE724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2711503-BF17-4F86-A93D-B03242E8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377" y="585155"/>
            <a:ext cx="9300818" cy="4458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5" name="Espace réservé du texte 3">
            <a:extLst>
              <a:ext uri="{FF2B5EF4-FFF2-40B4-BE49-F238E27FC236}">
                <a16:creationId xmlns:a16="http://schemas.microsoft.com/office/drawing/2014/main" id="{051C1A2E-99D1-EC4F-8E99-B76237CD5B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3378" y="1906563"/>
            <a:ext cx="10206469" cy="3978881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143"/>
              </a:spcBef>
              <a:defRPr sz="1715" i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572"/>
              </a:spcBef>
              <a:defRPr sz="1334">
                <a:solidFill>
                  <a:schemeClr val="tx2"/>
                </a:solidFill>
              </a:defRPr>
            </a:lvl2pPr>
            <a:lvl3pPr marL="170885" marR="0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 sz="1334" b="1">
                <a:solidFill>
                  <a:schemeClr val="tx2"/>
                </a:solidFill>
              </a:defRPr>
            </a:lvl3pPr>
            <a:lvl4pPr marL="171468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 sz="1334">
                <a:solidFill>
                  <a:schemeClr val="tx2"/>
                </a:solidFill>
              </a:defRPr>
            </a:lvl4pPr>
            <a:lvl5pPr marL="240055" marR="0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 sz="133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Niveau 1 (Arial italique 18 pt)</a:t>
            </a:r>
            <a:br>
              <a:rPr lang="fr-FR" dirty="0"/>
            </a:br>
            <a:r>
              <a:rPr lang="fr-FR" dirty="0"/>
              <a:t>Chapeau de la slide sur plusieurs lignes</a:t>
            </a:r>
          </a:p>
          <a:p>
            <a:pPr lvl="1"/>
            <a:r>
              <a:rPr lang="fr-FR" dirty="0"/>
              <a:t>Niveau 2 (Arial </a:t>
            </a:r>
            <a:r>
              <a:rPr lang="fr-FR" dirty="0" err="1"/>
              <a:t>regular</a:t>
            </a:r>
            <a:r>
              <a:rPr lang="fr-FR" dirty="0"/>
              <a:t> 14 pt) Texte courant</a:t>
            </a:r>
          </a:p>
          <a:p>
            <a:pPr marL="170885" marR="0" lvl="2" indent="-170885" algn="l" defTabSz="913042" rtl="0" eaLnBrk="1" fontAlgn="auto" latinLnBrk="0" hangingPunct="1">
              <a:lnSpc>
                <a:spcPct val="100000"/>
              </a:lnSpc>
              <a:spcBef>
                <a:spcPts val="1715"/>
              </a:spcBef>
              <a:spcAft>
                <a:spcPts val="0"/>
              </a:spcAft>
              <a:buClr>
                <a:srgbClr val="E20613"/>
              </a:buClr>
              <a:buSzTx/>
              <a:buFont typeface="+mj-lt"/>
              <a:buAutoNum type="arabicPeriod"/>
              <a:tabLst>
                <a:tab pos="170885" algn="l"/>
              </a:tabLst>
              <a:defRPr/>
            </a:pP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3 [Arial </a:t>
            </a:r>
            <a:r>
              <a:rPr kumimoji="0" lang="fr-FR" sz="1334" b="1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bold</a:t>
            </a:r>
            <a:r>
              <a:rPr kumimoji="0" lang="fr-FR" sz="1334" b="1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Titre de paragraphe avec puce automatique numérotée</a:t>
            </a:r>
          </a:p>
          <a:p>
            <a:pPr marL="171468" marR="0" lvl="3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•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4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ronde</a:t>
            </a:r>
          </a:p>
          <a:p>
            <a:pPr marL="240055" marR="0" lvl="4" indent="120028" algn="l" defTabSz="913042" rtl="0" eaLnBrk="1" fontAlgn="auto" latinLnBrk="0" hangingPunct="1">
              <a:lnSpc>
                <a:spcPct val="100000"/>
              </a:lnSpc>
              <a:spcBef>
                <a:spcPts val="38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Niveau 5 [Arial </a:t>
            </a:r>
            <a:r>
              <a:rPr kumimoji="0" lang="fr-FR" sz="1334" b="0" i="0" u="none" strike="noStrike" kern="1200" cap="none" spc="0" normalizeH="0" baseline="0" noProof="0" dirty="0" err="1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regular</a:t>
            </a:r>
            <a:r>
              <a:rPr kumimoji="0" lang="fr-FR" sz="1334" b="0" i="0" u="none" strike="noStrike" kern="1200" cap="none" spc="0" normalizeH="0" baseline="0" noProof="0" dirty="0">
                <a:ln>
                  <a:noFill/>
                </a:ln>
                <a:solidFill>
                  <a:srgbClr val="82746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14 pt] avec puce tiret</a:t>
            </a:r>
          </a:p>
        </p:txBody>
      </p:sp>
    </p:spTree>
    <p:extLst>
      <p:ext uri="{BB962C8B-B14F-4D97-AF65-F5344CB8AC3E}">
        <p14:creationId xmlns:p14="http://schemas.microsoft.com/office/powerpoint/2010/main" val="347029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1744" y="6382512"/>
            <a:ext cx="4808348" cy="171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762" b="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0092" y="6380243"/>
            <a:ext cx="495663" cy="171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048" b="1">
                <a:solidFill>
                  <a:schemeClr val="tx1"/>
                </a:solidFill>
              </a:defRPr>
            </a:lvl1pPr>
          </a:lstStyle>
          <a:p>
            <a:fld id="{FF67EF60-D3B0-409C-88CD-C39F952AE724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78710A3-816F-496D-8A45-7384252DA309}"/>
              </a:ext>
            </a:extLst>
          </p:cNvPr>
          <p:cNvCxnSpPr>
            <a:cxnSpLocks/>
          </p:cNvCxnSpPr>
          <p:nvPr userDrawn="1"/>
        </p:nvCxnSpPr>
        <p:spPr>
          <a:xfrm>
            <a:off x="1049118" y="6034299"/>
            <a:ext cx="2333746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7ED1FEEF-FE2C-42E5-8EEA-DF13606A43C2}"/>
              </a:ext>
            </a:extLst>
          </p:cNvPr>
          <p:cNvCxnSpPr>
            <a:cxnSpLocks/>
          </p:cNvCxnSpPr>
          <p:nvPr userDrawn="1"/>
        </p:nvCxnSpPr>
        <p:spPr>
          <a:xfrm>
            <a:off x="3460408" y="6034299"/>
            <a:ext cx="7289684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649BB86-C357-484E-8C12-19607C7F8EFA}"/>
              </a:ext>
            </a:extLst>
          </p:cNvPr>
          <p:cNvCxnSpPr/>
          <p:nvPr userDrawn="1"/>
        </p:nvCxnSpPr>
        <p:spPr>
          <a:xfrm>
            <a:off x="10805044" y="6034299"/>
            <a:ext cx="353757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84CABB6B-B893-9644-A9B3-E6E89DCAE5CE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049117" y="6220045"/>
            <a:ext cx="2333746" cy="47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5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755" r:id="rId23"/>
    <p:sldLayoutId id="2147483786" r:id="rId24"/>
  </p:sldLayoutIdLst>
  <p:hf hdr="0" ftr="0" dt="0"/>
  <p:txStyles>
    <p:titleStyle>
      <a:lvl1pPr algn="l" defTabSz="913042" rtl="0" eaLnBrk="1" latinLnBrk="0" hangingPunct="1">
        <a:lnSpc>
          <a:spcPct val="90000"/>
        </a:lnSpc>
        <a:spcBef>
          <a:spcPct val="0"/>
        </a:spcBef>
        <a:buNone/>
        <a:defRPr sz="2858" b="1" kern="1200">
          <a:solidFill>
            <a:srgbClr val="00B0F0"/>
          </a:solidFill>
          <a:latin typeface="+mj-lt"/>
          <a:ea typeface="+mj-ea"/>
          <a:cs typeface="+mj-cs"/>
        </a:defRPr>
      </a:lvl1pPr>
    </p:titleStyle>
    <p:bodyStyle>
      <a:lvl1pPr marL="0" indent="0" algn="l" defTabSz="913042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796" kern="1200">
          <a:solidFill>
            <a:srgbClr val="00B0F0"/>
          </a:solidFill>
          <a:latin typeface="+mn-lt"/>
          <a:ea typeface="+mn-ea"/>
          <a:cs typeface="+mn-cs"/>
        </a:defRPr>
      </a:lvl1pPr>
      <a:lvl2pPr marL="0" indent="0" algn="l" defTabSz="913042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2397" kern="1200">
          <a:solidFill>
            <a:srgbClr val="00B0F0"/>
          </a:solidFill>
          <a:latin typeface="+mn-lt"/>
          <a:ea typeface="+mn-ea"/>
          <a:cs typeface="+mn-cs"/>
        </a:defRPr>
      </a:lvl2pPr>
      <a:lvl3pPr marL="0" indent="0" algn="l" defTabSz="913042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997" kern="1200">
          <a:solidFill>
            <a:srgbClr val="00B0F0"/>
          </a:solidFill>
          <a:latin typeface="+mn-lt"/>
          <a:ea typeface="+mn-ea"/>
          <a:cs typeface="+mn-cs"/>
        </a:defRPr>
      </a:lvl3pPr>
      <a:lvl4pPr marL="0" indent="0" algn="l" defTabSz="913042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798" kern="1200">
          <a:solidFill>
            <a:srgbClr val="00B0F0"/>
          </a:solidFill>
          <a:latin typeface="+mn-lt"/>
          <a:ea typeface="+mn-ea"/>
          <a:cs typeface="+mn-cs"/>
        </a:defRPr>
      </a:lvl4pPr>
      <a:lvl5pPr marL="0" indent="0" algn="l" defTabSz="913042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798" kern="1200">
          <a:solidFill>
            <a:srgbClr val="00B0F0"/>
          </a:solidFill>
          <a:latin typeface="+mn-lt"/>
          <a:ea typeface="+mn-ea"/>
          <a:cs typeface="+mn-cs"/>
        </a:defRPr>
      </a:lvl5pPr>
      <a:lvl6pPr marL="2510867" indent="-228261" algn="l" defTabSz="9130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388" indent="-228261" algn="l" defTabSz="9130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3909" indent="-228261" algn="l" defTabSz="9130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430" indent="-228261" algn="l" defTabSz="913042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521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042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563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085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606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9127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5648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2169" algn="l" defTabSz="913042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microsoft.com/office/2007/relationships/hdphoto" Target="../media/hdphoto1.wdp"/><Relationship Id="rId4" Type="http://schemas.openxmlformats.org/officeDocument/2006/relationships/image" Target="../media/image50.jpe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0.jpg"/><Relationship Id="rId5" Type="http://schemas.openxmlformats.org/officeDocument/2006/relationships/image" Target="../media/image74.png"/><Relationship Id="rId10" Type="http://schemas.openxmlformats.org/officeDocument/2006/relationships/image" Target="../media/image79.jp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13" Type="http://schemas.openxmlformats.org/officeDocument/2006/relationships/image" Target="../media/image97.jp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11" Type="http://schemas.openxmlformats.org/officeDocument/2006/relationships/image" Target="../media/image95.jpg"/><Relationship Id="rId5" Type="http://schemas.openxmlformats.org/officeDocument/2006/relationships/image" Target="../media/image89.png"/><Relationship Id="rId10" Type="http://schemas.openxmlformats.org/officeDocument/2006/relationships/image" Target="../media/image94.jpg"/><Relationship Id="rId4" Type="http://schemas.openxmlformats.org/officeDocument/2006/relationships/image" Target="../media/image88.png"/><Relationship Id="rId9" Type="http://schemas.openxmlformats.org/officeDocument/2006/relationships/image" Target="../media/image93.jpg"/><Relationship Id="rId14" Type="http://schemas.openxmlformats.org/officeDocument/2006/relationships/image" Target="../media/image9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g"/><Relationship Id="rId13" Type="http://schemas.openxmlformats.org/officeDocument/2006/relationships/image" Target="../media/image110.jpg"/><Relationship Id="rId3" Type="http://schemas.openxmlformats.org/officeDocument/2006/relationships/image" Target="../media/image100.png"/><Relationship Id="rId7" Type="http://schemas.openxmlformats.org/officeDocument/2006/relationships/image" Target="../media/image104.jpg"/><Relationship Id="rId12" Type="http://schemas.openxmlformats.org/officeDocument/2006/relationships/image" Target="../media/image10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g"/><Relationship Id="rId11" Type="http://schemas.openxmlformats.org/officeDocument/2006/relationships/image" Target="../media/image108.png"/><Relationship Id="rId5" Type="http://schemas.openxmlformats.org/officeDocument/2006/relationships/image" Target="../media/image102.jpg"/><Relationship Id="rId10" Type="http://schemas.openxmlformats.org/officeDocument/2006/relationships/image" Target="../media/image107.png"/><Relationship Id="rId4" Type="http://schemas.openxmlformats.org/officeDocument/2006/relationships/image" Target="../media/image101.jpg"/><Relationship Id="rId9" Type="http://schemas.openxmlformats.org/officeDocument/2006/relationships/image" Target="../media/image106.jpg"/><Relationship Id="rId14" Type="http://schemas.openxmlformats.org/officeDocument/2006/relationships/image" Target="../media/image1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olivier.morel@caissedesdepots.fr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mireille.faidutti@caissedesdepots.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jp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5C5C6A-84E0-4C1C-A815-0A1102C60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2532" y="2850150"/>
            <a:ext cx="4786489" cy="269882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r-FR" sz="3600" dirty="0"/>
              <a:t>La Banque des Territoires : la Caisse des Dépôts</a:t>
            </a:r>
            <a:br>
              <a:rPr lang="fr-FR" sz="3600" dirty="0"/>
            </a:br>
            <a:r>
              <a:rPr lang="fr-FR" sz="3600" dirty="0"/>
              <a:t>engagée pour la transformation des territoires</a:t>
            </a:r>
            <a:br>
              <a:rPr lang="fr-FR" sz="3600" dirty="0"/>
            </a:br>
            <a:br>
              <a:rPr lang="fr-FR" sz="3600" dirty="0"/>
            </a:br>
            <a:r>
              <a:rPr lang="fr-FR" sz="2800" b="0" dirty="0">
                <a:solidFill>
                  <a:srgbClr val="E5281D"/>
                </a:solidFill>
                <a:latin typeface="Arial" panose="020B0604020202020204"/>
                <a:ea typeface="+mn-ea"/>
                <a:cs typeface="+mn-cs"/>
              </a:rPr>
              <a:t>Club de l’Ours</a:t>
            </a:r>
            <a:endParaRPr lang="fr-FR" sz="3600" b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60A0FF-C006-407C-AF95-EA019C702659}"/>
              </a:ext>
            </a:extLst>
          </p:cNvPr>
          <p:cNvSpPr/>
          <p:nvPr/>
        </p:nvSpPr>
        <p:spPr>
          <a:xfrm>
            <a:off x="9742290" y="6228348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E5281D"/>
                </a:solidFill>
                <a:latin typeface="Arial" panose="020B0604020202020204"/>
              </a:rPr>
              <a:t>28 septembre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783160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ctualité | Lyon Parc Auto accompagne l'Inrap pour de nouvelle... | Inrap">
            <a:extLst>
              <a:ext uri="{FF2B5EF4-FFF2-40B4-BE49-F238E27FC236}">
                <a16:creationId xmlns:a16="http://schemas.microsoft.com/office/drawing/2014/main" id="{5CB38F10-1370-3B30-B32B-52FE6571E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84" y="345413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0ADC859-A12C-4642-8F25-1DAE9376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z="1000" smtClean="0"/>
              <a:t>10</a:t>
            </a:fld>
            <a:endParaRPr lang="fr-FR" sz="1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297A24-190A-4A6C-ADAC-851A1952A86D}"/>
              </a:ext>
            </a:extLst>
          </p:cNvPr>
          <p:cNvSpPr txBox="1"/>
          <p:nvPr/>
        </p:nvSpPr>
        <p:spPr>
          <a:xfrm>
            <a:off x="433501" y="366103"/>
            <a:ext cx="1111817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E5281D"/>
                </a:solidFill>
                <a:latin typeface="Arial" panose="020B0604020202020204"/>
                <a:cs typeface="Calibri" panose="020F0502020204030204" pitchFamily="34" charset="0"/>
              </a:rPr>
              <a:t>Un acteur de l’aménagement du territoire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41A1D74-696D-4BE7-A0A1-4F471B5ADA02}"/>
              </a:ext>
            </a:extLst>
          </p:cNvPr>
          <p:cNvCxnSpPr>
            <a:cxnSpLocks/>
          </p:cNvCxnSpPr>
          <p:nvPr/>
        </p:nvCxnSpPr>
        <p:spPr>
          <a:xfrm>
            <a:off x="5992587" y="1721039"/>
            <a:ext cx="0" cy="39196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8" descr="logo Groupe SERL - Conseil en communication d'entreprise">
            <a:extLst>
              <a:ext uri="{FF2B5EF4-FFF2-40B4-BE49-F238E27FC236}">
                <a16:creationId xmlns:a16="http://schemas.microsoft.com/office/drawing/2014/main" id="{334C8ED6-DEF8-3732-85E3-182550C3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932" y="1670190"/>
            <a:ext cx="3285198" cy="108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 Axel'One CMJN JPEG">
            <a:extLst>
              <a:ext uri="{FF2B5EF4-FFF2-40B4-BE49-F238E27FC236}">
                <a16:creationId xmlns:a16="http://schemas.microsoft.com/office/drawing/2014/main" id="{0146BC37-05E9-21E0-0AAB-411631E84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78" y="3892261"/>
            <a:ext cx="2257424" cy="149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T 17 - ZAC DES GIRONDINS - LYON - LASA">
            <a:extLst>
              <a:ext uri="{FF2B5EF4-FFF2-40B4-BE49-F238E27FC236}">
                <a16:creationId xmlns:a16="http://schemas.microsoft.com/office/drawing/2014/main" id="{C03F711C-B460-D8E5-E524-F5662B3DE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08" y="3842535"/>
            <a:ext cx="2171698" cy="14477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68D4DEB-46AA-D278-113A-CB1D5786DD16}"/>
              </a:ext>
            </a:extLst>
          </p:cNvPr>
          <p:cNvSpPr txBox="1"/>
          <p:nvPr/>
        </p:nvSpPr>
        <p:spPr>
          <a:xfrm>
            <a:off x="6732560" y="5362016"/>
            <a:ext cx="2143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ZAC des Girondins</a:t>
            </a:r>
          </a:p>
        </p:txBody>
      </p:sp>
      <p:pic>
        <p:nvPicPr>
          <p:cNvPr id="1030" name="Picture 6" descr="SEM PATRIMONIALE DU GRAND LYON | LinkedIn">
            <a:extLst>
              <a:ext uri="{FF2B5EF4-FFF2-40B4-BE49-F238E27FC236}">
                <a16:creationId xmlns:a16="http://schemas.microsoft.com/office/drawing/2014/main" id="{02225423-E4DA-0ACA-1457-1F3CA2579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97" y="154913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ccueil">
            <a:extLst>
              <a:ext uri="{FF2B5EF4-FFF2-40B4-BE49-F238E27FC236}">
                <a16:creationId xmlns:a16="http://schemas.microsoft.com/office/drawing/2014/main" id="{E4FBCD64-65A8-4CE1-5C33-232DD3D06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81" y="1762830"/>
            <a:ext cx="1461471" cy="130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VU">
            <a:extLst>
              <a:ext uri="{FF2B5EF4-FFF2-40B4-BE49-F238E27FC236}">
                <a16:creationId xmlns:a16="http://schemas.microsoft.com/office/drawing/2014/main" id="{D193ECA9-7709-8B2F-5D6B-C4160D76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  <a14:imgEffect>
                      <a14:saturation sat="2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11" y="3842535"/>
            <a:ext cx="2257424" cy="1410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89DC050D-2903-37BA-85E5-8FB560A6F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531" y="2884107"/>
            <a:ext cx="35718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102540-8AA5-5C7F-2E44-CA1BAB2DECEB}"/>
              </a:ext>
            </a:extLst>
          </p:cNvPr>
          <p:cNvSpPr txBox="1"/>
          <p:nvPr/>
        </p:nvSpPr>
        <p:spPr>
          <a:xfrm>
            <a:off x="2965579" y="5233797"/>
            <a:ext cx="26198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6">
                    <a:lumMod val="50000"/>
                  </a:schemeClr>
                </a:solidFill>
              </a:rPr>
              <a:t>Gratte-ciel développement</a:t>
            </a:r>
          </a:p>
        </p:txBody>
      </p:sp>
    </p:spTree>
    <p:extLst>
      <p:ext uri="{BB962C8B-B14F-4D97-AF65-F5344CB8AC3E}">
        <p14:creationId xmlns:p14="http://schemas.microsoft.com/office/powerpoint/2010/main" val="1701513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0ADC859-A12C-4642-8F25-1DAE9376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z="1000" smtClean="0"/>
              <a:t>11</a:t>
            </a:fld>
            <a:endParaRPr lang="fr-FR" sz="1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297A24-190A-4A6C-ADAC-851A1952A86D}"/>
              </a:ext>
            </a:extLst>
          </p:cNvPr>
          <p:cNvSpPr txBox="1"/>
          <p:nvPr/>
        </p:nvSpPr>
        <p:spPr>
          <a:xfrm>
            <a:off x="433501" y="366103"/>
            <a:ext cx="1111817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E5281D"/>
                </a:solidFill>
                <a:latin typeface="Arial" panose="020B0604020202020204"/>
                <a:cs typeface="Calibri" panose="020F0502020204030204" pitchFamily="34" charset="0"/>
              </a:rPr>
              <a:t>Un acteur de l’immobilier de bureau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5A1576-EB49-91EA-8145-18A50989B9E8}"/>
              </a:ext>
            </a:extLst>
          </p:cNvPr>
          <p:cNvSpPr txBox="1"/>
          <p:nvPr/>
        </p:nvSpPr>
        <p:spPr>
          <a:xfrm>
            <a:off x="7030244" y="3166826"/>
            <a:ext cx="4227512" cy="863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</a:rPr>
              <a:t>Le Parks à La Duchère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, mixte bureaux/locaux d’activité - 4000 m² livrés fin 2018 en partenariat avec le groupe Fontanel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571253-13B5-067C-C9BB-CF7EAFAA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755" y="1287903"/>
            <a:ext cx="2762250" cy="17430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C9DF9B5-837A-4B91-8A63-013B10DBBFF1}"/>
              </a:ext>
            </a:extLst>
          </p:cNvPr>
          <p:cNvSpPr txBox="1"/>
          <p:nvPr/>
        </p:nvSpPr>
        <p:spPr>
          <a:xfrm>
            <a:off x="148386" y="3157043"/>
            <a:ext cx="5947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50000"/>
                  </a:schemeClr>
                </a:solidFill>
              </a:rPr>
              <a:t>Le Flyer à Mermoz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, livré à l’été 2020 </a:t>
            </a:r>
          </a:p>
          <a:p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3000 m² à dominante ESS en entrée de ville (MSP, association FIDEV, restauration durable La Fabuleuse cantine).</a:t>
            </a:r>
          </a:p>
        </p:txBody>
      </p:sp>
      <p:pic>
        <p:nvPicPr>
          <p:cNvPr id="2050" name="Picture 2" descr="Le Parks - Fontanel Immobilier">
            <a:extLst>
              <a:ext uri="{FF2B5EF4-FFF2-40B4-BE49-F238E27FC236}">
                <a16:creationId xmlns:a16="http://schemas.microsoft.com/office/drawing/2014/main" id="{3CFE1816-2883-C096-63E5-75DBB9895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16" y="128790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F20C0B9-15FC-0564-92B5-BCB836B8B256}"/>
              </a:ext>
            </a:extLst>
          </p:cNvPr>
          <p:cNvSpPr txBox="1"/>
          <p:nvPr/>
        </p:nvSpPr>
        <p:spPr>
          <a:xfrm>
            <a:off x="5455674" y="473910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chemeClr val="accent6">
                    <a:lumMod val="50000"/>
                  </a:schemeClr>
                </a:solidFill>
              </a:rPr>
              <a:t>Nouveau quartier D </a:t>
            </a:r>
            <a:r>
              <a:rPr lang="fr-FR" sz="1600" b="1" dirty="0" err="1">
                <a:solidFill>
                  <a:schemeClr val="accent6">
                    <a:lumMod val="50000"/>
                  </a:schemeClr>
                </a:solidFill>
              </a:rPr>
              <a:t>Side</a:t>
            </a:r>
            <a:r>
              <a:rPr lang="fr-FR" sz="1600" b="1" dirty="0">
                <a:solidFill>
                  <a:schemeClr val="accent6">
                    <a:lumMod val="50000"/>
                  </a:schemeClr>
                </a:solidFill>
              </a:rPr>
              <a:t> sur la commune de Décines </a:t>
            </a:r>
          </a:p>
          <a:p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Premier immeuble de bureaux de 2500 m² baptisé </a:t>
            </a:r>
            <a:r>
              <a:rPr lang="fr-FR" sz="1600" dirty="0" err="1">
                <a:solidFill>
                  <a:schemeClr val="accent6">
                    <a:lumMod val="50000"/>
                  </a:schemeClr>
                </a:solidFill>
              </a:rPr>
              <a:t>Dyptik</a:t>
            </a:r>
            <a:r>
              <a:rPr lang="fr-FR" sz="1600" dirty="0">
                <a:solidFill>
                  <a:schemeClr val="accent6">
                    <a:lumMod val="50000"/>
                  </a:schemeClr>
                </a:solidFill>
              </a:rPr>
              <a:t>, en amorçage de la zone </a:t>
            </a:r>
          </a:p>
        </p:txBody>
      </p:sp>
      <p:pic>
        <p:nvPicPr>
          <p:cNvPr id="2052" name="Picture 4" descr="Diptyk – Bureaux à Décines-Charpieu">
            <a:extLst>
              <a:ext uri="{FF2B5EF4-FFF2-40B4-BE49-F238E27FC236}">
                <a16:creationId xmlns:a16="http://schemas.microsoft.com/office/drawing/2014/main" id="{80C48D35-E5D0-9BCE-E27A-96E30A3B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407154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11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748249-1E2A-406B-94C8-07CCD660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mtClean="0"/>
              <a:t>12</a:t>
            </a:fld>
            <a:endParaRPr lang="fr-FR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BCC81F3C-B848-470A-88B2-02ED3986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53" y="331425"/>
            <a:ext cx="11746523" cy="443826"/>
          </a:xfrm>
        </p:spPr>
        <p:txBody>
          <a:bodyPr/>
          <a:lstStyle/>
          <a:p>
            <a:r>
              <a:rPr lang="fr-FR" sz="3200" dirty="0"/>
              <a:t>La BDT, porteur original du développement de Confluence</a:t>
            </a:r>
            <a:endParaRPr lang="fr-GB" sz="3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9FB269-AF1B-4B2D-903A-DC5320DD1020}"/>
              </a:ext>
            </a:extLst>
          </p:cNvPr>
          <p:cNvSpPr txBox="1"/>
          <p:nvPr/>
        </p:nvSpPr>
        <p:spPr>
          <a:xfrm>
            <a:off x="152824" y="873638"/>
            <a:ext cx="10717234" cy="2202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defTabSz="434236">
              <a:buFont typeface="Wingdings" panose="05000000000000000000" pitchFamily="2" charset="2"/>
              <a:buChar char="Ø"/>
            </a:pP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Actionnaire fondateur dès 2001 de la structure aménageur du site, la SEM Lyon Confluence transformée depuis en SPL</a:t>
            </a:r>
            <a:b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</a:br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defTabSz="434236">
              <a:buFont typeface="Wingdings" panose="05000000000000000000" pitchFamily="2" charset="2"/>
              <a:buChar char="Ø"/>
            </a:pP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Investisseur institutionnel dès 2002 aux côtés de VNF dans le processus de valorisation de l’ancien port Rambaud à l’extrémité sud de la Confluence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1F0C341-3306-D77D-BF15-47EFE9D5B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68" y="3746853"/>
            <a:ext cx="2817149" cy="23366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B7522C-EBB1-586A-CE5F-5501F5B28E9B}"/>
              </a:ext>
            </a:extLst>
          </p:cNvPr>
          <p:cNvSpPr txBox="1"/>
          <p:nvPr/>
        </p:nvSpPr>
        <p:spPr>
          <a:xfrm>
            <a:off x="1171254" y="3314981"/>
            <a:ext cx="220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GL Events 2013</a:t>
            </a:r>
          </a:p>
        </p:txBody>
      </p:sp>
      <p:pic>
        <p:nvPicPr>
          <p:cNvPr id="5" name="Espace réservé du contenu 3" descr="pers vert.jpg">
            <a:extLst>
              <a:ext uri="{FF2B5EF4-FFF2-40B4-BE49-F238E27FC236}">
                <a16:creationId xmlns:a16="http://schemas.microsoft.com/office/drawing/2014/main" id="{FBCBD79C-E63B-1E46-2D2E-071A269C5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89116" y="3746854"/>
            <a:ext cx="2715994" cy="243819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A032762-710F-C06B-8381-45F3826147A7}"/>
              </a:ext>
            </a:extLst>
          </p:cNvPr>
          <p:cNvSpPr txBox="1"/>
          <p:nvPr/>
        </p:nvSpPr>
        <p:spPr>
          <a:xfrm>
            <a:off x="4553163" y="3323624"/>
            <a:ext cx="220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Euronews 2014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29A41F17-07A4-C12C-2141-E66D09C6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109" y="3746852"/>
            <a:ext cx="2861480" cy="243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E00E555-172D-5C4C-8F41-D526066C2F7D}"/>
              </a:ext>
            </a:extLst>
          </p:cNvPr>
          <p:cNvSpPr txBox="1"/>
          <p:nvPr/>
        </p:nvSpPr>
        <p:spPr>
          <a:xfrm>
            <a:off x="7860627" y="3320053"/>
            <a:ext cx="2202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Salins 2010</a:t>
            </a:r>
          </a:p>
        </p:txBody>
      </p:sp>
    </p:spTree>
    <p:extLst>
      <p:ext uri="{BB962C8B-B14F-4D97-AF65-F5344CB8AC3E}">
        <p14:creationId xmlns:p14="http://schemas.microsoft.com/office/powerpoint/2010/main" val="2134896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904679" y="3452871"/>
            <a:ext cx="3934462" cy="2372689"/>
          </a:xfrm>
          <a:prstGeom prst="rect">
            <a:avLst/>
          </a:prstGeom>
        </p:spPr>
        <p:txBody>
          <a:bodyPr vert="horz" wrap="square" lIns="0" tIns="33262" rIns="0" bIns="0" rtlCol="0">
            <a:spAutoFit/>
          </a:bodyPr>
          <a:lstStyle/>
          <a:p>
            <a:pPr algn="ctr"/>
            <a: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  <a:t>Les financements</a:t>
            </a:r>
          </a:p>
          <a:p>
            <a:pPr algn="ctr"/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algn="ctr"/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Coût total du projet : 10 M€</a:t>
            </a:r>
          </a:p>
          <a:p>
            <a:pPr algn="ctr"/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Fonds Propres: 0,8 M€</a:t>
            </a:r>
            <a:r>
              <a:rPr lang="fr-FR" sz="1900" dirty="0">
                <a:solidFill>
                  <a:schemeClr val="bg1">
                    <a:lumMod val="50000"/>
                  </a:schemeClr>
                </a:solidFill>
                <a:cs typeface="Arial"/>
              </a:rPr>
              <a:t> </a:t>
            </a:r>
          </a:p>
          <a:p>
            <a:pPr algn="ctr"/>
            <a:r>
              <a:rPr lang="fr-FR" sz="1900" dirty="0">
                <a:solidFill>
                  <a:schemeClr val="bg1">
                    <a:lumMod val="50000"/>
                  </a:schemeClr>
                </a:solidFill>
                <a:cs typeface="Arial"/>
              </a:rPr>
              <a:t>Subventions publiques: 6 M€</a:t>
            </a:r>
          </a:p>
          <a:p>
            <a:pPr algn="ctr"/>
            <a:r>
              <a:rPr lang="fr-FR" sz="1900" dirty="0">
                <a:solidFill>
                  <a:schemeClr val="bg1">
                    <a:lumMod val="50000"/>
                  </a:schemeClr>
                </a:solidFill>
                <a:cs typeface="Arial"/>
              </a:rPr>
              <a:t>Dettes bancaires: 3,2 M€</a:t>
            </a:r>
          </a:p>
          <a:p>
            <a:pPr algn="ctr"/>
            <a:endParaRPr lang="fr-FR" sz="19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ctr"/>
            <a:endParaRPr lang="fr-FR" sz="19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F99F8C-FAA4-46EB-BB24-B41AD5FE2E1D}"/>
              </a:ext>
            </a:extLst>
          </p:cNvPr>
          <p:cNvSpPr txBox="1"/>
          <p:nvPr/>
        </p:nvSpPr>
        <p:spPr>
          <a:xfrm>
            <a:off x="9886951" y="516556"/>
            <a:ext cx="2142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rgbClr val="000000"/>
                </a:solidFill>
              </a:rPr>
              <a:t>69 - Rhône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99B68C-96B8-4D22-AC87-D4D1245BF002}"/>
              </a:ext>
            </a:extLst>
          </p:cNvPr>
          <p:cNvSpPr txBox="1"/>
          <p:nvPr/>
        </p:nvSpPr>
        <p:spPr>
          <a:xfrm>
            <a:off x="7177156" y="1655967"/>
            <a:ext cx="3203171" cy="1015663"/>
          </a:xfrm>
          <a:prstGeom prst="rect">
            <a:avLst/>
          </a:prstGeom>
          <a:noFill/>
          <a:ln>
            <a:solidFill>
              <a:schemeClr val="dk2">
                <a:shade val="8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</a:rPr>
              <a:t>Investissement</a:t>
            </a:r>
          </a:p>
          <a:p>
            <a:pPr algn="ctr"/>
            <a:r>
              <a:rPr lang="fr-FR" sz="2000" b="1" dirty="0">
                <a:solidFill>
                  <a:srgbClr val="000000"/>
                </a:solidFill>
              </a:rPr>
              <a:t>Banque des Territoires</a:t>
            </a:r>
            <a:br>
              <a:rPr lang="fr-FR" sz="2000" b="1" dirty="0">
                <a:solidFill>
                  <a:srgbClr val="000000"/>
                </a:solidFill>
              </a:rPr>
            </a:br>
            <a:r>
              <a:rPr lang="fr-FR" sz="2000" b="1" dirty="0">
                <a:solidFill>
                  <a:srgbClr val="000000"/>
                </a:solidFill>
              </a:rPr>
              <a:t>0,7 M€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495759" y="3422574"/>
            <a:ext cx="3595617" cy="2412700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424391" y="3416878"/>
            <a:ext cx="3738352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95" marR="4838" algn="ctr"/>
            <a: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  <a:t>Le porteur de projet</a:t>
            </a:r>
          </a:p>
          <a:p>
            <a:pPr marL="12095" marR="4838" algn="ctr"/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297845" marR="4838" indent="-285750">
              <a:buFontTx/>
              <a:buChar char="-"/>
            </a:pPr>
            <a:r>
              <a:rPr lang="fr-F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Centre Culturel Œcuménique de Villeurbanne 51%</a:t>
            </a:r>
          </a:p>
          <a:p>
            <a:pPr marL="297845" marR="4838" indent="-285750">
              <a:buFontTx/>
              <a:buChar char="-"/>
            </a:pPr>
            <a:r>
              <a:rPr lang="fr-FR" sz="17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Banque des territoires 49%</a:t>
            </a:r>
          </a:p>
          <a:p>
            <a:pPr marL="297845" marR="4838" indent="-285750">
              <a:buFontTx/>
              <a:buChar char="-"/>
            </a:pPr>
            <a:endParaRPr lang="fr-FR" sz="17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97845" marR="4838" indent="-285750">
              <a:buFontTx/>
              <a:buChar char="-"/>
            </a:pPr>
            <a:endParaRPr lang="fr-FR" sz="19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297845" marR="4838" indent="-285750">
              <a:spcAft>
                <a:spcPts val="600"/>
              </a:spcAft>
              <a:buFontTx/>
              <a:buChar char="-"/>
            </a:pPr>
            <a:endParaRPr lang="fr-FR" sz="16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365927" y="3438161"/>
            <a:ext cx="3168015" cy="1992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4838" algn="ctr"/>
            <a: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  <a:t>Le projet</a:t>
            </a:r>
          </a:p>
          <a:p>
            <a:pPr marR="4838" algn="ctr"/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 algn="ctr">
              <a:lnSpc>
                <a:spcPct val="90000"/>
              </a:lnSpc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/>
              </a:rPr>
              <a:t>-Un lieu de diffusion et de  création culturelle, un tiers lieu d’innovation sociale, et des espaces dédiés à l’entreprenariat solidaire </a:t>
            </a:r>
            <a:endParaRPr lang="fr-FR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48350" y="3428999"/>
            <a:ext cx="3203171" cy="2436571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808495" y="3416878"/>
            <a:ext cx="4126831" cy="2436571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10CF71E3-533D-4574-A116-F64E89A26DCB}"/>
              </a:ext>
            </a:extLst>
          </p:cNvPr>
          <p:cNvSpPr txBox="1">
            <a:spLocks/>
          </p:cNvSpPr>
          <p:nvPr/>
        </p:nvSpPr>
        <p:spPr>
          <a:xfrm>
            <a:off x="893449" y="516556"/>
            <a:ext cx="9357456" cy="445813"/>
          </a:xfrm>
        </p:spPr>
        <p:txBody>
          <a:bodyPr lIns="0" tIns="0" rIns="0" bIns="0"/>
          <a:lstStyle>
            <a:defPPr>
              <a:defRPr lang="fr-FR"/>
            </a:defPPr>
            <a:lvl1pPr defTabSz="913042">
              <a:lnSpc>
                <a:spcPct val="90000"/>
              </a:lnSpc>
              <a:spcBef>
                <a:spcPct val="0"/>
              </a:spcBef>
              <a:buNone/>
              <a:defRPr sz="2400" b="1" i="0" u="none" kern="0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fr-FR" sz="3200" dirty="0"/>
              <a:t>La Rayonne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A8E72B6-7943-43C0-87B3-062A23C8DF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 algn="ctr">
              <a:lnSpc>
                <a:spcPts val="1100"/>
              </a:lnSpc>
            </a:pPr>
            <a:fld id="{81D60167-4931-47E6-BA6A-407CBD079E47}" type="slidenum">
              <a:rPr lang="fr-FR" spc="-25" smtClean="0">
                <a:solidFill>
                  <a:schemeClr val="tx1"/>
                </a:solidFill>
              </a:rPr>
              <a:pPr marL="38100" algn="ctr">
                <a:lnSpc>
                  <a:spcPts val="1100"/>
                </a:lnSpc>
              </a:pPr>
              <a:t>13</a:t>
            </a:fld>
            <a:endParaRPr lang="fr-FR" spc="-25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AC643D-F2DA-4B4E-8534-14D33B36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28" y="1302542"/>
            <a:ext cx="2548349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6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0ADC859-A12C-4642-8F25-1DAE9376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z="1000" smtClean="0"/>
              <a:t>14</a:t>
            </a:fld>
            <a:endParaRPr lang="fr-FR" sz="1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297A24-190A-4A6C-ADAC-851A1952A86D}"/>
              </a:ext>
            </a:extLst>
          </p:cNvPr>
          <p:cNvSpPr txBox="1"/>
          <p:nvPr/>
        </p:nvSpPr>
        <p:spPr>
          <a:xfrm>
            <a:off x="678715" y="306291"/>
            <a:ext cx="1111817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E5281D"/>
                </a:solidFill>
                <a:latin typeface="Arial" panose="020B0604020202020204"/>
                <a:cs typeface="Calibri" panose="020F0502020204030204" pitchFamily="34" charset="0"/>
              </a:rPr>
              <a:t>Un acteur du développement des sites industriels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Image 9" descr="Une image contenant texte, plein air, montagne&#10;&#10;Description générée automatiquement">
            <a:extLst>
              <a:ext uri="{FF2B5EF4-FFF2-40B4-BE49-F238E27FC236}">
                <a16:creationId xmlns:a16="http://schemas.microsoft.com/office/drawing/2014/main" id="{FB87B052-3EBE-472C-A151-87F28D14A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863" y="1415085"/>
            <a:ext cx="1703394" cy="22275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1100E0-4322-496C-9D54-7848A519C7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377" y="3685162"/>
            <a:ext cx="1612734" cy="1944118"/>
          </a:xfrm>
          <a:prstGeom prst="rect">
            <a:avLst/>
          </a:prstGeom>
        </p:spPr>
      </p:pic>
      <p:pic>
        <p:nvPicPr>
          <p:cNvPr id="3" name="Image 2" descr="Une image contenant texte, ciel, plein air&#10;&#10;Description générée automatiquement">
            <a:extLst>
              <a:ext uri="{FF2B5EF4-FFF2-40B4-BE49-F238E27FC236}">
                <a16:creationId xmlns:a16="http://schemas.microsoft.com/office/drawing/2014/main" id="{EA58A0DE-AFDB-4D01-A618-0F5E0D8669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44" y="1398056"/>
            <a:ext cx="1592381" cy="1924127"/>
          </a:xfrm>
          <a:prstGeom prst="rect">
            <a:avLst/>
          </a:prstGeom>
        </p:spPr>
      </p:pic>
      <p:pic>
        <p:nvPicPr>
          <p:cNvPr id="5" name="Image 4" descr="Une image contenant texte, sol&#10;&#10;Description générée automatiquement">
            <a:extLst>
              <a:ext uri="{FF2B5EF4-FFF2-40B4-BE49-F238E27FC236}">
                <a16:creationId xmlns:a16="http://schemas.microsoft.com/office/drawing/2014/main" id="{0905295E-E226-457F-AC9F-9D263B39C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565" y="3685162"/>
            <a:ext cx="1612734" cy="1872380"/>
          </a:xfrm>
          <a:prstGeom prst="rect">
            <a:avLst/>
          </a:prstGeom>
        </p:spPr>
      </p:pic>
      <p:pic>
        <p:nvPicPr>
          <p:cNvPr id="7" name="Image 6" descr="Une image contenant texte, ciel&#10;&#10;Description générée automatiquement">
            <a:extLst>
              <a:ext uri="{FF2B5EF4-FFF2-40B4-BE49-F238E27FC236}">
                <a16:creationId xmlns:a16="http://schemas.microsoft.com/office/drawing/2014/main" id="{E5A2B6F0-B1A2-44EB-B478-60FF888A4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899" y="1398055"/>
            <a:ext cx="1632139" cy="19241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C5D399-258A-4A3A-AC8A-876F781FA9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194" y="3271657"/>
            <a:ext cx="1918312" cy="26416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FB7DA82-B9EF-4754-92CD-A347BC9291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25" y="3623450"/>
            <a:ext cx="1800225" cy="20918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5E087A7-4FA7-460B-8BCF-0D58D231EE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68" y="3317869"/>
            <a:ext cx="1890713" cy="2603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EFA2305-CABC-4174-AFC8-B5BB9A0F5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37" y="5603602"/>
            <a:ext cx="1918313" cy="2374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7396E50-7672-4B9C-84B7-DCB3E6701D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689" y="5567067"/>
            <a:ext cx="1918312" cy="2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94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005365" y="3520886"/>
            <a:ext cx="3299794" cy="1566314"/>
          </a:xfrm>
          <a:prstGeom prst="rect">
            <a:avLst/>
          </a:prstGeom>
        </p:spPr>
        <p:txBody>
          <a:bodyPr vert="horz" wrap="square" lIns="0" tIns="33262" rIns="0" bIns="0" rtlCol="0">
            <a:spAutoFit/>
          </a:bodyPr>
          <a:lstStyle/>
          <a:p>
            <a:pPr marL="12095" marR="4838" algn="ctr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808080"/>
                </a:solidFill>
                <a:latin typeface="Arial"/>
                <a:cs typeface="Arial"/>
              </a:rPr>
              <a:t>Les financements </a:t>
            </a:r>
            <a:br>
              <a:rPr lang="fr-FR" sz="2000" b="1" dirty="0">
                <a:solidFill>
                  <a:srgbClr val="808080"/>
                </a:solidFill>
                <a:latin typeface="Arial"/>
                <a:cs typeface="Arial"/>
              </a:rPr>
            </a:br>
            <a:endParaRPr lang="fr-FR" sz="20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 algn="ctr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80 M€</a:t>
            </a:r>
          </a:p>
          <a:p>
            <a:pPr marL="12095" marR="4838" algn="ctr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marL="12095" marR="4838" algn="ctr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Dont fonds propres : 6,6 M€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F99F8C-FAA4-46EB-BB24-B41AD5FE2E1D}"/>
              </a:ext>
            </a:extLst>
          </p:cNvPr>
          <p:cNvSpPr txBox="1"/>
          <p:nvPr/>
        </p:nvSpPr>
        <p:spPr>
          <a:xfrm>
            <a:off x="10628416" y="160103"/>
            <a:ext cx="1563584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69 - Rhône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99B68C-96B8-4D22-AC87-D4D1245BF002}"/>
              </a:ext>
            </a:extLst>
          </p:cNvPr>
          <p:cNvSpPr txBox="1"/>
          <p:nvPr/>
        </p:nvSpPr>
        <p:spPr>
          <a:xfrm>
            <a:off x="7247375" y="1731813"/>
            <a:ext cx="3203171" cy="923330"/>
          </a:xfrm>
          <a:prstGeom prst="rect">
            <a:avLst/>
          </a:prstGeom>
          <a:noFill/>
          <a:ln>
            <a:solidFill>
              <a:schemeClr val="dk2">
                <a:shade val="8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</a:rPr>
              <a:t>Investissement </a:t>
            </a:r>
            <a:br>
              <a:rPr lang="fr-FR" b="1" dirty="0">
                <a:solidFill>
                  <a:srgbClr val="000000"/>
                </a:solidFill>
              </a:rPr>
            </a:br>
            <a:r>
              <a:rPr lang="fr-FR" b="1" dirty="0">
                <a:solidFill>
                  <a:srgbClr val="000000"/>
                </a:solidFill>
              </a:rPr>
              <a:t>Banque des Territoires</a:t>
            </a:r>
          </a:p>
          <a:p>
            <a:pPr algn="ctr"/>
            <a:r>
              <a:rPr lang="fr-FR" b="1" dirty="0">
                <a:solidFill>
                  <a:srgbClr val="000000"/>
                </a:solidFill>
              </a:rPr>
              <a:t>80 M€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753992" y="3452871"/>
            <a:ext cx="3294133" cy="231568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652668" y="3502475"/>
            <a:ext cx="3487289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95" marR="4838" algn="ctr">
              <a:spcAft>
                <a:spcPts val="600"/>
              </a:spcAft>
            </a:pPr>
            <a:r>
              <a:rPr lang="fr-FR" b="1" dirty="0">
                <a:solidFill>
                  <a:srgbClr val="808080"/>
                </a:solidFill>
                <a:latin typeface="+mj-lt"/>
                <a:cs typeface="Arial"/>
              </a:rPr>
              <a:t>Le porteur de projet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Groupe SERL (41%)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Banque des Territoires (41%)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Caisse d’Epargne Rhône-Alpes (18%)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endParaRPr lang="fr-FR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48350" y="3429000"/>
            <a:ext cx="3203171" cy="231568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919194" y="3416879"/>
            <a:ext cx="3491014" cy="233993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Titre 3">
            <a:extLst>
              <a:ext uri="{FF2B5EF4-FFF2-40B4-BE49-F238E27FC236}">
                <a16:creationId xmlns:a16="http://schemas.microsoft.com/office/drawing/2014/main" id="{CDE3A55A-8E47-4A79-A3DB-8A43B36B14A4}"/>
              </a:ext>
            </a:extLst>
          </p:cNvPr>
          <p:cNvSpPr txBox="1">
            <a:spLocks/>
          </p:cNvSpPr>
          <p:nvPr/>
        </p:nvSpPr>
        <p:spPr>
          <a:xfrm>
            <a:off x="652668" y="373995"/>
            <a:ext cx="10204931" cy="445813"/>
          </a:xfr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12700" defTabSz="913042">
              <a:lnSpc>
                <a:spcPct val="100000"/>
              </a:lnSpc>
              <a:spcBef>
                <a:spcPts val="100"/>
              </a:spcBef>
              <a:buNone/>
              <a:defRPr sz="2400" b="1" i="0" u="none"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USIN Lyon </a:t>
            </a:r>
            <a:r>
              <a:rPr lang="fr-FR" sz="2800" dirty="0" err="1"/>
              <a:t>Parilly</a:t>
            </a:r>
            <a:endParaRPr lang="fr-FR" sz="28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3E195D-016D-4A3B-A99D-A010183B2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2975" y="1293057"/>
            <a:ext cx="2647476" cy="184401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ACD6B21-C80E-4239-BF17-349B18A4A51B}"/>
              </a:ext>
            </a:extLst>
          </p:cNvPr>
          <p:cNvSpPr txBox="1"/>
          <p:nvPr/>
        </p:nvSpPr>
        <p:spPr>
          <a:xfrm>
            <a:off x="4292134" y="3502474"/>
            <a:ext cx="3259387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95" marR="4838" algn="ctr">
              <a:spcAft>
                <a:spcPts val="600"/>
              </a:spcAft>
            </a:pPr>
            <a:r>
              <a:rPr lang="fr-FR" b="1" dirty="0">
                <a:solidFill>
                  <a:srgbClr val="808080"/>
                </a:solidFill>
                <a:latin typeface="+mj-lt"/>
                <a:cs typeface="Arial"/>
              </a:rPr>
              <a:t>Le porteur de projet</a:t>
            </a:r>
          </a:p>
          <a:p>
            <a:pPr algn="ctr">
              <a:spcBef>
                <a:spcPts val="600"/>
              </a:spcBef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Reconversion d’un site industriel en parc d’activités industrielles innovantes multi preneurs composé d’une offre immobilière industrielle diversifiée et de services</a:t>
            </a:r>
          </a:p>
        </p:txBody>
      </p:sp>
    </p:spTree>
    <p:extLst>
      <p:ext uri="{BB962C8B-B14F-4D97-AF65-F5344CB8AC3E}">
        <p14:creationId xmlns:p14="http://schemas.microsoft.com/office/powerpoint/2010/main" val="2969096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942708" y="3505009"/>
            <a:ext cx="3398197" cy="1726358"/>
          </a:xfrm>
          <a:prstGeom prst="rect">
            <a:avLst/>
          </a:prstGeom>
        </p:spPr>
        <p:txBody>
          <a:bodyPr vert="horz" wrap="square" lIns="0" tIns="33262" rIns="0" bIns="0" rtlCol="0">
            <a:spAutoFit/>
          </a:bodyPr>
          <a:lstStyle/>
          <a:p>
            <a:pPr marL="12095" marR="4838" algn="ctr">
              <a:spcAft>
                <a:spcPts val="600"/>
              </a:spcAft>
            </a:pPr>
            <a:r>
              <a:rPr lang="fr-FR" sz="2000" b="1" dirty="0">
                <a:solidFill>
                  <a:srgbClr val="808080"/>
                </a:solidFill>
                <a:latin typeface="Arial"/>
                <a:cs typeface="Arial"/>
              </a:rPr>
              <a:t>Les financements </a:t>
            </a:r>
          </a:p>
          <a:p>
            <a:pPr marL="12095" marR="4838" algn="ctr">
              <a:spcAft>
                <a:spcPts val="600"/>
              </a:spcAft>
            </a:pPr>
            <a:endParaRPr lang="fr-FR" sz="2000" spc="86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 algn="ctr"/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Coût total du projet :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18</a:t>
            </a: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M€</a:t>
            </a:r>
            <a:endParaRPr lang="fr-FR" sz="2000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 algn="ctr"/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lang="fr-FR" sz="2000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 algn="ctr"/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dont fonds propres</a:t>
            </a:r>
            <a:r>
              <a:rPr sz="2000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: 4,5 M€</a:t>
            </a: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0078" y="1089441"/>
            <a:ext cx="4990011" cy="1870891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2662DCBF-E389-4CF8-B461-AB043AF78F8F}"/>
              </a:ext>
            </a:extLst>
          </p:cNvPr>
          <p:cNvSpPr txBox="1">
            <a:spLocks/>
          </p:cNvSpPr>
          <p:nvPr/>
        </p:nvSpPr>
        <p:spPr>
          <a:xfrm>
            <a:off x="493597" y="95922"/>
            <a:ext cx="1025649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3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u="sng" kern="120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800" u="none" dirty="0">
                <a:solidFill>
                  <a:schemeClr val="tx1"/>
                </a:solidFill>
                <a:latin typeface="+mj-lt"/>
                <a:cs typeface="+mj-cs"/>
              </a:rPr>
              <a:t>NINKASI : </a:t>
            </a:r>
            <a:r>
              <a:rPr lang="fr-FR" sz="3200" u="none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Création d’une </a:t>
            </a:r>
            <a:r>
              <a:rPr lang="fr-FR" sz="2800" u="none" dirty="0">
                <a:solidFill>
                  <a:schemeClr val="tx1"/>
                </a:solidFill>
                <a:latin typeface="+mj-lt"/>
                <a:cs typeface="+mj-cs"/>
              </a:rPr>
              <a:t>nouvelle usine sur une friche industrielle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51BF91D-9732-4F93-8EC1-925EA5312B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2900" y="914134"/>
            <a:ext cx="1274186" cy="12303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8F99F8C-FAA4-46EB-BB24-B41AD5FE2E1D}"/>
              </a:ext>
            </a:extLst>
          </p:cNvPr>
          <p:cNvSpPr txBox="1"/>
          <p:nvPr/>
        </p:nvSpPr>
        <p:spPr>
          <a:xfrm>
            <a:off x="10712900" y="197964"/>
            <a:ext cx="1563584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69 - Rhône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99B68C-96B8-4D22-AC87-D4D1245BF002}"/>
              </a:ext>
            </a:extLst>
          </p:cNvPr>
          <p:cNvSpPr txBox="1"/>
          <p:nvPr/>
        </p:nvSpPr>
        <p:spPr>
          <a:xfrm>
            <a:off x="6205368" y="1563221"/>
            <a:ext cx="3398197" cy="923330"/>
          </a:xfrm>
          <a:prstGeom prst="rect">
            <a:avLst/>
          </a:prstGeom>
          <a:noFill/>
          <a:ln>
            <a:solidFill>
              <a:schemeClr val="dk2">
                <a:shade val="8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</a:rPr>
              <a:t>Investissement </a:t>
            </a:r>
            <a:br>
              <a:rPr lang="fr-FR" b="1" dirty="0">
                <a:solidFill>
                  <a:srgbClr val="000000"/>
                </a:solidFill>
              </a:rPr>
            </a:br>
            <a:r>
              <a:rPr lang="fr-FR" b="1" dirty="0">
                <a:solidFill>
                  <a:srgbClr val="000000"/>
                </a:solidFill>
              </a:rPr>
              <a:t>Banque des Territoires</a:t>
            </a:r>
          </a:p>
          <a:p>
            <a:pPr algn="ctr"/>
            <a:r>
              <a:rPr lang="fr-FR" b="1" dirty="0">
                <a:solidFill>
                  <a:srgbClr val="000000"/>
                </a:solidFill>
              </a:rPr>
              <a:t>1,71 M€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180976" y="3471476"/>
            <a:ext cx="3691058" cy="231568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142327" y="3518789"/>
            <a:ext cx="4063805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95" marR="4838" algn="ctr">
              <a:spcAft>
                <a:spcPts val="600"/>
              </a:spcAft>
            </a:pPr>
            <a:r>
              <a:rPr lang="fr-FR" sz="2000" b="1" dirty="0">
                <a:solidFill>
                  <a:srgbClr val="808080"/>
                </a:solidFill>
                <a:latin typeface="Arial"/>
                <a:cs typeface="Arial"/>
              </a:rPr>
              <a:t>Le porteur de projet</a:t>
            </a:r>
          </a:p>
          <a:p>
            <a:pPr marL="12095" marR="4838" algn="ctr">
              <a:spcAft>
                <a:spcPts val="600"/>
              </a:spcAft>
            </a:pPr>
            <a:endParaRPr lang="fr-FR" sz="20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>
              <a:spcBef>
                <a:spcPts val="262"/>
              </a:spcBef>
            </a:pP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-   NINKASI (40%)</a:t>
            </a:r>
          </a:p>
          <a:p>
            <a:pPr marL="297845" marR="4838" indent="-285750">
              <a:spcBef>
                <a:spcPts val="262"/>
              </a:spcBef>
              <a:buFontTx/>
              <a:buChar char="-"/>
            </a:pP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Banque des Territoires (38%)</a:t>
            </a:r>
          </a:p>
          <a:p>
            <a:pPr marL="297845" marR="4838" indent="-285750">
              <a:spcBef>
                <a:spcPts val="262"/>
              </a:spcBef>
              <a:buFontTx/>
              <a:buChar char="-"/>
            </a:pP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BAHIA (22%)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158323" y="3455022"/>
            <a:ext cx="339819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95" marR="4838" algn="ctr">
              <a:lnSpc>
                <a:spcPct val="90000"/>
              </a:lnSpc>
              <a:spcBef>
                <a:spcPts val="600"/>
              </a:spcBef>
            </a:pPr>
            <a:r>
              <a:rPr lang="fr-FR" sz="2000" b="1" dirty="0">
                <a:solidFill>
                  <a:srgbClr val="808080"/>
                </a:solidFill>
                <a:latin typeface="Arial"/>
                <a:cs typeface="Arial"/>
              </a:rPr>
              <a:t>Le projet</a:t>
            </a:r>
            <a:br>
              <a:rPr lang="fr-FR" sz="2000" b="1" spc="86" dirty="0">
                <a:solidFill>
                  <a:srgbClr val="808080"/>
                </a:solidFill>
                <a:latin typeface="Arial"/>
                <a:cs typeface="Arial"/>
              </a:rPr>
            </a:br>
            <a:endParaRPr lang="fr-FR" sz="2000" b="1" spc="86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 algn="ctr">
              <a:lnSpc>
                <a:spcPct val="90000"/>
              </a:lnSpc>
              <a:spcBef>
                <a:spcPts val="600"/>
              </a:spcBef>
            </a:pP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Usine de 6 700 m² </a:t>
            </a:r>
            <a:r>
              <a:rPr lang="fr-FR" sz="20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pour accompagner le développement économique de Ninkasi, construite sur une ancienne friche à Tarare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234707" y="3429000"/>
            <a:ext cx="3321813" cy="231568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919194" y="3416879"/>
            <a:ext cx="3491014" cy="233993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7" name="Picture 2" descr="Territoires d&amp;#39;industrie, « un catalyseur de la relance » | Agence nationale  de la cohésion des territoires">
            <a:extLst>
              <a:ext uri="{FF2B5EF4-FFF2-40B4-BE49-F238E27FC236}">
                <a16:creationId xmlns:a16="http://schemas.microsoft.com/office/drawing/2014/main" id="{74B87E9B-27AE-499C-AF7D-BFF6A172F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495" y="2144532"/>
            <a:ext cx="1730591" cy="98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D8C746E-87A9-40CA-A822-60E26259EE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100"/>
              </a:lnSpc>
            </a:pPr>
            <a:fld id="{81D60167-4931-47E6-BA6A-407CBD079E47}" type="slidenum">
              <a:rPr lang="fr-FR" spc="-25" smtClean="0">
                <a:solidFill>
                  <a:schemeClr val="tx1"/>
                </a:solidFill>
              </a:rPr>
              <a:t>16</a:t>
            </a:fld>
            <a:endParaRPr lang="fr-FR" spc="-2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6233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005365" y="3520886"/>
            <a:ext cx="3299794" cy="1566314"/>
          </a:xfrm>
          <a:prstGeom prst="rect">
            <a:avLst/>
          </a:prstGeom>
        </p:spPr>
        <p:txBody>
          <a:bodyPr vert="horz" wrap="square" lIns="0" tIns="33262" rIns="0" bIns="0" rtlCol="0">
            <a:spAutoFit/>
          </a:bodyPr>
          <a:lstStyle/>
          <a:p>
            <a:pPr marL="12095" marR="4838" algn="ctr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sz="2000" b="1" dirty="0">
                <a:solidFill>
                  <a:srgbClr val="808080"/>
                </a:solidFill>
                <a:latin typeface="Arial"/>
                <a:cs typeface="Arial"/>
              </a:rPr>
              <a:t>Les financements </a:t>
            </a:r>
            <a:br>
              <a:rPr lang="fr-FR" sz="2000" b="1" dirty="0">
                <a:solidFill>
                  <a:srgbClr val="808080"/>
                </a:solidFill>
                <a:latin typeface="Arial"/>
                <a:cs typeface="Arial"/>
              </a:rPr>
            </a:br>
            <a:endParaRPr lang="fr-FR" sz="20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 algn="ctr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43 M€</a:t>
            </a:r>
          </a:p>
          <a:p>
            <a:pPr marL="12095" marR="4838" algn="ctr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pPr marL="12095" marR="4838" algn="ctr">
              <a:lnSpc>
                <a:spcPct val="90000"/>
              </a:lnSpc>
              <a:spcBef>
                <a:spcPts val="5"/>
              </a:spcBef>
              <a:spcAft>
                <a:spcPts val="600"/>
              </a:spcAft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Dont fonds propres : 12,4 M€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F99F8C-FAA4-46EB-BB24-B41AD5FE2E1D}"/>
              </a:ext>
            </a:extLst>
          </p:cNvPr>
          <p:cNvSpPr txBox="1"/>
          <p:nvPr/>
        </p:nvSpPr>
        <p:spPr>
          <a:xfrm>
            <a:off x="10628416" y="160103"/>
            <a:ext cx="1563584" cy="382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00"/>
                </a:solidFill>
              </a:rPr>
              <a:t>69 - Rhône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99B68C-96B8-4D22-AC87-D4D1245BF002}"/>
              </a:ext>
            </a:extLst>
          </p:cNvPr>
          <p:cNvSpPr txBox="1"/>
          <p:nvPr/>
        </p:nvSpPr>
        <p:spPr>
          <a:xfrm>
            <a:off x="7247375" y="1731813"/>
            <a:ext cx="3203171" cy="923330"/>
          </a:xfrm>
          <a:prstGeom prst="rect">
            <a:avLst/>
          </a:prstGeom>
          <a:noFill/>
          <a:ln>
            <a:solidFill>
              <a:schemeClr val="dk2">
                <a:shade val="8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</a:rPr>
              <a:t>Investissement </a:t>
            </a:r>
            <a:br>
              <a:rPr lang="fr-FR" b="1" dirty="0">
                <a:solidFill>
                  <a:srgbClr val="000000"/>
                </a:solidFill>
              </a:rPr>
            </a:br>
            <a:r>
              <a:rPr lang="fr-FR" b="1" dirty="0">
                <a:solidFill>
                  <a:srgbClr val="000000"/>
                </a:solidFill>
              </a:rPr>
              <a:t>Banque des Territoires</a:t>
            </a:r>
          </a:p>
          <a:p>
            <a:pPr algn="ctr"/>
            <a:r>
              <a:rPr lang="fr-FR" b="1" dirty="0">
                <a:solidFill>
                  <a:srgbClr val="000000"/>
                </a:solidFill>
              </a:rPr>
              <a:t>4 M€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753992" y="3452871"/>
            <a:ext cx="3203171" cy="231568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781792" y="3502475"/>
            <a:ext cx="3119725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95" marR="4838" algn="ctr">
              <a:spcAft>
                <a:spcPts val="600"/>
              </a:spcAft>
            </a:pPr>
            <a:r>
              <a:rPr lang="fr-FR" sz="1800" b="1" dirty="0">
                <a:solidFill>
                  <a:srgbClr val="808080"/>
                </a:solidFill>
                <a:latin typeface="Arial"/>
                <a:cs typeface="Arial"/>
              </a:rPr>
              <a:t>Le porteur de projet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La société </a:t>
            </a:r>
            <a:r>
              <a:rPr lang="fr-FR" sz="1600" b="1" dirty="0">
                <a:solidFill>
                  <a:schemeClr val="bg1">
                    <a:lumMod val="50000"/>
                  </a:schemeClr>
                </a:solidFill>
              </a:rPr>
              <a:t>HLU Port de Lyon 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composée de :</a:t>
            </a:r>
            <a:br>
              <a:rPr lang="fr-FR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- Lyon Parc Auto (40%)</a:t>
            </a:r>
            <a:br>
              <a:rPr lang="fr-FR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- Banque des Territoires (33,8%)</a:t>
            </a:r>
            <a:br>
              <a:rPr lang="fr-FR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Postimmo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(20%)</a:t>
            </a:r>
            <a:br>
              <a:rPr lang="fr-FR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- SERL (6,2%)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423368" y="3520886"/>
            <a:ext cx="2919760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95" marR="4838" algn="ctr">
              <a:lnSpc>
                <a:spcPct val="90000"/>
              </a:lnSpc>
              <a:spcBef>
                <a:spcPts val="600"/>
              </a:spcBef>
            </a:pPr>
            <a:r>
              <a:rPr lang="fr-FR" b="1" dirty="0">
                <a:solidFill>
                  <a:srgbClr val="808080"/>
                </a:solidFill>
                <a:latin typeface="Arial"/>
                <a:cs typeface="Arial"/>
              </a:rPr>
              <a:t>Le projet</a:t>
            </a:r>
            <a:br>
              <a:rPr lang="fr-FR" b="1" dirty="0">
                <a:solidFill>
                  <a:srgbClr val="808080"/>
                </a:solidFill>
                <a:latin typeface="Arial"/>
                <a:cs typeface="Arial"/>
              </a:rPr>
            </a:br>
            <a:br>
              <a:rPr lang="fr-FR" sz="1800" b="1" spc="86" dirty="0">
                <a:solidFill>
                  <a:srgbClr val="808080"/>
                </a:solidFill>
                <a:latin typeface="Arial"/>
                <a:cs typeface="Arial"/>
              </a:rPr>
            </a:br>
            <a:r>
              <a:rPr lang="fr-FR" sz="1700" spc="86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</a:t>
            </a:r>
            <a:r>
              <a:rPr lang="fr-FR" sz="1700" dirty="0">
                <a:solidFill>
                  <a:schemeClr val="bg1">
                    <a:lumMod val="50000"/>
                  </a:schemeClr>
                </a:solidFill>
              </a:rPr>
              <a:t>entre de distribution multimodal organisant la distribution durable des marchandises en ville à l’aide de véhicules à énergie décarbonée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48350" y="3429000"/>
            <a:ext cx="3203171" cy="2315688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919194" y="3416879"/>
            <a:ext cx="3491014" cy="233993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7" name="Titre 3">
            <a:extLst>
              <a:ext uri="{FF2B5EF4-FFF2-40B4-BE49-F238E27FC236}">
                <a16:creationId xmlns:a16="http://schemas.microsoft.com/office/drawing/2014/main" id="{CDE3A55A-8E47-4A79-A3DB-8A43B36B14A4}"/>
              </a:ext>
            </a:extLst>
          </p:cNvPr>
          <p:cNvSpPr txBox="1">
            <a:spLocks/>
          </p:cNvSpPr>
          <p:nvPr/>
        </p:nvSpPr>
        <p:spPr>
          <a:xfrm>
            <a:off x="423485" y="194348"/>
            <a:ext cx="10204931" cy="445813"/>
          </a:xfrm>
        </p:spPr>
        <p:txBody>
          <a:bodyPr vert="horz" wrap="square" lIns="0" tIns="12700" rIns="0" bIns="0" rtlCol="0">
            <a:spAutoFit/>
          </a:bodyPr>
          <a:lstStyle>
            <a:defPPr>
              <a:defRPr lang="fr-FR"/>
            </a:defPPr>
            <a:lvl1pPr marL="12700" defTabSz="913042">
              <a:lnSpc>
                <a:spcPct val="100000"/>
              </a:lnSpc>
              <a:spcBef>
                <a:spcPts val="100"/>
              </a:spcBef>
              <a:buNone/>
              <a:defRPr sz="2400" b="1" i="0" u="none"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HLU (Hôtel de Logistique Urbaine) sur le port de Lyon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69D50B8-5DB8-455D-8C98-6F2876453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7861" y="1153762"/>
            <a:ext cx="2745387" cy="20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6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0ADC859-A12C-4642-8F25-1DAE9376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z="1000" smtClean="0"/>
              <a:t>18</a:t>
            </a:fld>
            <a:endParaRPr lang="fr-FR" sz="1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297A24-190A-4A6C-ADAC-851A1952A86D}"/>
              </a:ext>
            </a:extLst>
          </p:cNvPr>
          <p:cNvSpPr txBox="1"/>
          <p:nvPr/>
        </p:nvSpPr>
        <p:spPr>
          <a:xfrm>
            <a:off x="678715" y="306291"/>
            <a:ext cx="11313259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E5281D"/>
                </a:solidFill>
                <a:latin typeface="Arial" panose="020B0604020202020204"/>
                <a:cs typeface="Calibri" panose="020F0502020204030204" pitchFamily="34" charset="0"/>
              </a:rPr>
              <a:t>Un acteur du secteur de la santé et du médico-social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04BCD514-49E8-4A29-ACEF-F2CA53A00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924" y="1072478"/>
            <a:ext cx="1625369" cy="2234422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59AABD-50F8-4A14-B014-95FEEE338E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49" y="1069276"/>
            <a:ext cx="1679209" cy="2203734"/>
          </a:xfrm>
          <a:prstGeom prst="rect">
            <a:avLst/>
          </a:prstGeom>
        </p:spPr>
      </p:pic>
      <p:pic>
        <p:nvPicPr>
          <p:cNvPr id="17" name="Image 16" descr="Une image contenant texte, plein air&#10;&#10;Description générée automatiquement">
            <a:extLst>
              <a:ext uri="{FF2B5EF4-FFF2-40B4-BE49-F238E27FC236}">
                <a16:creationId xmlns:a16="http://schemas.microsoft.com/office/drawing/2014/main" id="{B6F8E88A-14FD-4E4C-BE96-546AA327A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615" y="3551101"/>
            <a:ext cx="1609654" cy="2269467"/>
          </a:xfrm>
          <a:prstGeom prst="rect">
            <a:avLst/>
          </a:prstGeom>
        </p:spPr>
      </p:pic>
      <p:pic>
        <p:nvPicPr>
          <p:cNvPr id="19" name="Image 18" descr="Une image contenant texte, bâtiment&#10;&#10;Description générée automatiquement">
            <a:extLst>
              <a:ext uri="{FF2B5EF4-FFF2-40B4-BE49-F238E27FC236}">
                <a16:creationId xmlns:a16="http://schemas.microsoft.com/office/drawing/2014/main" id="{67F947C0-C707-428E-9A11-3388C007A3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49" y="3549692"/>
            <a:ext cx="1756653" cy="1970879"/>
          </a:xfrm>
          <a:prstGeom prst="rect">
            <a:avLst/>
          </a:prstGeom>
        </p:spPr>
      </p:pic>
      <p:pic>
        <p:nvPicPr>
          <p:cNvPr id="23" name="Image 2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3C6594-849A-4DD2-8CA9-F3E679DBC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41" y="1072477"/>
            <a:ext cx="1562936" cy="2170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E0A6ECC-1FE1-4F27-A47D-96A1432B7E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784" y="3233895"/>
            <a:ext cx="1815050" cy="26184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534C322-A3F4-4368-8E9C-4724B11C3E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807" y="3253959"/>
            <a:ext cx="1190766" cy="26184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C2FA607-F6BA-4F57-A241-F267D7059B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734" y="5565720"/>
            <a:ext cx="1023150" cy="2213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1119B0-52FF-451D-AC76-B837E4E741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615" y="5785522"/>
            <a:ext cx="1023149" cy="224738"/>
          </a:xfrm>
          <a:prstGeom prst="rect">
            <a:avLst/>
          </a:prstGeom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DF5DB9D-4A5E-4078-AF73-105C5FF5D2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41" y="3560231"/>
            <a:ext cx="1642957" cy="22344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A468D9D-2122-4F6A-8781-3251800D41E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99" y="5763324"/>
            <a:ext cx="919537" cy="26913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07D728-DFC1-4B1B-9299-A5E281D2F5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889" y="3273127"/>
            <a:ext cx="1887102" cy="2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5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904679" y="3452871"/>
            <a:ext cx="3934462" cy="1495525"/>
          </a:xfrm>
          <a:prstGeom prst="rect">
            <a:avLst/>
          </a:prstGeom>
        </p:spPr>
        <p:txBody>
          <a:bodyPr vert="horz" wrap="square" lIns="0" tIns="33262" rIns="0" bIns="0" rtlCol="0">
            <a:spAutoFit/>
          </a:bodyPr>
          <a:lstStyle/>
          <a:p>
            <a:pPr algn="ctr"/>
            <a: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  <a:t>Les financements</a:t>
            </a:r>
          </a:p>
          <a:p>
            <a:pPr algn="ctr"/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algn="ctr"/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Coût total du projet : 4,4 M€ </a:t>
            </a:r>
          </a:p>
          <a:p>
            <a:pPr algn="ctr"/>
            <a:endParaRPr lang="fr-FR" sz="19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dont fonds propres : 1,2 M€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F99F8C-FAA4-46EB-BB24-B41AD5FE2E1D}"/>
              </a:ext>
            </a:extLst>
          </p:cNvPr>
          <p:cNvSpPr txBox="1"/>
          <p:nvPr/>
        </p:nvSpPr>
        <p:spPr>
          <a:xfrm>
            <a:off x="10463753" y="516556"/>
            <a:ext cx="15660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b="1" dirty="0">
                <a:solidFill>
                  <a:srgbClr val="000000"/>
                </a:solidFill>
              </a:rPr>
              <a:t>69 - Rhône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99B68C-96B8-4D22-AC87-D4D1245BF002}"/>
              </a:ext>
            </a:extLst>
          </p:cNvPr>
          <p:cNvSpPr txBox="1"/>
          <p:nvPr/>
        </p:nvSpPr>
        <p:spPr>
          <a:xfrm>
            <a:off x="7177156" y="1655967"/>
            <a:ext cx="3203171" cy="1015663"/>
          </a:xfrm>
          <a:prstGeom prst="rect">
            <a:avLst/>
          </a:prstGeom>
          <a:noFill/>
          <a:ln>
            <a:solidFill>
              <a:schemeClr val="dk2">
                <a:shade val="8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00000"/>
                </a:solidFill>
              </a:rPr>
              <a:t>Investissement</a:t>
            </a:r>
          </a:p>
          <a:p>
            <a:pPr algn="ctr"/>
            <a:r>
              <a:rPr lang="fr-FR" sz="2000" b="1" dirty="0">
                <a:solidFill>
                  <a:srgbClr val="000000"/>
                </a:solidFill>
              </a:rPr>
              <a:t>Banque des Territoires</a:t>
            </a:r>
            <a:br>
              <a:rPr lang="fr-FR" sz="2000" b="1" dirty="0">
                <a:solidFill>
                  <a:srgbClr val="000000"/>
                </a:solidFill>
              </a:rPr>
            </a:br>
            <a:r>
              <a:rPr lang="fr-FR" sz="2000" b="1" dirty="0">
                <a:solidFill>
                  <a:srgbClr val="000000"/>
                </a:solidFill>
              </a:rPr>
              <a:t>0,3 M€ en fonds propres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495759" y="3422574"/>
            <a:ext cx="3595617" cy="2412700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424391" y="3416878"/>
            <a:ext cx="3738352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95" marR="4838" algn="ctr"/>
            <a: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  <a:t>Le porteur de projet</a:t>
            </a:r>
            <a:b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</a:br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297845" marR="4838" indent="-285750">
              <a:buFontTx/>
              <a:buChar char="-"/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AST Grand Lyon (32 %)</a:t>
            </a:r>
          </a:p>
          <a:p>
            <a:pPr marL="297845" marR="4838" indent="-285750">
              <a:buFontTx/>
              <a:buChar char="-"/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Office Santé (28 %)</a:t>
            </a:r>
          </a:p>
          <a:p>
            <a:pPr marL="297845" marR="4838" indent="-285750">
              <a:buFontTx/>
              <a:buChar char="-"/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Banque des Territoires (25 %)</a:t>
            </a:r>
          </a:p>
          <a:p>
            <a:pPr marL="297845" marR="4838" indent="-285750">
              <a:buFontTx/>
              <a:buChar char="-"/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Imagerie Médicale </a:t>
            </a:r>
          </a:p>
          <a:p>
            <a:pPr marL="12095" marR="4838"/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  Confluence  (15 %)</a:t>
            </a:r>
          </a:p>
          <a:p>
            <a:pPr marL="297845" marR="4838" indent="-285750">
              <a:spcAft>
                <a:spcPts val="600"/>
              </a:spcAft>
              <a:buFontTx/>
              <a:buChar char="-"/>
            </a:pPr>
            <a:endParaRPr lang="fr-FR" sz="160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365927" y="3438161"/>
            <a:ext cx="3168015" cy="2786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95" marR="4838" algn="ctr">
              <a:lnSpc>
                <a:spcPct val="90000"/>
              </a:lnSpc>
            </a:pPr>
            <a: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  <a:t>Le projet</a:t>
            </a:r>
            <a:b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</a:br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 algn="just">
              <a:lnSpc>
                <a:spcPct val="90000"/>
              </a:lnSpc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Espace de santé innovant incluant la médecine de ville, la prévention et la médecine de travail pour densifier la présence médicale sur le secteur Confluence</a:t>
            </a:r>
            <a:endParaRPr lang="fr-FR" sz="1900" b="1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12095" marR="4838" algn="ctr">
              <a:lnSpc>
                <a:spcPct val="90000"/>
              </a:lnSpc>
              <a:spcBef>
                <a:spcPts val="600"/>
              </a:spcBef>
            </a:pPr>
            <a:endParaRPr lang="fr-FR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48350" y="3428999"/>
            <a:ext cx="3203171" cy="2436571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808495" y="3416878"/>
            <a:ext cx="4126831" cy="2436571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10CF71E3-533D-4574-A116-F64E89A26DCB}"/>
              </a:ext>
            </a:extLst>
          </p:cNvPr>
          <p:cNvSpPr txBox="1">
            <a:spLocks/>
          </p:cNvSpPr>
          <p:nvPr/>
        </p:nvSpPr>
        <p:spPr>
          <a:xfrm>
            <a:off x="893449" y="516556"/>
            <a:ext cx="9357456" cy="445813"/>
          </a:xfrm>
        </p:spPr>
        <p:txBody>
          <a:bodyPr lIns="0" tIns="0" rIns="0" bIns="0"/>
          <a:lstStyle>
            <a:defPPr>
              <a:defRPr lang="fr-FR"/>
            </a:defPPr>
            <a:lvl1pPr defTabSz="913042">
              <a:lnSpc>
                <a:spcPct val="90000"/>
              </a:lnSpc>
              <a:spcBef>
                <a:spcPct val="0"/>
              </a:spcBef>
              <a:buNone/>
              <a:defRPr sz="2400" b="1" i="0" u="none" kern="0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fr-FR" sz="3200" dirty="0"/>
              <a:t>Pôle Santé Confluence</a:t>
            </a:r>
          </a:p>
        </p:txBody>
      </p:sp>
      <p:pic>
        <p:nvPicPr>
          <p:cNvPr id="3" name="Image 2" descr="Une image contenant texte, carrelé&#10;&#10;Description générée automatiquement">
            <a:extLst>
              <a:ext uri="{FF2B5EF4-FFF2-40B4-BE49-F238E27FC236}">
                <a16:creationId xmlns:a16="http://schemas.microsoft.com/office/drawing/2014/main" id="{EB5DF435-11F5-41E7-8BF2-5E5FB406B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066" y="1196000"/>
            <a:ext cx="2921620" cy="185384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B2119DE-6CFD-406D-B728-D58453FACCE8}"/>
              </a:ext>
            </a:extLst>
          </p:cNvPr>
          <p:cNvSpPr txBox="1"/>
          <p:nvPr/>
        </p:nvSpPr>
        <p:spPr>
          <a:xfrm>
            <a:off x="2966226" y="3064911"/>
            <a:ext cx="41268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B5058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©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fr-FR" sz="800" dirty="0">
                <a:solidFill>
                  <a:schemeClr val="accent6">
                    <a:lumMod val="75000"/>
                  </a:schemeClr>
                </a:solidFill>
              </a:rPr>
              <a:t>Photo Progrès Nadine </a:t>
            </a:r>
            <a:r>
              <a:rPr lang="fr-FR" sz="800" dirty="0" err="1">
                <a:solidFill>
                  <a:schemeClr val="accent6">
                    <a:lumMod val="75000"/>
                  </a:schemeClr>
                </a:solidFill>
              </a:rPr>
              <a:t>Micholin</a:t>
            </a:r>
            <a:endParaRPr lang="fr-FR" sz="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A8E72B6-7943-43C0-87B3-062A23C8DF1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 algn="ctr">
              <a:lnSpc>
                <a:spcPts val="1100"/>
              </a:lnSpc>
            </a:pPr>
            <a:fld id="{81D60167-4931-47E6-BA6A-407CBD079E47}" type="slidenum">
              <a:rPr lang="fr-FR" spc="-25" smtClean="0">
                <a:solidFill>
                  <a:schemeClr val="tx1"/>
                </a:solidFill>
              </a:rPr>
              <a:pPr marL="38100" algn="ctr">
                <a:lnSpc>
                  <a:spcPts val="1100"/>
                </a:lnSpc>
              </a:pPr>
              <a:t>19</a:t>
            </a:fld>
            <a:endParaRPr lang="fr-FR" spc="-25" dirty="0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08E4FD6-3258-4427-A440-EBA438699DC7}"/>
              </a:ext>
            </a:extLst>
          </p:cNvPr>
          <p:cNvSpPr txBox="1"/>
          <p:nvPr/>
        </p:nvSpPr>
        <p:spPr>
          <a:xfrm>
            <a:off x="7177156" y="1017888"/>
            <a:ext cx="38290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</a:rPr>
              <a:t>Inauguré le 29 mars 2023 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71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672" y="6671341"/>
            <a:ext cx="377886" cy="120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3"/>
              </a:lnSpc>
            </a:pPr>
            <a:r>
              <a:rPr sz="998" spc="-10" dirty="0">
                <a:solidFill>
                  <a:srgbClr val="A80000"/>
                </a:solidFill>
                <a:latin typeface="Calibri"/>
                <a:cs typeface="Calibri"/>
              </a:rPr>
              <a:t>Interne</a:t>
            </a:r>
            <a:endParaRPr sz="998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628" y="6591070"/>
            <a:ext cx="423537" cy="261858"/>
          </a:xfrm>
          <a:custGeom>
            <a:avLst/>
            <a:gdLst/>
            <a:ahLst/>
            <a:cxnLst/>
            <a:rect l="l" t="t" r="r" b="b"/>
            <a:pathLst>
              <a:path w="424180" h="262254">
                <a:moveTo>
                  <a:pt x="423672" y="0"/>
                </a:moveTo>
                <a:lnTo>
                  <a:pt x="0" y="0"/>
                </a:lnTo>
                <a:lnTo>
                  <a:pt x="0" y="262127"/>
                </a:lnTo>
                <a:lnTo>
                  <a:pt x="423672" y="262127"/>
                </a:lnTo>
                <a:lnTo>
                  <a:pt x="4236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8"/>
          </a:p>
        </p:txBody>
      </p:sp>
      <p:sp>
        <p:nvSpPr>
          <p:cNvPr id="43" name="object 43"/>
          <p:cNvSpPr txBox="1"/>
          <p:nvPr/>
        </p:nvSpPr>
        <p:spPr>
          <a:xfrm>
            <a:off x="332753" y="6316660"/>
            <a:ext cx="157241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043">
              <a:lnSpc>
                <a:spcPts val="1098"/>
              </a:lnSpc>
            </a:pPr>
            <a:fld id="{81D60167-4931-47E6-BA6A-407CBD079E47}" type="slidenum">
              <a:rPr sz="1049" b="1" dirty="0">
                <a:solidFill>
                  <a:srgbClr val="FFFFFF"/>
                </a:solidFill>
                <a:latin typeface="Calibri"/>
                <a:cs typeface="Calibri"/>
              </a:rPr>
              <a:pPr marL="38043">
                <a:lnSpc>
                  <a:spcPts val="1098"/>
                </a:lnSpc>
              </a:pPr>
              <a:t>2</a:t>
            </a:fld>
            <a:endParaRPr sz="1049">
              <a:latin typeface="Calibri"/>
              <a:cs typeface="Calibri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984A39E3-46EA-4296-A440-E8C4A5B38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514B54E-58EA-49BB-B541-FB71BE84CD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750092" y="6380243"/>
            <a:ext cx="495663" cy="171466"/>
          </a:xfrm>
        </p:spPr>
        <p:txBody>
          <a:bodyPr/>
          <a:lstStyle/>
          <a:p>
            <a:pPr marL="38100" algn="ctr">
              <a:lnSpc>
                <a:spcPts val="1100"/>
              </a:lnSpc>
            </a:pPr>
            <a:fld id="{81D60167-4931-47E6-BA6A-407CBD079E47}" type="slidenum">
              <a:rPr lang="fr-FR" sz="1200" spc="-25" smtClean="0">
                <a:solidFill>
                  <a:schemeClr val="tx1"/>
                </a:solidFill>
              </a:rPr>
              <a:pPr marL="38100" algn="ctr">
                <a:lnSpc>
                  <a:spcPts val="1100"/>
                </a:lnSpc>
              </a:pPr>
              <a:t>2</a:t>
            </a:fld>
            <a:endParaRPr lang="fr-FR" sz="1200" spc="-25" dirty="0">
              <a:solidFill>
                <a:schemeClr val="tx1"/>
              </a:solidFill>
            </a:endParaRPr>
          </a:p>
        </p:txBody>
      </p:sp>
      <p:sp>
        <p:nvSpPr>
          <p:cNvPr id="11" name="Titre 3">
            <a:extLst>
              <a:ext uri="{FF2B5EF4-FFF2-40B4-BE49-F238E27FC236}">
                <a16:creationId xmlns:a16="http://schemas.microsoft.com/office/drawing/2014/main" id="{E9A76B2F-97BF-4962-A709-1EFDB4CCC699}"/>
              </a:ext>
            </a:extLst>
          </p:cNvPr>
          <p:cNvSpPr txBox="1">
            <a:spLocks/>
          </p:cNvSpPr>
          <p:nvPr/>
        </p:nvSpPr>
        <p:spPr>
          <a:xfrm>
            <a:off x="541090" y="333211"/>
            <a:ext cx="10209002" cy="445137"/>
          </a:xfrm>
        </p:spPr>
        <p:txBody>
          <a:bodyPr lIns="0" tIns="0" rIns="0" bIns="0"/>
          <a:lstStyle>
            <a:lvl1pPr algn="l" defTabSz="913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u="sng" kern="1200">
                <a:solidFill>
                  <a:schemeClr val="bg1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sz="3195" u="none" dirty="0">
                <a:solidFill>
                  <a:schemeClr val="tx1"/>
                </a:solidFill>
                <a:latin typeface="+mj-lt"/>
              </a:rPr>
              <a:t>Le groupe Caisse des Dépôts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8F8115-EF2C-4B86-BC0D-D09B406F9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59" y="1018907"/>
            <a:ext cx="10529096" cy="457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2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0ADC859-A12C-4642-8F25-1DAE9376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z="1000" smtClean="0"/>
              <a:t>20</a:t>
            </a:fld>
            <a:endParaRPr lang="fr-FR" sz="1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297A24-190A-4A6C-ADAC-851A1952A86D}"/>
              </a:ext>
            </a:extLst>
          </p:cNvPr>
          <p:cNvSpPr txBox="1"/>
          <p:nvPr/>
        </p:nvSpPr>
        <p:spPr>
          <a:xfrm>
            <a:off x="678715" y="306291"/>
            <a:ext cx="1111817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E5281D"/>
                </a:solidFill>
                <a:latin typeface="Arial" panose="020B0604020202020204"/>
                <a:cs typeface="Calibri" panose="020F0502020204030204" pitchFamily="34" charset="0"/>
              </a:rPr>
              <a:t>Un acteur important dans le domaine du tourisme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Image 10" descr="Une image contenant texte, montagne, ciel, nature&#10;&#10;Description générée automatiquement">
            <a:extLst>
              <a:ext uri="{FF2B5EF4-FFF2-40B4-BE49-F238E27FC236}">
                <a16:creationId xmlns:a16="http://schemas.microsoft.com/office/drawing/2014/main" id="{0F82FFB3-8B11-4D00-9DDC-5DF0D5FCF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35" y="3591626"/>
            <a:ext cx="1688934" cy="2048934"/>
          </a:xfrm>
          <a:prstGeom prst="rect">
            <a:avLst/>
          </a:prstGeom>
        </p:spPr>
      </p:pic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4599943-B3BF-429F-A6CA-EE90579D3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33" y="3591686"/>
            <a:ext cx="1688934" cy="2271697"/>
          </a:xfrm>
          <a:prstGeom prst="rect">
            <a:avLst/>
          </a:prstGeom>
        </p:spPr>
      </p:pic>
      <p:pic>
        <p:nvPicPr>
          <p:cNvPr id="7" name="Image 6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0DADC99-11FA-464B-B12B-572AF2939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413" y="3572577"/>
            <a:ext cx="1803107" cy="2290806"/>
          </a:xfrm>
          <a:prstGeom prst="rect">
            <a:avLst/>
          </a:prstGeom>
        </p:spPr>
      </p:pic>
      <p:pic>
        <p:nvPicPr>
          <p:cNvPr id="21" name="Image 20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D9639335-AEA5-48D0-B3CC-221446F6D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993" y="1155554"/>
            <a:ext cx="1994527" cy="22734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B6A304-C6B3-4EB6-988E-5C30A3793D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65" y="3088727"/>
            <a:ext cx="2276475" cy="2492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32B37D-A379-498C-8337-5FF4CFD3B0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37" y="5819333"/>
            <a:ext cx="1994527" cy="2590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61BA72-2E5F-4917-B67A-9F5D4618A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386" y="5780719"/>
            <a:ext cx="1803106" cy="232659"/>
          </a:xfrm>
          <a:prstGeom prst="rect">
            <a:avLst/>
          </a:prstGeom>
        </p:spPr>
      </p:pic>
      <p:pic>
        <p:nvPicPr>
          <p:cNvPr id="18" name="Image 17" descr="Une image contenant texte, montagne, nature, rond&#10;&#10;Description générée automatiquement">
            <a:extLst>
              <a:ext uri="{FF2B5EF4-FFF2-40B4-BE49-F238E27FC236}">
                <a16:creationId xmlns:a16="http://schemas.microsoft.com/office/drawing/2014/main" id="{94F7AC13-4CD4-4391-9557-6F702025A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87" y="1155554"/>
            <a:ext cx="2018755" cy="2004126"/>
          </a:xfrm>
          <a:prstGeom prst="rect">
            <a:avLst/>
          </a:prstGeo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2AEACA-2BEC-494B-B12B-83722A61FA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25" y="1163428"/>
            <a:ext cx="1831106" cy="192529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A86DB22-A0AE-4AE5-A08E-C29B1407E8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24" y="5609827"/>
            <a:ext cx="1800143" cy="21858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5FE51C4-C390-42AE-9836-E1F16C14C2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965" y="3356976"/>
            <a:ext cx="1994527" cy="23465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0010CFEB-8A18-400E-95CA-2144C361AA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10" y="3182066"/>
            <a:ext cx="2183780" cy="2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26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808495" y="3499631"/>
            <a:ext cx="4023621" cy="1418581"/>
          </a:xfrm>
          <a:prstGeom prst="rect">
            <a:avLst/>
          </a:prstGeom>
        </p:spPr>
        <p:txBody>
          <a:bodyPr vert="horz" wrap="square" lIns="0" tIns="33262" rIns="0" bIns="0" rtlCol="0">
            <a:spAutoFit/>
          </a:bodyPr>
          <a:lstStyle/>
          <a:p>
            <a:pPr algn="ctr"/>
            <a:r>
              <a:rPr lang="fr-FR" b="1" dirty="0">
                <a:solidFill>
                  <a:srgbClr val="808080"/>
                </a:solidFill>
                <a:latin typeface="Arial"/>
                <a:cs typeface="Arial"/>
              </a:rPr>
              <a:t>Les financements</a:t>
            </a:r>
          </a:p>
          <a:p>
            <a:pPr algn="ctr"/>
            <a:endParaRPr lang="fr-FR" dirty="0">
              <a:solidFill>
                <a:srgbClr val="808080"/>
              </a:solidFill>
              <a:latin typeface="Arial"/>
              <a:cs typeface="Arial"/>
            </a:endParaRPr>
          </a:p>
          <a:p>
            <a:pPr algn="ctr"/>
            <a:r>
              <a:rPr lang="fr-FR" dirty="0">
                <a:solidFill>
                  <a:srgbClr val="808080"/>
                </a:solidFill>
                <a:latin typeface="Arial"/>
                <a:cs typeface="Arial"/>
              </a:rPr>
              <a:t>30,11 M€</a:t>
            </a:r>
            <a:br>
              <a:rPr lang="fr-FR" dirty="0">
                <a:solidFill>
                  <a:srgbClr val="808080"/>
                </a:solidFill>
                <a:latin typeface="Arial"/>
                <a:cs typeface="Arial"/>
              </a:rPr>
            </a:br>
            <a:endParaRPr lang="fr-FR" dirty="0">
              <a:solidFill>
                <a:srgbClr val="808080"/>
              </a:solidFill>
              <a:latin typeface="Arial"/>
              <a:cs typeface="Arial"/>
            </a:endParaRPr>
          </a:p>
          <a:p>
            <a:pPr algn="ctr"/>
            <a:r>
              <a:rPr lang="fr-FR" dirty="0">
                <a:solidFill>
                  <a:srgbClr val="808080"/>
                </a:solidFill>
                <a:cs typeface="Arial"/>
              </a:rPr>
              <a:t> Dont </a:t>
            </a:r>
            <a:r>
              <a:rPr lang="fr-FR" dirty="0">
                <a:solidFill>
                  <a:srgbClr val="808080"/>
                </a:solidFill>
                <a:latin typeface="Arial"/>
                <a:cs typeface="Arial"/>
              </a:rPr>
              <a:t>fonds propres : </a:t>
            </a:r>
            <a:r>
              <a:rPr lang="fr-FR" dirty="0">
                <a:solidFill>
                  <a:srgbClr val="808080"/>
                </a:solidFill>
                <a:cs typeface="Arial"/>
              </a:rPr>
              <a:t>10,51 M€</a:t>
            </a:r>
            <a:r>
              <a:rPr lang="fr-FR" dirty="0">
                <a:solidFill>
                  <a:srgbClr val="808080"/>
                </a:solidFill>
                <a:latin typeface="Arial"/>
                <a:cs typeface="Arial"/>
              </a:rPr>
              <a:t> </a:t>
            </a:r>
            <a:endParaRPr lang="fr-FR" b="1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99B68C-96B8-4D22-AC87-D4D1245BF002}"/>
              </a:ext>
            </a:extLst>
          </p:cNvPr>
          <p:cNvSpPr txBox="1"/>
          <p:nvPr/>
        </p:nvSpPr>
        <p:spPr>
          <a:xfrm>
            <a:off x="7268872" y="1591665"/>
            <a:ext cx="3203171" cy="923330"/>
          </a:xfrm>
          <a:prstGeom prst="rect">
            <a:avLst/>
          </a:prstGeom>
          <a:noFill/>
          <a:ln>
            <a:solidFill>
              <a:schemeClr val="dk2">
                <a:shade val="8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000000"/>
                </a:solidFill>
              </a:rPr>
              <a:t>Investissement </a:t>
            </a:r>
            <a:br>
              <a:rPr lang="fr-FR" b="1" dirty="0">
                <a:solidFill>
                  <a:srgbClr val="000000"/>
                </a:solidFill>
              </a:rPr>
            </a:br>
            <a:r>
              <a:rPr lang="fr-FR" b="1" dirty="0">
                <a:solidFill>
                  <a:srgbClr val="000000"/>
                </a:solidFill>
              </a:rPr>
              <a:t>Banque des Territoires</a:t>
            </a:r>
          </a:p>
          <a:p>
            <a:pPr algn="ctr"/>
            <a:r>
              <a:rPr lang="fr-FR" b="1" dirty="0">
                <a:solidFill>
                  <a:srgbClr val="000000"/>
                </a:solidFill>
              </a:rPr>
              <a:t> 5,145 M€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753992" y="3452871"/>
            <a:ext cx="3203171" cy="241270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700105" y="3452871"/>
            <a:ext cx="3452651" cy="176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95" marR="4838" algn="ctr">
              <a:spcAft>
                <a:spcPts val="600"/>
              </a:spcAft>
            </a:pPr>
            <a: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  <a:t>Le porteur de projet</a:t>
            </a:r>
          </a:p>
          <a:p>
            <a:pPr marL="12095" marR="4838" algn="ctr">
              <a:spcAft>
                <a:spcPts val="600"/>
              </a:spcAft>
            </a:pPr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95" marR="4838">
              <a:spcAft>
                <a:spcPts val="600"/>
              </a:spcAft>
            </a:pPr>
            <a:r>
              <a:rPr lang="fr-FR" sz="1900" b="1" dirty="0">
                <a:solidFill>
                  <a:srgbClr val="808080"/>
                </a:solidFill>
                <a:cs typeface="Arial"/>
              </a:rPr>
              <a:t>Foncière All in Academy</a:t>
            </a:r>
          </a:p>
          <a:p>
            <a:pPr marL="12095" marR="4838">
              <a:spcAft>
                <a:spcPts val="600"/>
              </a:spcAft>
            </a:pPr>
            <a:r>
              <a:rPr lang="fr-FR" sz="1900" dirty="0">
                <a:solidFill>
                  <a:srgbClr val="808080"/>
                </a:solidFill>
                <a:cs typeface="Arial"/>
              </a:rPr>
              <a:t>- Petite Foncière All in (51 %)</a:t>
            </a:r>
            <a:br>
              <a:rPr lang="fr-FR" sz="1900" dirty="0">
                <a:solidFill>
                  <a:srgbClr val="808080"/>
                </a:solidFill>
                <a:cs typeface="Arial"/>
              </a:rPr>
            </a:br>
            <a:r>
              <a:rPr lang="fr-FR" sz="1900" dirty="0">
                <a:solidFill>
                  <a:srgbClr val="808080"/>
                </a:solidFill>
                <a:cs typeface="Arial"/>
              </a:rPr>
              <a:t>- BDT (49 %)</a:t>
            </a:r>
            <a:endParaRPr lang="fr-FR" sz="1900" b="1" dirty="0">
              <a:solidFill>
                <a:srgbClr val="808080"/>
              </a:solidFill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152756" y="3424726"/>
            <a:ext cx="3540469" cy="246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95" marR="4838" algn="ctr">
              <a:lnSpc>
                <a:spcPct val="90000"/>
              </a:lnSpc>
              <a:spcBef>
                <a:spcPts val="600"/>
              </a:spcBef>
            </a:pPr>
            <a: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  <a:t>Le projet</a:t>
            </a:r>
            <a:br>
              <a:rPr lang="fr-FR" sz="1900" b="1" dirty="0">
                <a:solidFill>
                  <a:srgbClr val="808080"/>
                </a:solidFill>
                <a:latin typeface="Arial"/>
                <a:cs typeface="Arial"/>
              </a:rPr>
            </a:br>
            <a:r>
              <a:rPr lang="fr-FR" sz="1900" dirty="0">
                <a:solidFill>
                  <a:srgbClr val="808080"/>
                </a:solidFill>
                <a:latin typeface="Arial"/>
                <a:cs typeface="Arial"/>
              </a:rPr>
              <a:t>Implantation d’un ensemble immobilier sportif</a:t>
            </a:r>
            <a:br>
              <a:rPr lang="fr-FR" sz="1900" dirty="0">
                <a:solidFill>
                  <a:srgbClr val="808080"/>
                </a:solidFill>
                <a:latin typeface="Arial"/>
                <a:cs typeface="Arial"/>
              </a:rPr>
            </a:br>
            <a:r>
              <a:rPr lang="fr-FR" sz="1900" dirty="0">
                <a:solidFill>
                  <a:srgbClr val="808080"/>
                </a:solidFill>
                <a:latin typeface="Arial"/>
                <a:cs typeface="Arial"/>
              </a:rPr>
              <a:t>- centre de formation et d’entraînement de tennis de haut niveau</a:t>
            </a:r>
            <a:br>
              <a:rPr lang="fr-FR" sz="1900" dirty="0">
                <a:solidFill>
                  <a:srgbClr val="808080"/>
                </a:solidFill>
                <a:latin typeface="Arial"/>
                <a:cs typeface="Arial"/>
              </a:rPr>
            </a:br>
            <a:r>
              <a:rPr lang="fr-FR" sz="1900" dirty="0">
                <a:solidFill>
                  <a:srgbClr val="808080"/>
                </a:solidFill>
                <a:latin typeface="Arial"/>
                <a:cs typeface="Arial"/>
              </a:rPr>
              <a:t>- country club, restau, magasins</a:t>
            </a:r>
            <a:br>
              <a:rPr lang="fr-FR" sz="1900" dirty="0">
                <a:solidFill>
                  <a:srgbClr val="808080"/>
                </a:solidFill>
                <a:latin typeface="Arial"/>
                <a:cs typeface="Arial"/>
              </a:rPr>
            </a:br>
            <a:r>
              <a:rPr lang="fr-FR" sz="1900" dirty="0">
                <a:solidFill>
                  <a:srgbClr val="808080"/>
                </a:solidFill>
                <a:latin typeface="Arial"/>
                <a:cs typeface="Arial"/>
              </a:rPr>
              <a:t>- centre de fitness/spa</a:t>
            </a:r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48350" y="3428999"/>
            <a:ext cx="3203171" cy="2436571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808495" y="3416878"/>
            <a:ext cx="4126831" cy="2436571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10CF71E3-533D-4574-A116-F64E89A26DCB}"/>
              </a:ext>
            </a:extLst>
          </p:cNvPr>
          <p:cNvSpPr txBox="1">
            <a:spLocks/>
          </p:cNvSpPr>
          <p:nvPr/>
        </p:nvSpPr>
        <p:spPr>
          <a:xfrm>
            <a:off x="893447" y="478921"/>
            <a:ext cx="5955027" cy="445813"/>
          </a:xfrm>
        </p:spPr>
        <p:txBody>
          <a:bodyPr lIns="0" tIns="0" rIns="0" bIns="0"/>
          <a:lstStyle>
            <a:defPPr>
              <a:defRPr lang="fr-FR"/>
            </a:defPPr>
            <a:lvl1pPr defTabSz="913042">
              <a:lnSpc>
                <a:spcPct val="90000"/>
              </a:lnSpc>
              <a:spcBef>
                <a:spcPct val="0"/>
              </a:spcBef>
              <a:buNone/>
              <a:defRPr sz="2400" b="1" i="0" u="none" kern="0"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fr-FR" sz="3200" dirty="0"/>
              <a:t>Foncière All in Academy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A0982E8-2FC4-4414-8411-8CB389529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874" y="1023499"/>
            <a:ext cx="4045501" cy="22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79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030428" y="3416898"/>
            <a:ext cx="3632073" cy="1786900"/>
          </a:xfrm>
          <a:prstGeom prst="rect">
            <a:avLst/>
          </a:prstGeom>
        </p:spPr>
        <p:txBody>
          <a:bodyPr vert="horz" wrap="square" lIns="0" tIns="33211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financements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Coût total du projet : 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uLnTx/>
                <a:uFillTx/>
                <a:latin typeface="Arial" panose="020B0604020202020204" pitchFamily="34" charset="0"/>
                <a:cs typeface="Arial"/>
              </a:rPr>
              <a:t>5,</a:t>
            </a: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/>
              </a:rPr>
              <a:t>9</a:t>
            </a:r>
            <a:r>
              <a:rPr lang="fr-FR" sz="1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M€</a:t>
            </a:r>
            <a:r>
              <a:rPr lang="fr-F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srgbClr val="FFFFFF">
                  <a:lumMod val="50000"/>
                </a:srgbClr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798" b="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798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503568" y="3452835"/>
            <a:ext cx="3576291" cy="2409043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444568" y="3444571"/>
            <a:ext cx="3694290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porteur de projet</a:t>
            </a:r>
            <a:b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97827" marR="4831" indent="-285750">
              <a:buFontTx/>
              <a:buChar char="-"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SAS CINESAUR (74,67 %)</a:t>
            </a:r>
          </a:p>
          <a:p>
            <a:pPr marL="297827" marR="4831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Banque des Territoires (25 %)</a:t>
            </a:r>
          </a:p>
          <a:p>
            <a:pPr marL="297827" marR="4831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SAGEC Cinéma (0,33 %)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383462" y="3416897"/>
            <a:ext cx="3118835" cy="1934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projet</a:t>
            </a:r>
            <a:b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Reconstruction et extension de 2 à 4 salles (726 fauteuils) du cinéma existant, exploitation du cinéma et de la brasserie</a:t>
            </a: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51000" y="3428999"/>
            <a:ext cx="319831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805899" y="3416897"/>
            <a:ext cx="412057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44</a:t>
            </a:r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10CF71E3-533D-4574-A116-F64E89A26DCB}"/>
              </a:ext>
            </a:extLst>
          </p:cNvPr>
          <p:cNvSpPr txBox="1">
            <a:spLocks/>
          </p:cNvSpPr>
          <p:nvPr/>
        </p:nvSpPr>
        <p:spPr>
          <a:xfrm>
            <a:off x="901336" y="520972"/>
            <a:ext cx="9343270" cy="445137"/>
          </a:xfrm>
        </p:spPr>
        <p:txBody>
          <a:bodyPr lIns="0" tIns="0" rIns="0" bIns="0"/>
          <a:lstStyle>
            <a:defPPr>
              <a:defRPr lang="fr-FR"/>
            </a:defPPr>
            <a:lvl1pPr defTabSz="913042">
              <a:lnSpc>
                <a:spcPct val="90000"/>
              </a:lnSpc>
              <a:spcBef>
                <a:spcPct val="0"/>
              </a:spcBef>
              <a:buNone/>
              <a:defRPr sz="2400" b="1" i="0" u="none" kern="0"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Cinéma « Le Grand Scénario » à Saint-Priest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0483A7-F09A-4843-ABDA-179EF16C3E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043" marR="0" lvl="0" indent="0" algn="r" defTabSz="914400" rtl="0" eaLnBrk="1" fontAlgn="auto" latinLnBrk="0" hangingPunct="1">
              <a:lnSpc>
                <a:spcPts val="10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fr-FR" sz="1050" b="1" i="0" u="none" strike="noStrike" kern="1200" cap="none" spc="-25" normalizeH="0" baseline="0" noProof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043" marR="0" lvl="0" indent="0" algn="r" defTabSz="914400" rtl="0" eaLnBrk="1" fontAlgn="auto" latinLnBrk="0" hangingPunct="1">
                <a:lnSpc>
                  <a:spcPts val="10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050" b="1" i="0" u="none" strike="noStrike" kern="1200" cap="none" spc="-25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5" name="Image 4" descr="Une image contenant route, plein air, bâtiment, ville&#10;&#10;Description générée automatiquement">
            <a:extLst>
              <a:ext uri="{FF2B5EF4-FFF2-40B4-BE49-F238E27FC236}">
                <a16:creationId xmlns:a16="http://schemas.microsoft.com/office/drawing/2014/main" id="{5F9CD294-3716-4931-9360-B975B4430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704" y="1043225"/>
            <a:ext cx="2703404" cy="201435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A4F5F3B-CFF3-4DF5-8740-AC667243F762}"/>
              </a:ext>
            </a:extLst>
          </p:cNvPr>
          <p:cNvSpPr txBox="1"/>
          <p:nvPr/>
        </p:nvSpPr>
        <p:spPr>
          <a:xfrm>
            <a:off x="2809426" y="3049679"/>
            <a:ext cx="262121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77" marR="4831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99"/>
              </a:spcAft>
              <a:buClrTx/>
              <a:buSzTx/>
              <a:tabLst/>
              <a:defRPr/>
            </a:pPr>
            <a:r>
              <a:rPr lang="fr-FR" sz="1100" b="0" i="0" dirty="0">
                <a:solidFill>
                  <a:srgbClr val="4B5058"/>
                </a:solidFill>
                <a:effectLst/>
                <a:latin typeface="Helvetica" panose="020B0604020202020204" pitchFamily="34" charset="0"/>
              </a:rPr>
              <a:t>©</a:t>
            </a:r>
            <a:r>
              <a:rPr lang="fr-FR" sz="1100" dirty="0">
                <a:solidFill>
                  <a:srgbClr val="4B5058"/>
                </a:solidFill>
                <a:latin typeface="Helvetica" panose="020B0604020202020204" pitchFamily="34" charset="0"/>
              </a:rPr>
              <a:t> </a:t>
            </a: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4B5058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Arial"/>
              </a:rPr>
              <a:t>Ph</a:t>
            </a:r>
            <a:r>
              <a:rPr lang="fr-FR" sz="1100" dirty="0" err="1">
                <a:solidFill>
                  <a:srgbClr val="4B5058"/>
                </a:solidFill>
                <a:latin typeface="Helvetica" panose="020B0604020202020204" pitchFamily="34" charset="0"/>
                <a:cs typeface="Arial"/>
              </a:rPr>
              <a:t>oto</a:t>
            </a:r>
            <a:r>
              <a:rPr lang="fr-FR" sz="1100" dirty="0">
                <a:solidFill>
                  <a:srgbClr val="4B5058"/>
                </a:solidFill>
                <a:latin typeface="Helvetica" panose="020B0604020202020204" pitchFamily="34" charset="0"/>
                <a:cs typeface="Arial"/>
              </a:rPr>
              <a:t> Progrès / cabinet ID Ciné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328ADB-9030-46E4-92F0-35FCCC16AEAB}"/>
              </a:ext>
            </a:extLst>
          </p:cNvPr>
          <p:cNvSpPr txBox="1"/>
          <p:nvPr/>
        </p:nvSpPr>
        <p:spPr>
          <a:xfrm>
            <a:off x="5846961" y="1591314"/>
            <a:ext cx="6177774" cy="922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Investissement </a:t>
            </a:r>
            <a:b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Banque des Territoires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798" b="1" dirty="0">
                <a:solidFill>
                  <a:srgbClr val="000000"/>
                </a:solidFill>
                <a:latin typeface="Arial" panose="020B0604020202020204"/>
              </a:rPr>
              <a:t>0,18 </a:t>
            </a: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M€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F05A8A-9DCB-4DCF-A6D2-975113659482}"/>
              </a:ext>
            </a:extLst>
          </p:cNvPr>
          <p:cNvSpPr/>
          <p:nvPr/>
        </p:nvSpPr>
        <p:spPr>
          <a:xfrm>
            <a:off x="7407822" y="1483112"/>
            <a:ext cx="3007417" cy="1115122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4910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0ADC859-A12C-4642-8F25-1DAE9376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z="1000" smtClean="0"/>
              <a:t>23</a:t>
            </a:fld>
            <a:endParaRPr lang="fr-FR" sz="1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8222C7-59BA-466C-AF58-5FFA72C70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71" y="412364"/>
            <a:ext cx="8959982" cy="4716968"/>
          </a:xfrm>
          <a:prstGeom prst="rect">
            <a:avLst/>
          </a:prstGeom>
        </p:spPr>
      </p:pic>
      <p:pic>
        <p:nvPicPr>
          <p:cNvPr id="5" name="Image 4" descr="Une image contenant logo&#10;&#10;Description générée automatiquement">
            <a:extLst>
              <a:ext uri="{FF2B5EF4-FFF2-40B4-BE49-F238E27FC236}">
                <a16:creationId xmlns:a16="http://schemas.microsoft.com/office/drawing/2014/main" id="{D3FD92CB-5A31-44E7-A1E5-C7A695052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653" y="1918756"/>
            <a:ext cx="2566974" cy="33421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9297A24-190A-4A6C-ADAC-851A1952A86D}"/>
              </a:ext>
            </a:extLst>
          </p:cNvPr>
          <p:cNvSpPr txBox="1"/>
          <p:nvPr/>
        </p:nvSpPr>
        <p:spPr>
          <a:xfrm>
            <a:off x="599694" y="345170"/>
            <a:ext cx="10150398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E5281D"/>
                </a:solidFill>
                <a:latin typeface="Arial" panose="020B0604020202020204"/>
                <a:cs typeface="Calibri" panose="020F0502020204030204" pitchFamily="34" charset="0"/>
              </a:rPr>
              <a:t>Un acteur du secteur énergétique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2" name="Picture 4" descr="Pays de Gex Agglo — Wikipédia">
            <a:extLst>
              <a:ext uri="{FF2B5EF4-FFF2-40B4-BE49-F238E27FC236}">
                <a16:creationId xmlns:a16="http://schemas.microsoft.com/office/drawing/2014/main" id="{4CC8051D-4829-44D2-BF97-300F7140D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774" y="4251000"/>
            <a:ext cx="2075493" cy="6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DE97494-42E8-426E-8C87-FE20CCD15E5E}"/>
              </a:ext>
            </a:extLst>
          </p:cNvPr>
          <p:cNvSpPr txBox="1"/>
          <p:nvPr/>
        </p:nvSpPr>
        <p:spPr>
          <a:xfrm>
            <a:off x="9141419" y="4929888"/>
            <a:ext cx="1858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i="1" dirty="0">
                <a:solidFill>
                  <a:srgbClr val="000000"/>
                </a:solidFill>
                <a:latin typeface="Mistral" panose="03090702030407020403" pitchFamily="66" charset="0"/>
              </a:rPr>
              <a:t>SEM Ferney Voltaire</a:t>
            </a:r>
          </a:p>
        </p:txBody>
      </p:sp>
    </p:spTree>
    <p:extLst>
      <p:ext uri="{BB962C8B-B14F-4D97-AF65-F5344CB8AC3E}">
        <p14:creationId xmlns:p14="http://schemas.microsoft.com/office/powerpoint/2010/main" val="3423211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7923750" y="3416898"/>
            <a:ext cx="3907694" cy="1849097"/>
          </a:xfrm>
          <a:prstGeom prst="rect">
            <a:avLst/>
          </a:prstGeom>
        </p:spPr>
        <p:txBody>
          <a:bodyPr vert="horz" wrap="square" lIns="0" tIns="33211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Quelques chiffres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lang="fr-FR" sz="20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Ambition de déployer 1 000 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MWc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supplémentaires d'ici 2030 dans le sillon rhodanien</a:t>
            </a:r>
            <a:br>
              <a:rPr kumimoji="0" lang="fr-FR" sz="1798" b="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798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265527" y="3452835"/>
            <a:ext cx="3845050" cy="2409043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161203" y="3490036"/>
            <a:ext cx="41308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porteur de projet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077" marR="4831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-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CNR (37,5 %)</a:t>
            </a:r>
          </a:p>
          <a:p>
            <a:pPr marL="297827" marR="4831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Banque des Territoires (37,5 %)</a:t>
            </a:r>
          </a:p>
          <a:p>
            <a:pPr marL="297827" marR="4831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Char char="-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Caisses régionales du Crédit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Agric</a:t>
            </a:r>
            <a:r>
              <a:rPr lang="fr-FR" sz="2000" dirty="0" err="1">
                <a:solidFill>
                  <a:srgbClr val="808080"/>
                </a:solidFill>
                <a:latin typeface="Arial"/>
                <a:cs typeface="Arial"/>
              </a:rPr>
              <a:t>ole</a:t>
            </a: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 (25 %)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367160" y="3490036"/>
            <a:ext cx="31821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projet</a:t>
            </a:r>
            <a:b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077" marR="4831" lvl="0" indent="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Investissement dans les projets photovoltaïques développés par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Solarhona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tout en impliquant les acteurs des territoires au capital des projets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51000" y="3428999"/>
            <a:ext cx="319831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805899" y="3416897"/>
            <a:ext cx="412057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44</a:t>
            </a:r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10CF71E3-533D-4574-A116-F64E89A26DCB}"/>
              </a:ext>
            </a:extLst>
          </p:cNvPr>
          <p:cNvSpPr txBox="1">
            <a:spLocks/>
          </p:cNvSpPr>
          <p:nvPr/>
        </p:nvSpPr>
        <p:spPr>
          <a:xfrm>
            <a:off x="901336" y="520972"/>
            <a:ext cx="9343270" cy="445137"/>
          </a:xfrm>
        </p:spPr>
        <p:txBody>
          <a:bodyPr lIns="0" tIns="0" rIns="0" bIns="0"/>
          <a:lstStyle>
            <a:defPPr>
              <a:defRPr lang="fr-FR"/>
            </a:defPPr>
            <a:lvl1pPr defTabSz="913042">
              <a:lnSpc>
                <a:spcPct val="90000"/>
              </a:lnSpc>
              <a:spcBef>
                <a:spcPct val="0"/>
              </a:spcBef>
              <a:buNone/>
              <a:defRPr sz="2400" b="1" i="0" u="none" kern="0"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Solarhona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 Invest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0483A7-F09A-4843-ABDA-179EF16C3E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043" marR="0" lvl="0" indent="0" algn="r" defTabSz="914400" rtl="0" eaLnBrk="1" fontAlgn="auto" latinLnBrk="0" hangingPunct="1">
              <a:lnSpc>
                <a:spcPts val="10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fr-FR" sz="1050" b="1" i="0" u="none" strike="noStrike" kern="1200" cap="none" spc="-25" normalizeH="0" baseline="0" noProof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043" marR="0" lvl="0" indent="0" algn="r" defTabSz="914400" rtl="0" eaLnBrk="1" fontAlgn="auto" latinLnBrk="0" hangingPunct="1">
                <a:lnSpc>
                  <a:spcPts val="10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050" b="1" i="0" u="none" strike="noStrike" kern="1200" cap="none" spc="-25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89EA01F3-5609-4D33-82F4-B6C094215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97" y="1399253"/>
            <a:ext cx="3215264" cy="1471349"/>
          </a:xfrm>
          <a:prstGeom prst="rect">
            <a:avLst/>
          </a:prstGeom>
        </p:spPr>
      </p:pic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BFCA61EB-D843-47FE-A4B0-FA894F7F8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55" y="1399252"/>
            <a:ext cx="3222355" cy="14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88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030428" y="3416898"/>
            <a:ext cx="3632073" cy="2941383"/>
          </a:xfrm>
          <a:prstGeom prst="rect">
            <a:avLst/>
          </a:prstGeom>
        </p:spPr>
        <p:txBody>
          <a:bodyPr vert="horz" wrap="square" lIns="0" tIns="33211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financements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Coût total des Capex du projet : </a:t>
            </a:r>
            <a:r>
              <a:rPr lang="fr-FR" sz="1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/>
              </a:rPr>
              <a:t>186</a:t>
            </a:r>
            <a:r>
              <a:rPr lang="fr-FR" sz="1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M€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9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srgbClr val="FFFFFF">
                  <a:lumMod val="50000"/>
                </a:srgbClr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798" b="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798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503568" y="3452835"/>
            <a:ext cx="3576291" cy="2409043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444568" y="3444571"/>
            <a:ext cx="369429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porteur de projet</a:t>
            </a:r>
            <a:b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Participation de 50% de la CDC dans la société Dalkia Investissement, </a:t>
            </a:r>
          </a:p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actionnaire de référence de la société titulaire de la DSP du RCU de Centre Lyon Métropole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383462" y="3416897"/>
            <a:ext cx="3118835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projet</a:t>
            </a:r>
          </a:p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9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Extension et densification du  principal </a:t>
            </a:r>
            <a:r>
              <a:rPr lang="fr-FR" sz="1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réseau chaud et froid </a:t>
            </a:r>
            <a:r>
              <a:rPr lang="fr-FR" sz="1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de la Métropole de Lyon, sur une aire urbaine de plus de 600 000 habitants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51000" y="3428999"/>
            <a:ext cx="319831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805899" y="3416897"/>
            <a:ext cx="412057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44</a:t>
            </a:r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10CF71E3-533D-4574-A116-F64E89A26DCB}"/>
              </a:ext>
            </a:extLst>
          </p:cNvPr>
          <p:cNvSpPr txBox="1">
            <a:spLocks/>
          </p:cNvSpPr>
          <p:nvPr/>
        </p:nvSpPr>
        <p:spPr>
          <a:xfrm>
            <a:off x="901336" y="520972"/>
            <a:ext cx="9343270" cy="445137"/>
          </a:xfrm>
        </p:spPr>
        <p:txBody>
          <a:bodyPr lIns="0" tIns="0" rIns="0" bIns="0"/>
          <a:lstStyle>
            <a:defPPr>
              <a:defRPr lang="fr-FR"/>
            </a:defPPr>
            <a:lvl1pPr defTabSz="913042">
              <a:lnSpc>
                <a:spcPct val="90000"/>
              </a:lnSpc>
              <a:spcBef>
                <a:spcPct val="0"/>
              </a:spcBef>
              <a:buNone/>
              <a:defRPr sz="2400" b="1" i="0" u="none" kern="0"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Réseau de chaleur urbain de Lyon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493D81-C2A9-4FF8-AC61-24A6E2B9EB78}"/>
              </a:ext>
            </a:extLst>
          </p:cNvPr>
          <p:cNvSpPr txBox="1"/>
          <p:nvPr/>
        </p:nvSpPr>
        <p:spPr>
          <a:xfrm>
            <a:off x="10560482" y="520972"/>
            <a:ext cx="146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69 - Lyon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0483A7-F09A-4843-ABDA-179EF16C3E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043" marR="0" lvl="0" indent="0" algn="r" defTabSz="914400" rtl="0" eaLnBrk="1" fontAlgn="auto" latinLnBrk="0" hangingPunct="1">
              <a:lnSpc>
                <a:spcPts val="10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fr-FR" sz="1050" b="1" i="0" u="none" strike="noStrike" kern="1200" cap="none" spc="-25" normalizeH="0" baseline="0" noProof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043" marR="0" lvl="0" indent="0" algn="r" defTabSz="914400" rtl="0" eaLnBrk="1" fontAlgn="auto" latinLnBrk="0" hangingPunct="1">
                <a:lnSpc>
                  <a:spcPts val="10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050" b="1" i="0" u="none" strike="noStrike" kern="1200" cap="none" spc="-25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328ADB-9030-46E4-92F0-35FCCC16AEAB}"/>
              </a:ext>
            </a:extLst>
          </p:cNvPr>
          <p:cNvSpPr txBox="1"/>
          <p:nvPr/>
        </p:nvSpPr>
        <p:spPr>
          <a:xfrm>
            <a:off x="5846961" y="1591314"/>
            <a:ext cx="6177774" cy="922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Investissement </a:t>
            </a:r>
            <a:b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Banque des Territoires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798" b="1" dirty="0">
                <a:solidFill>
                  <a:srgbClr val="000000"/>
                </a:solidFill>
                <a:latin typeface="Arial" panose="020B0604020202020204"/>
              </a:rPr>
              <a:t>33,1 </a:t>
            </a: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M€ à date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F05A8A-9DCB-4DCF-A6D2-975113659482}"/>
              </a:ext>
            </a:extLst>
          </p:cNvPr>
          <p:cNvSpPr/>
          <p:nvPr/>
        </p:nvSpPr>
        <p:spPr>
          <a:xfrm>
            <a:off x="7407822" y="1483112"/>
            <a:ext cx="3007417" cy="1115122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texte, Police, logo, blanc&#10;&#10;Description générée automatiquement">
            <a:extLst>
              <a:ext uri="{FF2B5EF4-FFF2-40B4-BE49-F238E27FC236}">
                <a16:creationId xmlns:a16="http://schemas.microsoft.com/office/drawing/2014/main" id="{083185E2-B213-49BC-BDA9-F788484FB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55" y="1796874"/>
            <a:ext cx="4048690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51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0ADC859-A12C-4642-8F25-1DAE9376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z="1000" smtClean="0"/>
              <a:t>26</a:t>
            </a:fld>
            <a:endParaRPr lang="fr-FR" sz="1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297A24-190A-4A6C-ADAC-851A1952A86D}"/>
              </a:ext>
            </a:extLst>
          </p:cNvPr>
          <p:cNvSpPr txBox="1"/>
          <p:nvPr/>
        </p:nvSpPr>
        <p:spPr>
          <a:xfrm>
            <a:off x="678715" y="306291"/>
            <a:ext cx="11118173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srgbClr val="E5281D"/>
                </a:solidFill>
                <a:latin typeface="Arial" panose="020B0604020202020204"/>
                <a:cs typeface="Calibri" panose="020F0502020204030204" pitchFamily="34" charset="0"/>
              </a:rPr>
              <a:t>Un acteur important en soutien à l’économie sociale et solidaire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Arial" panose="020B060402020202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WAOUP | LinkedIn">
            <a:extLst>
              <a:ext uri="{FF2B5EF4-FFF2-40B4-BE49-F238E27FC236}">
                <a16:creationId xmlns:a16="http://schemas.microsoft.com/office/drawing/2014/main" id="{5672F240-D4A8-4755-8162-1FA35AFAF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6" y="1385000"/>
            <a:ext cx="2008905" cy="200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 SCIC Les 3 Colonnes du maintien au domicile">
            <a:extLst>
              <a:ext uri="{FF2B5EF4-FFF2-40B4-BE49-F238E27FC236}">
                <a16:creationId xmlns:a16="http://schemas.microsoft.com/office/drawing/2014/main" id="{65719BF6-C14C-4BE7-B436-9337F9858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15" y="3631958"/>
            <a:ext cx="1841042" cy="184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ccueil | Villages Vivants - Villages Vivants achète et rénove des  boutiques vides pour y installer des activités de l'innovation sociale">
            <a:extLst>
              <a:ext uri="{FF2B5EF4-FFF2-40B4-BE49-F238E27FC236}">
                <a16:creationId xmlns:a16="http://schemas.microsoft.com/office/drawing/2014/main" id="{AF370E44-E652-42B6-85CB-334D329C1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41" y="2679388"/>
            <a:ext cx="2873568" cy="8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a R'mize | Anthy">
            <a:extLst>
              <a:ext uri="{FF2B5EF4-FFF2-40B4-BE49-F238E27FC236}">
                <a16:creationId xmlns:a16="http://schemas.microsoft.com/office/drawing/2014/main" id="{5C41D67E-BAEF-44CC-8724-CB503F20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431" y="1137858"/>
            <a:ext cx="2175772" cy="217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DC6D705-4477-41AB-A37A-F0DEA8CD8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03" y="5035956"/>
            <a:ext cx="3791942" cy="613803"/>
          </a:xfrm>
          <a:prstGeom prst="rect">
            <a:avLst/>
          </a:prstGeom>
        </p:spPr>
      </p:pic>
      <p:pic>
        <p:nvPicPr>
          <p:cNvPr id="7" name="Image 6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C9431B64-62C1-4247-993D-A8F774212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822" y="3612959"/>
            <a:ext cx="3146270" cy="112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5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050149" y="3490036"/>
            <a:ext cx="3632073" cy="2125775"/>
          </a:xfrm>
          <a:prstGeom prst="rect">
            <a:avLst/>
          </a:prstGeom>
        </p:spPr>
        <p:txBody>
          <a:bodyPr vert="horz" wrap="square" lIns="0" tIns="33211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financements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Coût total du projet : 120 M€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srgbClr val="808080"/>
                </a:solidFill>
                <a:latin typeface="Arial"/>
                <a:cs typeface="Arial"/>
              </a:rPr>
              <a:t>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ont fonds propres :  34 M€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798" b="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798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099B68C-96B8-4D22-AC87-D4D1245BF002}"/>
              </a:ext>
            </a:extLst>
          </p:cNvPr>
          <p:cNvSpPr txBox="1"/>
          <p:nvPr/>
        </p:nvSpPr>
        <p:spPr>
          <a:xfrm>
            <a:off x="7303627" y="1393589"/>
            <a:ext cx="3198315" cy="1015663"/>
          </a:xfrm>
          <a:prstGeom prst="rect">
            <a:avLst/>
          </a:prstGeom>
          <a:noFill/>
          <a:ln>
            <a:solidFill>
              <a:schemeClr val="dk2">
                <a:shade val="8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Investissement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Banque des Territoires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M€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762091" y="3452835"/>
            <a:ext cx="3198315" cy="2409043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745929" y="3490036"/>
            <a:ext cx="32306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porteur de projet</a:t>
            </a:r>
          </a:p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Entreprendre pour Humaniser la Dépendance (filiale de Habitat &amp; Humanisme)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222782" y="3479173"/>
            <a:ext cx="3460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projet</a:t>
            </a:r>
          </a:p>
          <a:p>
            <a:pPr marL="12077" marR="4831" lvl="0" indent="0" algn="just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Renforcement de la présence de partenaires institutionnels dans EHD pour pérenniser son plan d’investissement de 120 M€ sur 2022 – 2024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249308" y="3416897"/>
            <a:ext cx="3384957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805899" y="3416897"/>
            <a:ext cx="412057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44</a:t>
            </a:r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10CF71E3-533D-4574-A116-F64E89A26DCB}"/>
              </a:ext>
            </a:extLst>
          </p:cNvPr>
          <p:cNvSpPr txBox="1">
            <a:spLocks/>
          </p:cNvSpPr>
          <p:nvPr/>
        </p:nvSpPr>
        <p:spPr>
          <a:xfrm>
            <a:off x="762091" y="446858"/>
            <a:ext cx="9343270" cy="445137"/>
          </a:xfrm>
        </p:spPr>
        <p:txBody>
          <a:bodyPr lIns="0" tIns="0" rIns="0" bIns="0"/>
          <a:lstStyle>
            <a:defPPr>
              <a:defRPr lang="fr-FR"/>
            </a:defPPr>
            <a:lvl1pPr defTabSz="913042">
              <a:lnSpc>
                <a:spcPct val="90000"/>
              </a:lnSpc>
              <a:spcBef>
                <a:spcPct val="0"/>
              </a:spcBef>
              <a:buNone/>
              <a:defRPr sz="2400" b="1" i="0" u="none" kern="0"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195" kern="1200" dirty="0">
                <a:ea typeface="+mj-ea"/>
                <a:cs typeface="Calibri"/>
              </a:rPr>
              <a:t>Entreprendre pour Humaniser la Dépendance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493D81-C2A9-4FF8-AC61-24A6E2B9EB78}"/>
              </a:ext>
            </a:extLst>
          </p:cNvPr>
          <p:cNvSpPr txBox="1"/>
          <p:nvPr/>
        </p:nvSpPr>
        <p:spPr>
          <a:xfrm>
            <a:off x="10560482" y="520972"/>
            <a:ext cx="146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69 - Lyon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0483A7-F09A-4843-ABDA-179EF16C3E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043" marR="0" lvl="0" indent="0" algn="r" defTabSz="914400" rtl="0" eaLnBrk="1" fontAlgn="auto" latinLnBrk="0" hangingPunct="1">
              <a:lnSpc>
                <a:spcPts val="10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fr-FR" sz="1050" b="1" i="0" u="none" strike="noStrike" kern="1200" cap="none" spc="-25" normalizeH="0" baseline="0" noProof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043" marR="0" lvl="0" indent="0" algn="r" defTabSz="914400" rtl="0" eaLnBrk="1" fontAlgn="auto" latinLnBrk="0" hangingPunct="1">
                <a:lnSpc>
                  <a:spcPts val="10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FR" sz="1050" b="1" i="0" u="none" strike="noStrike" kern="1200" cap="none" spc="-25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BE5B5BF-7E54-4320-9094-4271347AA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470" y="1349628"/>
            <a:ext cx="3775540" cy="153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79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8030428" y="3416898"/>
            <a:ext cx="3632073" cy="3233770"/>
          </a:xfrm>
          <a:prstGeom prst="rect">
            <a:avLst/>
          </a:prstGeom>
        </p:spPr>
        <p:txBody>
          <a:bodyPr vert="horz" wrap="square" lIns="0" tIns="33211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financements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Près de 10 ans d’existence, plus de 76 M€ en fonds propres et quasi-fonds propres levés par la structure </a:t>
            </a:r>
            <a:r>
              <a:rPr lang="fr-FR" sz="1900" dirty="0">
                <a:solidFill>
                  <a:srgbClr val="FFFFFF">
                    <a:lumMod val="50000"/>
                  </a:srgbClr>
                </a:solidFill>
                <a:latin typeface="Arial"/>
                <a:cs typeface="Arial"/>
              </a:rPr>
              <a:t>depuis sa création</a:t>
            </a:r>
            <a:endParaRPr lang="fr-FR" sz="19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9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2000" dirty="0">
              <a:solidFill>
                <a:srgbClr val="FFFFFF">
                  <a:lumMod val="50000"/>
                </a:srgbClr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1798" b="0" i="0" u="none" strike="noStrike" kern="1200" cap="none" spc="0" normalizeH="0" baseline="0" noProof="0" dirty="0">
                <a:ln>
                  <a:noFill/>
                </a:ln>
                <a:solidFill>
                  <a:srgbClr val="7B7B7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798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0B4D1E9-C53F-498B-A149-9E741A498F51}"/>
              </a:ext>
            </a:extLst>
          </p:cNvPr>
          <p:cNvSpPr/>
          <p:nvPr/>
        </p:nvSpPr>
        <p:spPr>
          <a:xfrm>
            <a:off x="503568" y="3452835"/>
            <a:ext cx="3576291" cy="2409043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709D33B-B0DA-4356-9A95-A97C312FC415}"/>
              </a:ext>
            </a:extLst>
          </p:cNvPr>
          <p:cNvSpPr txBox="1"/>
          <p:nvPr/>
        </p:nvSpPr>
        <p:spPr>
          <a:xfrm>
            <a:off x="444568" y="3444571"/>
            <a:ext cx="369429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porteur de projet</a:t>
            </a:r>
          </a:p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endParaRPr lang="fr-FR" sz="1900" b="1" dirty="0">
              <a:solidFill>
                <a:srgbClr val="808080"/>
              </a:solidFill>
              <a:latin typeface="Arial"/>
              <a:cs typeface="Arial"/>
            </a:endParaRPr>
          </a:p>
          <a:p>
            <a:pPr marL="12077" marR="4831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FR" sz="190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 foncière solidaire coopérative labellisée ESUS et SIEG (Service d’Intérêt Economique Général)</a:t>
            </a:r>
            <a:b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A06ECE0-1DC6-474D-AB63-5D1BF141211D}"/>
              </a:ext>
            </a:extLst>
          </p:cNvPr>
          <p:cNvSpPr txBox="1"/>
          <p:nvPr/>
        </p:nvSpPr>
        <p:spPr>
          <a:xfrm>
            <a:off x="4383462" y="3416897"/>
            <a:ext cx="3118835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projet</a:t>
            </a:r>
          </a:p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900" dirty="0"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12077" marR="4831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9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Faciliter le maintien à domicile de personnes en perte d’autonomie financière ou sociale grâce a un dispositif de viager solidaire 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719CE5C6-A890-4784-8838-C0DE4C898904}"/>
              </a:ext>
            </a:extLst>
          </p:cNvPr>
          <p:cNvSpPr/>
          <p:nvPr/>
        </p:nvSpPr>
        <p:spPr>
          <a:xfrm>
            <a:off x="4351000" y="3428999"/>
            <a:ext cx="319831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B71745AB-B517-42E5-955C-8BF595DDFDE8}"/>
              </a:ext>
            </a:extLst>
          </p:cNvPr>
          <p:cNvSpPr/>
          <p:nvPr/>
        </p:nvSpPr>
        <p:spPr>
          <a:xfrm>
            <a:off x="7805899" y="3416897"/>
            <a:ext cx="4120575" cy="2432877"/>
          </a:xfrm>
          <a:prstGeom prst="roundRect">
            <a:avLst/>
          </a:pr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44EF261-6996-40CB-B829-D25DB8E51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44</a:t>
            </a:r>
          </a:p>
        </p:txBody>
      </p:sp>
      <p:sp>
        <p:nvSpPr>
          <p:cNvPr id="18" name="Titre 3">
            <a:extLst>
              <a:ext uri="{FF2B5EF4-FFF2-40B4-BE49-F238E27FC236}">
                <a16:creationId xmlns:a16="http://schemas.microsoft.com/office/drawing/2014/main" id="{10CF71E3-533D-4574-A116-F64E89A26DCB}"/>
              </a:ext>
            </a:extLst>
          </p:cNvPr>
          <p:cNvSpPr txBox="1">
            <a:spLocks/>
          </p:cNvSpPr>
          <p:nvPr/>
        </p:nvSpPr>
        <p:spPr>
          <a:xfrm>
            <a:off x="901336" y="520972"/>
            <a:ext cx="9343270" cy="445137"/>
          </a:xfrm>
        </p:spPr>
        <p:txBody>
          <a:bodyPr lIns="0" tIns="0" rIns="0" bIns="0"/>
          <a:lstStyle>
            <a:defPPr>
              <a:defRPr lang="fr-FR"/>
            </a:defPPr>
            <a:lvl1pPr defTabSz="913042">
              <a:lnSpc>
                <a:spcPct val="90000"/>
              </a:lnSpc>
              <a:spcBef>
                <a:spcPct val="0"/>
              </a:spcBef>
              <a:buNone/>
              <a:defRPr sz="2400" b="1" i="0" u="none" kern="0">
                <a:latin typeface="+mj-lt"/>
                <a:cs typeface="Calibri" panose="020F0502020204030204" pitchFamily="34" charset="0"/>
              </a:defRPr>
            </a:lvl1pPr>
          </a:lstStyle>
          <a:p>
            <a:pPr marL="0" marR="0" lvl="0" indent="0" algn="l" defTabSz="9130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Arial" panose="020B0604020202020204"/>
                <a:ea typeface="+mn-ea"/>
                <a:cs typeface="Calibri" panose="020F0502020204030204" pitchFamily="34" charset="0"/>
              </a:rPr>
              <a:t>SCIC 3 Colonnes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D493D81-C2A9-4FF8-AC61-24A6E2B9EB78}"/>
              </a:ext>
            </a:extLst>
          </p:cNvPr>
          <p:cNvSpPr txBox="1"/>
          <p:nvPr/>
        </p:nvSpPr>
        <p:spPr>
          <a:xfrm>
            <a:off x="10560482" y="520972"/>
            <a:ext cx="1460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69 - Lyon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0483A7-F09A-4843-ABDA-179EF16C3EA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043" marR="0" lvl="0" indent="0" algn="r" defTabSz="914400" rtl="0" eaLnBrk="1" fontAlgn="auto" latinLnBrk="0" hangingPunct="1">
              <a:lnSpc>
                <a:spcPts val="10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fr-FR" sz="1050" b="1" i="0" u="none" strike="noStrike" kern="1200" cap="none" spc="-25" normalizeH="0" baseline="0" noProof="0">
                <a:ln>
                  <a:noFill/>
                </a:ln>
                <a:solidFill>
                  <a:srgbClr val="E5281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38043" marR="0" lvl="0" indent="0" algn="r" defTabSz="914400" rtl="0" eaLnBrk="1" fontAlgn="auto" latinLnBrk="0" hangingPunct="1">
                <a:lnSpc>
                  <a:spcPts val="109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050" b="1" i="0" u="none" strike="noStrike" kern="1200" cap="none" spc="-25" normalizeH="0" baseline="0" noProof="0" dirty="0">
              <a:ln>
                <a:noFill/>
              </a:ln>
              <a:solidFill>
                <a:srgbClr val="E5281D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E328ADB-9030-46E4-92F0-35FCCC16AEAB}"/>
              </a:ext>
            </a:extLst>
          </p:cNvPr>
          <p:cNvSpPr txBox="1"/>
          <p:nvPr/>
        </p:nvSpPr>
        <p:spPr>
          <a:xfrm>
            <a:off x="5846961" y="1591314"/>
            <a:ext cx="6177774" cy="1199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Investissement </a:t>
            </a:r>
            <a:b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Banque des Territoires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798" b="1" dirty="0">
                <a:solidFill>
                  <a:srgbClr val="000000"/>
                </a:solidFill>
                <a:latin typeface="Arial" panose="020B0604020202020204"/>
              </a:rPr>
              <a:t>2 </a:t>
            </a: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M€ en 2017 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798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 M€ en 2020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F05A8A-9DCB-4DCF-A6D2-975113659482}"/>
              </a:ext>
            </a:extLst>
          </p:cNvPr>
          <p:cNvSpPr/>
          <p:nvPr/>
        </p:nvSpPr>
        <p:spPr>
          <a:xfrm>
            <a:off x="7407823" y="1483112"/>
            <a:ext cx="2993478" cy="1425278"/>
          </a:xfrm>
          <a:prstGeom prst="rect">
            <a:avLst/>
          </a:prstGeom>
          <a:noFill/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B739018-1501-47F5-AC2A-75805B06084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791" y="1221395"/>
            <a:ext cx="1831740" cy="17922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287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748249-1E2A-406B-94C8-07CCD660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mtClean="0"/>
              <a:t>29</a:t>
            </a:fld>
            <a:endParaRPr lang="fr-FR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BCC81F3C-B848-470A-88B2-02ED3986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32" y="608312"/>
            <a:ext cx="11746523" cy="443826"/>
          </a:xfrm>
        </p:spPr>
        <p:txBody>
          <a:bodyPr/>
          <a:lstStyle/>
          <a:p>
            <a:r>
              <a:rPr lang="fr-FR" sz="3200" dirty="0"/>
              <a:t>Vos interlocuteurs</a:t>
            </a:r>
            <a:endParaRPr lang="fr-GB" sz="3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9FB269-AF1B-4B2D-903A-DC5320DD1020}"/>
              </a:ext>
            </a:extLst>
          </p:cNvPr>
          <p:cNvSpPr txBox="1"/>
          <p:nvPr/>
        </p:nvSpPr>
        <p:spPr>
          <a:xfrm>
            <a:off x="889682" y="1795504"/>
            <a:ext cx="10229316" cy="4313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4236"/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Olivier Morel, directeur territorial Métropole de Lyon</a:t>
            </a:r>
          </a:p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defTabSz="434236"/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  <a:hlinkClick r:id="rId3"/>
              </a:rPr>
              <a:t>olivier.morel@caissedesdepots.fr</a:t>
            </a:r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defTabSz="434236"/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Mireille Faidutti, directrice territoriale Ain et Rhône</a:t>
            </a:r>
          </a:p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defTabSz="434236"/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  <a:hlinkClick r:id="rId4"/>
              </a:rPr>
              <a:t>mireille.faidutti@caissedesdepots.fr</a:t>
            </a:r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algn="just" defTabSz="434236">
              <a:buFont typeface="Wingdings" panose="05000000000000000000" pitchFamily="2" charset="2"/>
              <a:buChar char="Ø"/>
            </a:pPr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defTabSz="434236">
              <a:buFont typeface="Wingdings" panose="05000000000000000000" pitchFamily="2" charset="2"/>
              <a:buChar char="Ø"/>
            </a:pPr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682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re 1">
            <a:extLst>
              <a:ext uri="{FF2B5EF4-FFF2-40B4-BE49-F238E27FC236}">
                <a16:creationId xmlns:a16="http://schemas.microsoft.com/office/drawing/2014/main" id="{7E6199D7-2F00-43C0-BA65-B7EF0F644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246" y="689702"/>
            <a:ext cx="11337707" cy="467291"/>
          </a:xfrm>
        </p:spPr>
        <p:txBody>
          <a:bodyPr/>
          <a:lstStyle/>
          <a:p>
            <a:r>
              <a:rPr lang="fr-FR" sz="3195" dirty="0"/>
              <a:t>Les modalités d’intervention de la Banque des Territoires</a:t>
            </a:r>
            <a:br>
              <a:rPr lang="fr-FR" sz="3195" dirty="0"/>
            </a:br>
            <a:endParaRPr lang="fr-FR" sz="3195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5DFFDE2-3754-4665-90BE-E723F9582755}"/>
              </a:ext>
            </a:extLst>
          </p:cNvPr>
          <p:cNvGrpSpPr/>
          <p:nvPr/>
        </p:nvGrpSpPr>
        <p:grpSpPr>
          <a:xfrm>
            <a:off x="602246" y="1883140"/>
            <a:ext cx="9986531" cy="2051329"/>
            <a:chOff x="1191666" y="3529774"/>
            <a:chExt cx="10001694" cy="20544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C12750-BEC1-4101-B629-EFBBC1BC91FB}"/>
                </a:ext>
              </a:extLst>
            </p:cNvPr>
            <p:cNvSpPr/>
            <p:nvPr/>
          </p:nvSpPr>
          <p:spPr>
            <a:xfrm>
              <a:off x="1191666" y="4656206"/>
              <a:ext cx="1674014" cy="623249"/>
            </a:xfrm>
            <a:prstGeom prst="rect">
              <a:avLst/>
            </a:prstGeom>
          </p:spPr>
          <p:txBody>
            <a:bodyPr wrap="square" lIns="170134" rIns="170134" bIns="85066">
              <a:spAutoFit/>
            </a:bodyPr>
            <a:lstStyle/>
            <a:p>
              <a:pPr defTabSz="1701383">
                <a:lnSpc>
                  <a:spcPct val="89000"/>
                </a:lnSpc>
                <a:defRPr/>
              </a:pP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Conseil et ingénierie</a:t>
              </a: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550D14EA-208C-46A0-ADB2-ABEE0152705A}"/>
                </a:ext>
              </a:extLst>
            </p:cNvPr>
            <p:cNvGrpSpPr/>
            <p:nvPr/>
          </p:nvGrpSpPr>
          <p:grpSpPr>
            <a:xfrm>
              <a:off x="1502060" y="3585898"/>
              <a:ext cx="851958" cy="851958"/>
              <a:chOff x="1906103" y="1714391"/>
              <a:chExt cx="851958" cy="851958"/>
            </a:xfrm>
            <a:solidFill>
              <a:schemeClr val="tx1"/>
            </a:solidFill>
          </p:grpSpPr>
          <p:sp>
            <p:nvSpPr>
              <p:cNvPr id="9" name="Oval 6">
                <a:extLst>
                  <a:ext uri="{FF2B5EF4-FFF2-40B4-BE49-F238E27FC236}">
                    <a16:creationId xmlns:a16="http://schemas.microsoft.com/office/drawing/2014/main" id="{FCACA634-F574-44D8-B7C0-F1D7BA128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6103" y="1714391"/>
                <a:ext cx="851958" cy="85195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70134" tIns="85066" rIns="170134" bIns="85066" numCol="1" anchor="t" anchorCtr="0" compatLnSpc="1">
                <a:prstTxWarp prst="textNoShape">
                  <a:avLst/>
                </a:prstTxWarp>
              </a:bodyPr>
              <a:lstStyle/>
              <a:p>
                <a:pPr defTabSz="1701383">
                  <a:defRPr/>
                </a:pPr>
                <a:endParaRPr lang="en-US" sz="5392" kern="0" dirty="0">
                  <a:solidFill>
                    <a:srgbClr val="57565A"/>
                  </a:solidFill>
                  <a:latin typeface="Open Sans Light"/>
                </a:endParaRPr>
              </a:p>
            </p:txBody>
          </p:sp>
          <p:grpSp>
            <p:nvGrpSpPr>
              <p:cNvPr id="10" name="Group 35">
                <a:extLst>
                  <a:ext uri="{FF2B5EF4-FFF2-40B4-BE49-F238E27FC236}">
                    <a16:creationId xmlns:a16="http://schemas.microsoft.com/office/drawing/2014/main" id="{811FFC78-D7E0-479C-82C5-6AFDAF2A9A6C}"/>
                  </a:ext>
                </a:extLst>
              </p:cNvPr>
              <p:cNvGrpSpPr/>
              <p:nvPr/>
            </p:nvGrpSpPr>
            <p:grpSpPr>
              <a:xfrm>
                <a:off x="2189340" y="1864591"/>
                <a:ext cx="356598" cy="561011"/>
                <a:chOff x="5448949" y="4896070"/>
                <a:chExt cx="501120" cy="788374"/>
              </a:xfrm>
              <a:grpFill/>
            </p:grpSpPr>
            <p:sp>
              <p:nvSpPr>
                <p:cNvPr id="11" name="Freeform 55">
                  <a:extLst>
                    <a:ext uri="{FF2B5EF4-FFF2-40B4-BE49-F238E27FC236}">
                      <a16:creationId xmlns:a16="http://schemas.microsoft.com/office/drawing/2014/main" id="{EC4E2D66-F4AC-4040-A17B-2C91AC629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8949" y="4896070"/>
                  <a:ext cx="501120" cy="788374"/>
                </a:xfrm>
                <a:custGeom>
                  <a:avLst/>
                  <a:gdLst>
                    <a:gd name="T0" fmla="*/ 33 w 405"/>
                    <a:gd name="T1" fmla="*/ 166 h 637"/>
                    <a:gd name="T2" fmla="*/ 209 w 405"/>
                    <a:gd name="T3" fmla="*/ 0 h 637"/>
                    <a:gd name="T4" fmla="*/ 405 w 405"/>
                    <a:gd name="T5" fmla="*/ 219 h 637"/>
                    <a:gd name="T6" fmla="*/ 242 w 405"/>
                    <a:gd name="T7" fmla="*/ 514 h 637"/>
                    <a:gd name="T8" fmla="*/ 103 w 405"/>
                    <a:gd name="T9" fmla="*/ 637 h 637"/>
                    <a:gd name="T10" fmla="*/ 0 w 405"/>
                    <a:gd name="T11" fmla="*/ 531 h 6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05" h="637">
                      <a:moveTo>
                        <a:pt x="33" y="166"/>
                      </a:moveTo>
                      <a:cubicBezTo>
                        <a:pt x="33" y="83"/>
                        <a:pt x="126" y="0"/>
                        <a:pt x="209" y="0"/>
                      </a:cubicBezTo>
                      <a:cubicBezTo>
                        <a:pt x="292" y="0"/>
                        <a:pt x="405" y="60"/>
                        <a:pt x="405" y="219"/>
                      </a:cubicBezTo>
                      <a:cubicBezTo>
                        <a:pt x="405" y="378"/>
                        <a:pt x="272" y="428"/>
                        <a:pt x="242" y="514"/>
                      </a:cubicBezTo>
                      <a:cubicBezTo>
                        <a:pt x="212" y="600"/>
                        <a:pt x="156" y="637"/>
                        <a:pt x="103" y="637"/>
                      </a:cubicBezTo>
                      <a:cubicBezTo>
                        <a:pt x="50" y="637"/>
                        <a:pt x="0" y="564"/>
                        <a:pt x="0" y="531"/>
                      </a:cubicBezTo>
                    </a:path>
                  </a:pathLst>
                </a:custGeom>
                <a:grp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 dirty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  <p:sp>
              <p:nvSpPr>
                <p:cNvPr id="12" name="Freeform 56">
                  <a:extLst>
                    <a:ext uri="{FF2B5EF4-FFF2-40B4-BE49-F238E27FC236}">
                      <a16:creationId xmlns:a16="http://schemas.microsoft.com/office/drawing/2014/main" id="{D1CC0D5A-FA93-42D5-87AD-1F5EBF4A84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61426" y="5037352"/>
                  <a:ext cx="275722" cy="374792"/>
                </a:xfrm>
                <a:custGeom>
                  <a:avLst/>
                  <a:gdLst>
                    <a:gd name="T0" fmla="*/ 223 w 223"/>
                    <a:gd name="T1" fmla="*/ 88 h 303"/>
                    <a:gd name="T2" fmla="*/ 135 w 223"/>
                    <a:gd name="T3" fmla="*/ 0 h 303"/>
                    <a:gd name="T4" fmla="*/ 30 w 223"/>
                    <a:gd name="T5" fmla="*/ 170 h 303"/>
                    <a:gd name="T6" fmla="*/ 60 w 223"/>
                    <a:gd name="T7" fmla="*/ 246 h 303"/>
                    <a:gd name="T8" fmla="*/ 0 w 223"/>
                    <a:gd name="T9" fmla="*/ 303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3" h="303">
                      <a:moveTo>
                        <a:pt x="223" y="88"/>
                      </a:moveTo>
                      <a:cubicBezTo>
                        <a:pt x="216" y="22"/>
                        <a:pt x="178" y="0"/>
                        <a:pt x="135" y="0"/>
                      </a:cubicBezTo>
                      <a:cubicBezTo>
                        <a:pt x="92" y="0"/>
                        <a:pt x="30" y="44"/>
                        <a:pt x="30" y="170"/>
                      </a:cubicBezTo>
                      <a:cubicBezTo>
                        <a:pt x="30" y="217"/>
                        <a:pt x="60" y="198"/>
                        <a:pt x="60" y="246"/>
                      </a:cubicBezTo>
                      <a:cubicBezTo>
                        <a:pt x="60" y="293"/>
                        <a:pt x="0" y="303"/>
                        <a:pt x="0" y="303"/>
                      </a:cubicBezTo>
                    </a:path>
                  </a:pathLst>
                </a:custGeom>
                <a:grpFill/>
                <a:ln w="19050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 dirty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</p:grpSp>
        </p:grp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CD1EDC84-30E0-43A2-95D1-4D0006134F61}"/>
                </a:ext>
              </a:extLst>
            </p:cNvPr>
            <p:cNvGrpSpPr/>
            <p:nvPr/>
          </p:nvGrpSpPr>
          <p:grpSpPr>
            <a:xfrm>
              <a:off x="9911468" y="3529774"/>
              <a:ext cx="851958" cy="851958"/>
              <a:chOff x="9095308" y="1735863"/>
              <a:chExt cx="851958" cy="851958"/>
            </a:xfrm>
            <a:solidFill>
              <a:schemeClr val="tx1"/>
            </a:solidFill>
          </p:grpSpPr>
          <p:sp>
            <p:nvSpPr>
              <p:cNvPr id="14" name="Oval 6">
                <a:extLst>
                  <a:ext uri="{FF2B5EF4-FFF2-40B4-BE49-F238E27FC236}">
                    <a16:creationId xmlns:a16="http://schemas.microsoft.com/office/drawing/2014/main" id="{2EE4D629-8A50-4C2F-B78E-7700C40AA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5308" y="1735863"/>
                <a:ext cx="851958" cy="85195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70134" tIns="85066" rIns="170134" bIns="85066" numCol="1" anchor="t" anchorCtr="0" compatLnSpc="1">
                <a:prstTxWarp prst="textNoShape">
                  <a:avLst/>
                </a:prstTxWarp>
              </a:bodyPr>
              <a:lstStyle/>
              <a:p>
                <a:pPr defTabSz="1701383">
                  <a:defRPr/>
                </a:pPr>
                <a:endParaRPr lang="en-US" sz="5392" kern="0" dirty="0">
                  <a:solidFill>
                    <a:srgbClr val="57565A"/>
                  </a:solidFill>
                  <a:latin typeface="Open Sans Light"/>
                </a:endParaRPr>
              </a:p>
            </p:txBody>
          </p:sp>
          <p:grpSp>
            <p:nvGrpSpPr>
              <p:cNvPr id="15" name="Group 1">
                <a:extLst>
                  <a:ext uri="{FF2B5EF4-FFF2-40B4-BE49-F238E27FC236}">
                    <a16:creationId xmlns:a16="http://schemas.microsoft.com/office/drawing/2014/main" id="{DE49F4D2-F948-4A86-8016-F14D2C726805}"/>
                  </a:ext>
                </a:extLst>
              </p:cNvPr>
              <p:cNvGrpSpPr/>
              <p:nvPr/>
            </p:nvGrpSpPr>
            <p:grpSpPr>
              <a:xfrm>
                <a:off x="9261413" y="1928668"/>
                <a:ext cx="420869" cy="428101"/>
                <a:chOff x="5512622" y="3629208"/>
                <a:chExt cx="225857" cy="229739"/>
              </a:xfrm>
              <a:grpFill/>
            </p:grpSpPr>
            <p:sp>
              <p:nvSpPr>
                <p:cNvPr id="16" name="Oval 43">
                  <a:extLst>
                    <a:ext uri="{FF2B5EF4-FFF2-40B4-BE49-F238E27FC236}">
                      <a16:creationId xmlns:a16="http://schemas.microsoft.com/office/drawing/2014/main" id="{08A59E35-6F61-4C56-8E3D-93E11C3CD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2622" y="3708096"/>
                  <a:ext cx="72132" cy="71963"/>
                </a:xfrm>
                <a:prstGeom prst="ellipse">
                  <a:avLst/>
                </a:prstGeom>
                <a:grpFill/>
                <a:ln w="158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 dirty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  <p:sp>
              <p:nvSpPr>
                <p:cNvPr id="17" name="Oval 44">
                  <a:extLst>
                    <a:ext uri="{FF2B5EF4-FFF2-40B4-BE49-F238E27FC236}">
                      <a16:creationId xmlns:a16="http://schemas.microsoft.com/office/drawing/2014/main" id="{72D7085C-D457-419E-940C-636D62AB5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6686" y="3786815"/>
                  <a:ext cx="71793" cy="72132"/>
                </a:xfrm>
                <a:prstGeom prst="ellipse">
                  <a:avLst/>
                </a:prstGeom>
                <a:grpFill/>
                <a:ln w="158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 dirty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  <p:sp>
              <p:nvSpPr>
                <p:cNvPr id="18" name="Oval 45">
                  <a:extLst>
                    <a:ext uri="{FF2B5EF4-FFF2-40B4-BE49-F238E27FC236}">
                      <a16:creationId xmlns:a16="http://schemas.microsoft.com/office/drawing/2014/main" id="{599B35CB-C5E0-4055-BC9B-A11F3D7C21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6684" y="3629208"/>
                  <a:ext cx="71793" cy="72132"/>
                </a:xfrm>
                <a:prstGeom prst="ellipse">
                  <a:avLst/>
                </a:prstGeom>
                <a:grpFill/>
                <a:ln w="158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 dirty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  <p:sp>
              <p:nvSpPr>
                <p:cNvPr id="19" name="Line 46">
                  <a:extLst>
                    <a:ext uri="{FF2B5EF4-FFF2-40B4-BE49-F238E27FC236}">
                      <a16:creationId xmlns:a16="http://schemas.microsoft.com/office/drawing/2014/main" id="{B4D7410C-5E1B-4F61-8580-630F1F8790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580870" y="3760464"/>
                  <a:ext cx="89700" cy="45779"/>
                </a:xfrm>
                <a:prstGeom prst="line">
                  <a:avLst/>
                </a:prstGeom>
                <a:grpFill/>
                <a:ln w="158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 dirty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  <p:sp>
              <p:nvSpPr>
                <p:cNvPr id="20" name="Line 47">
                  <a:extLst>
                    <a:ext uri="{FF2B5EF4-FFF2-40B4-BE49-F238E27FC236}">
                      <a16:creationId xmlns:a16="http://schemas.microsoft.com/office/drawing/2014/main" id="{CE8277EF-AFF0-4630-B21B-B4CBD99FFE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576984" y="3677502"/>
                  <a:ext cx="89700" cy="45779"/>
                </a:xfrm>
                <a:prstGeom prst="line">
                  <a:avLst/>
                </a:prstGeom>
                <a:grpFill/>
                <a:ln w="15875" cap="rnd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 dirty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</p:grp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418287F-C555-4ECF-B506-3FAB2F1CD779}"/>
                </a:ext>
              </a:extLst>
            </p:cNvPr>
            <p:cNvSpPr/>
            <p:nvPr/>
          </p:nvSpPr>
          <p:spPr>
            <a:xfrm>
              <a:off x="9669733" y="4664529"/>
              <a:ext cx="1523627" cy="378858"/>
            </a:xfrm>
            <a:prstGeom prst="rect">
              <a:avLst/>
            </a:prstGeom>
          </p:spPr>
          <p:txBody>
            <a:bodyPr wrap="square" lIns="170134" rIns="170134" bIns="85066">
              <a:spAutoFit/>
            </a:bodyPr>
            <a:lstStyle/>
            <a:p>
              <a:pPr defTabSz="1701383">
                <a:lnSpc>
                  <a:spcPct val="89000"/>
                </a:lnSpc>
                <a:defRPr/>
              </a:pPr>
              <a:r>
                <a:rPr lang="fr-FR" sz="1798" b="1" dirty="0">
                  <a:solidFill>
                    <a:srgbClr val="57565A"/>
                  </a:solidFill>
                  <a:latin typeface="Arial" panose="020B0604020202020204"/>
                </a:rPr>
                <a:t>Opérateur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7042B6A-EA1D-4EB3-9F47-6B1352D263A5}"/>
                </a:ext>
              </a:extLst>
            </p:cNvPr>
            <p:cNvSpPr/>
            <p:nvPr/>
          </p:nvSpPr>
          <p:spPr>
            <a:xfrm>
              <a:off x="6975850" y="4685923"/>
              <a:ext cx="2679006" cy="872049"/>
            </a:xfrm>
            <a:prstGeom prst="rect">
              <a:avLst/>
            </a:prstGeom>
          </p:spPr>
          <p:txBody>
            <a:bodyPr wrap="square" lIns="170134" rIns="170134" bIns="85066">
              <a:spAutoFit/>
            </a:bodyPr>
            <a:lstStyle/>
            <a:p>
              <a:pPr algn="ctr" defTabSz="1701383">
                <a:lnSpc>
                  <a:spcPct val="89000"/>
                </a:lnSpc>
                <a:defRPr/>
              </a:pP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Services </a:t>
              </a:r>
              <a:r>
                <a:rPr lang="fr-FR" sz="1798" b="1" dirty="0">
                  <a:solidFill>
                    <a:srgbClr val="57565A"/>
                  </a:solidFill>
                  <a:latin typeface="Arial" panose="020B0604020202020204"/>
                </a:rPr>
                <a:t>bancaires</a:t>
              </a: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, </a:t>
              </a:r>
            </a:p>
            <a:p>
              <a:pPr algn="ctr" defTabSz="1701383">
                <a:lnSpc>
                  <a:spcPct val="89000"/>
                </a:lnSpc>
                <a:defRPr/>
              </a:pP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consignations et </a:t>
              </a:r>
            </a:p>
            <a:p>
              <a:pPr algn="ctr" defTabSz="1701383">
                <a:lnSpc>
                  <a:spcPct val="89000"/>
                </a:lnSpc>
                <a:defRPr/>
              </a:pP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dépôts spécialisés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FD5DCBD-FC77-4848-8750-0082EBE2BABB}"/>
                </a:ext>
              </a:extLst>
            </p:cNvPr>
            <p:cNvSpPr/>
            <p:nvPr/>
          </p:nvSpPr>
          <p:spPr>
            <a:xfrm>
              <a:off x="2604797" y="4665337"/>
              <a:ext cx="2567173" cy="623249"/>
            </a:xfrm>
            <a:prstGeom prst="rect">
              <a:avLst/>
            </a:prstGeom>
          </p:spPr>
          <p:txBody>
            <a:bodyPr wrap="square" lIns="170134" rIns="170134" bIns="85066">
              <a:spAutoFit/>
            </a:bodyPr>
            <a:lstStyle/>
            <a:p>
              <a:pPr algn="ctr" defTabSz="1701383">
                <a:lnSpc>
                  <a:spcPct val="89000"/>
                </a:lnSpc>
                <a:defRPr/>
              </a:pP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Prêt à l’habitat et </a:t>
              </a:r>
            </a:p>
            <a:p>
              <a:pPr algn="ctr" defTabSz="1701383">
                <a:lnSpc>
                  <a:spcPct val="89000"/>
                </a:lnSpc>
                <a:defRPr/>
              </a:pP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au </a:t>
              </a:r>
              <a:r>
                <a:rPr lang="en-US" sz="1798" b="1" dirty="0" err="1">
                  <a:solidFill>
                    <a:srgbClr val="57565A"/>
                  </a:solidFill>
                  <a:latin typeface="Arial" panose="020B0604020202020204"/>
                </a:rPr>
                <a:t>secteur</a:t>
              </a: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 public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B2A825F-A587-4D4E-BD61-4BBB74B16F3C}"/>
                </a:ext>
              </a:extLst>
            </p:cNvPr>
            <p:cNvSpPr/>
            <p:nvPr/>
          </p:nvSpPr>
          <p:spPr>
            <a:xfrm>
              <a:off x="4905995" y="4659449"/>
              <a:ext cx="2174126" cy="872049"/>
            </a:xfrm>
            <a:prstGeom prst="rect">
              <a:avLst/>
            </a:prstGeom>
          </p:spPr>
          <p:txBody>
            <a:bodyPr wrap="square" lIns="170134" rIns="170134" bIns="85066">
              <a:spAutoFit/>
            </a:bodyPr>
            <a:lstStyle/>
            <a:p>
              <a:pPr algn="ctr" defTabSz="1701383">
                <a:lnSpc>
                  <a:spcPct val="89000"/>
                </a:lnSpc>
                <a:defRPr/>
              </a:pP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Investissements </a:t>
              </a:r>
            </a:p>
            <a:p>
              <a:pPr algn="ctr" defTabSz="1701383">
                <a:lnSpc>
                  <a:spcPct val="89000"/>
                </a:lnSpc>
                <a:defRPr/>
              </a:pPr>
              <a:r>
                <a:rPr lang="en-US" sz="1798" b="1" dirty="0">
                  <a:solidFill>
                    <a:srgbClr val="57565A"/>
                  </a:solidFill>
                  <a:latin typeface="Arial" panose="020B0604020202020204"/>
                </a:rPr>
                <a:t>en fonds propres</a:t>
              </a:r>
            </a:p>
          </p:txBody>
        </p: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CEC96347-7544-43E1-8DCC-A7C3C1E3F0B4}"/>
                </a:ext>
              </a:extLst>
            </p:cNvPr>
            <p:cNvGrpSpPr/>
            <p:nvPr/>
          </p:nvGrpSpPr>
          <p:grpSpPr>
            <a:xfrm>
              <a:off x="5558880" y="3578307"/>
              <a:ext cx="851958" cy="851958"/>
              <a:chOff x="5468505" y="1739576"/>
              <a:chExt cx="851958" cy="851958"/>
            </a:xfrm>
            <a:solidFill>
              <a:schemeClr val="tx1"/>
            </a:solidFill>
          </p:grpSpPr>
          <p:sp>
            <p:nvSpPr>
              <p:cNvPr id="28" name="Oval 10">
                <a:extLst>
                  <a:ext uri="{FF2B5EF4-FFF2-40B4-BE49-F238E27FC236}">
                    <a16:creationId xmlns:a16="http://schemas.microsoft.com/office/drawing/2014/main" id="{1EB9543A-D7C9-4CF6-B467-A37F0A5C0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8505" y="1739576"/>
                <a:ext cx="851958" cy="851958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170134" tIns="85066" rIns="170134" bIns="85066" numCol="1" anchor="t" anchorCtr="0" compatLnSpc="1">
                <a:prstTxWarp prst="textNoShape">
                  <a:avLst/>
                </a:prstTxWarp>
              </a:bodyPr>
              <a:lstStyle/>
              <a:p>
                <a:pPr defTabSz="1701383">
                  <a:defRPr/>
                </a:pPr>
                <a:endParaRPr lang="en-US" sz="5392" kern="0" dirty="0">
                  <a:solidFill>
                    <a:srgbClr val="57565A"/>
                  </a:solidFill>
                  <a:latin typeface="Open Sans Light"/>
                </a:endParaRPr>
              </a:p>
            </p:txBody>
          </p:sp>
          <p:grpSp>
            <p:nvGrpSpPr>
              <p:cNvPr id="29" name="Group 22">
                <a:extLst>
                  <a:ext uri="{FF2B5EF4-FFF2-40B4-BE49-F238E27FC236}">
                    <a16:creationId xmlns:a16="http://schemas.microsoft.com/office/drawing/2014/main" id="{FABC4A44-44FA-4EBE-9B02-F006B5851CEE}"/>
                  </a:ext>
                </a:extLst>
              </p:cNvPr>
              <p:cNvGrpSpPr/>
              <p:nvPr/>
            </p:nvGrpSpPr>
            <p:grpSpPr>
              <a:xfrm>
                <a:off x="5632428" y="1852203"/>
                <a:ext cx="495887" cy="557408"/>
                <a:chOff x="2382251" y="2997038"/>
                <a:chExt cx="837725" cy="941652"/>
              </a:xfrm>
              <a:grpFill/>
            </p:grpSpPr>
            <p:sp>
              <p:nvSpPr>
                <p:cNvPr id="31" name="Line 12">
                  <a:extLst>
                    <a:ext uri="{FF2B5EF4-FFF2-40B4-BE49-F238E27FC236}">
                      <a16:creationId xmlns:a16="http://schemas.microsoft.com/office/drawing/2014/main" id="{0744ED22-D0DC-4412-9D53-641F735C15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7375" y="3527196"/>
                  <a:ext cx="183292" cy="0"/>
                </a:xfrm>
                <a:prstGeom prst="line">
                  <a:avLst/>
                </a:prstGeom>
                <a:grpFill/>
                <a:ln w="15875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  <p:sp>
              <p:nvSpPr>
                <p:cNvPr id="32" name="Line 13">
                  <a:extLst>
                    <a:ext uri="{FF2B5EF4-FFF2-40B4-BE49-F238E27FC236}">
                      <a16:creationId xmlns:a16="http://schemas.microsoft.com/office/drawing/2014/main" id="{A474FC1F-4CA1-4D96-81FF-430CAA5334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017375" y="3607819"/>
                  <a:ext cx="183292" cy="0"/>
                </a:xfrm>
                <a:prstGeom prst="line">
                  <a:avLst/>
                </a:prstGeom>
                <a:grpFill/>
                <a:ln w="15875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  <p:sp>
              <p:nvSpPr>
                <p:cNvPr id="34" name="Freeform 27">
                  <a:extLst>
                    <a:ext uri="{FF2B5EF4-FFF2-40B4-BE49-F238E27FC236}">
                      <a16:creationId xmlns:a16="http://schemas.microsoft.com/office/drawing/2014/main" id="{99CF4808-6E12-4A30-8DFE-F0FB27B80C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2251" y="2997038"/>
                  <a:ext cx="837725" cy="941652"/>
                </a:xfrm>
                <a:custGeom>
                  <a:avLst/>
                  <a:gdLst>
                    <a:gd name="T0" fmla="*/ 282 w 563"/>
                    <a:gd name="T1" fmla="*/ 0 h 633"/>
                    <a:gd name="T2" fmla="*/ 332 w 563"/>
                    <a:gd name="T3" fmla="*/ 29 h 633"/>
                    <a:gd name="T4" fmla="*/ 388 w 563"/>
                    <a:gd name="T5" fmla="*/ 46 h 633"/>
                    <a:gd name="T6" fmla="*/ 435 w 563"/>
                    <a:gd name="T7" fmla="*/ 68 h 633"/>
                    <a:gd name="T8" fmla="*/ 350 w 563"/>
                    <a:gd name="T9" fmla="*/ 211 h 633"/>
                    <a:gd name="T10" fmla="*/ 563 w 563"/>
                    <a:gd name="T11" fmla="*/ 455 h 633"/>
                    <a:gd name="T12" fmla="*/ 282 w 563"/>
                    <a:gd name="T13" fmla="*/ 633 h 633"/>
                    <a:gd name="T14" fmla="*/ 0 w 563"/>
                    <a:gd name="T15" fmla="*/ 455 h 633"/>
                    <a:gd name="T16" fmla="*/ 213 w 563"/>
                    <a:gd name="T17" fmla="*/ 211 h 633"/>
                    <a:gd name="T18" fmla="*/ 128 w 563"/>
                    <a:gd name="T19" fmla="*/ 68 h 633"/>
                    <a:gd name="T20" fmla="*/ 175 w 563"/>
                    <a:gd name="T21" fmla="*/ 46 h 633"/>
                    <a:gd name="T22" fmla="*/ 231 w 563"/>
                    <a:gd name="T23" fmla="*/ 29 h 633"/>
                    <a:gd name="T24" fmla="*/ 282 w 563"/>
                    <a:gd name="T25" fmla="*/ 0 h 6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63" h="633">
                      <a:moveTo>
                        <a:pt x="282" y="0"/>
                      </a:moveTo>
                      <a:cubicBezTo>
                        <a:pt x="306" y="0"/>
                        <a:pt x="319" y="15"/>
                        <a:pt x="332" y="29"/>
                      </a:cubicBezTo>
                      <a:cubicBezTo>
                        <a:pt x="348" y="46"/>
                        <a:pt x="364" y="58"/>
                        <a:pt x="388" y="46"/>
                      </a:cubicBezTo>
                      <a:cubicBezTo>
                        <a:pt x="427" y="28"/>
                        <a:pt x="464" y="41"/>
                        <a:pt x="435" y="68"/>
                      </a:cubicBezTo>
                      <a:cubicBezTo>
                        <a:pt x="430" y="73"/>
                        <a:pt x="350" y="130"/>
                        <a:pt x="350" y="211"/>
                      </a:cubicBezTo>
                      <a:cubicBezTo>
                        <a:pt x="436" y="240"/>
                        <a:pt x="563" y="338"/>
                        <a:pt x="563" y="455"/>
                      </a:cubicBezTo>
                      <a:cubicBezTo>
                        <a:pt x="563" y="572"/>
                        <a:pt x="513" y="633"/>
                        <a:pt x="282" y="633"/>
                      </a:cubicBezTo>
                      <a:cubicBezTo>
                        <a:pt x="50" y="633"/>
                        <a:pt x="0" y="572"/>
                        <a:pt x="0" y="455"/>
                      </a:cubicBezTo>
                      <a:cubicBezTo>
                        <a:pt x="0" y="338"/>
                        <a:pt x="127" y="240"/>
                        <a:pt x="213" y="211"/>
                      </a:cubicBezTo>
                      <a:cubicBezTo>
                        <a:pt x="213" y="130"/>
                        <a:pt x="134" y="73"/>
                        <a:pt x="128" y="68"/>
                      </a:cubicBezTo>
                      <a:cubicBezTo>
                        <a:pt x="99" y="41"/>
                        <a:pt x="136" y="28"/>
                        <a:pt x="175" y="46"/>
                      </a:cubicBezTo>
                      <a:cubicBezTo>
                        <a:pt x="199" y="58"/>
                        <a:pt x="215" y="46"/>
                        <a:pt x="231" y="29"/>
                      </a:cubicBezTo>
                      <a:cubicBezTo>
                        <a:pt x="244" y="15"/>
                        <a:pt x="257" y="0"/>
                        <a:pt x="282" y="0"/>
                      </a:cubicBezTo>
                      <a:close/>
                    </a:path>
                  </a:pathLst>
                </a:custGeom>
                <a:grpFill/>
                <a:ln w="15875" cap="rnd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170134" tIns="85066" rIns="170134" bIns="8506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1701383">
                    <a:defRPr/>
                  </a:pPr>
                  <a:endParaRPr lang="en-US" sz="5392" kern="0">
                    <a:solidFill>
                      <a:srgbClr val="57565A"/>
                    </a:solidFill>
                    <a:latin typeface="Open Sans Light"/>
                  </a:endParaRPr>
                </a:p>
              </p:txBody>
            </p:sp>
          </p:grpSp>
        </p:grpSp>
        <p:sp>
          <p:nvSpPr>
            <p:cNvPr id="35" name="Oval 21">
              <a:extLst>
                <a:ext uri="{FF2B5EF4-FFF2-40B4-BE49-F238E27FC236}">
                  <a16:creationId xmlns:a16="http://schemas.microsoft.com/office/drawing/2014/main" id="{49AC5E34-BEE5-4AC5-AAA4-944C0E6A4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2270" y="3585898"/>
              <a:ext cx="851958" cy="851958"/>
            </a:xfrm>
            <a:prstGeom prst="ellipse">
              <a:avLst/>
            </a:prstGeom>
            <a:solidFill>
              <a:schemeClr val="tx1"/>
            </a:solidFill>
            <a:ln w="19050" cap="rnd" cmpd="sng">
              <a:noFill/>
              <a:prstDash val="solid"/>
              <a:round/>
              <a:headEnd/>
              <a:tailEnd/>
            </a:ln>
          </p:spPr>
          <p:txBody>
            <a:bodyPr vert="horz" wrap="square" lIns="170134" tIns="85066" rIns="170134" bIns="85066" numCol="1" anchor="t" anchorCtr="0" compatLnSpc="1">
              <a:prstTxWarp prst="textNoShape">
                <a:avLst/>
              </a:prstTxWarp>
            </a:bodyPr>
            <a:lstStyle/>
            <a:p>
              <a:pPr defTabSz="1701383">
                <a:defRPr/>
              </a:pPr>
              <a:endParaRPr lang="en-US" sz="5392" kern="0" dirty="0">
                <a:solidFill>
                  <a:srgbClr val="57565A"/>
                </a:solidFill>
                <a:latin typeface="Open Sans Light"/>
              </a:endParaRPr>
            </a:p>
          </p:txBody>
        </p:sp>
        <p:sp>
          <p:nvSpPr>
            <p:cNvPr id="36" name="Freeform 106">
              <a:extLst>
                <a:ext uri="{FF2B5EF4-FFF2-40B4-BE49-F238E27FC236}">
                  <a16:creationId xmlns:a16="http://schemas.microsoft.com/office/drawing/2014/main" id="{EF05386A-387D-4A18-B099-5A623D24DE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35716" y="5029655"/>
              <a:ext cx="623945" cy="554563"/>
            </a:xfrm>
            <a:custGeom>
              <a:avLst/>
              <a:gdLst>
                <a:gd name="T0" fmla="*/ 439 w 719"/>
                <a:gd name="T1" fmla="*/ 63 h 674"/>
                <a:gd name="T2" fmla="*/ 312 w 719"/>
                <a:gd name="T3" fmla="*/ 63 h 674"/>
                <a:gd name="T4" fmla="*/ 375 w 719"/>
                <a:gd name="T5" fmla="*/ 14 h 674"/>
                <a:gd name="T6" fmla="*/ 375 w 719"/>
                <a:gd name="T7" fmla="*/ 113 h 674"/>
                <a:gd name="T8" fmla="*/ 375 w 719"/>
                <a:gd name="T9" fmla="*/ 14 h 674"/>
                <a:gd name="T10" fmla="*/ 614 w 719"/>
                <a:gd name="T11" fmla="*/ 293 h 674"/>
                <a:gd name="T12" fmla="*/ 519 w 719"/>
                <a:gd name="T13" fmla="*/ 143 h 674"/>
                <a:gd name="T14" fmla="*/ 375 w 719"/>
                <a:gd name="T15" fmla="*/ 166 h 674"/>
                <a:gd name="T16" fmla="*/ 111 w 719"/>
                <a:gd name="T17" fmla="*/ 385 h 674"/>
                <a:gd name="T18" fmla="*/ 14 w 719"/>
                <a:gd name="T19" fmla="*/ 303 h 674"/>
                <a:gd name="T20" fmla="*/ 103 w 719"/>
                <a:gd name="T21" fmla="*/ 214 h 674"/>
                <a:gd name="T22" fmla="*/ 0 w 719"/>
                <a:gd name="T23" fmla="*/ 303 h 674"/>
                <a:gd name="T24" fmla="*/ 110 w 719"/>
                <a:gd name="T25" fmla="*/ 399 h 674"/>
                <a:gd name="T26" fmla="*/ 176 w 719"/>
                <a:gd name="T27" fmla="*/ 549 h 674"/>
                <a:gd name="T28" fmla="*/ 225 w 719"/>
                <a:gd name="T29" fmla="*/ 669 h 674"/>
                <a:gd name="T30" fmla="*/ 330 w 719"/>
                <a:gd name="T31" fmla="*/ 623 h 674"/>
                <a:gd name="T32" fmla="*/ 499 w 719"/>
                <a:gd name="T33" fmla="*/ 674 h 674"/>
                <a:gd name="T34" fmla="*/ 527 w 719"/>
                <a:gd name="T35" fmla="*/ 669 h 674"/>
                <a:gd name="T36" fmla="*/ 575 w 719"/>
                <a:gd name="T37" fmla="*/ 548 h 674"/>
                <a:gd name="T38" fmla="*/ 648 w 719"/>
                <a:gd name="T39" fmla="*/ 499 h 674"/>
                <a:gd name="T40" fmla="*/ 648 w 719"/>
                <a:gd name="T41" fmla="*/ 293 h 674"/>
                <a:gd name="T42" fmla="*/ 610 w 719"/>
                <a:gd name="T43" fmla="*/ 485 h 674"/>
                <a:gd name="T44" fmla="*/ 562 w 719"/>
                <a:gd name="T45" fmla="*/ 541 h 674"/>
                <a:gd name="T46" fmla="*/ 566 w 719"/>
                <a:gd name="T47" fmla="*/ 566 h 674"/>
                <a:gd name="T48" fmla="*/ 499 w 719"/>
                <a:gd name="T49" fmla="*/ 660 h 674"/>
                <a:gd name="T50" fmla="*/ 499 w 719"/>
                <a:gd name="T51" fmla="*/ 660 h 674"/>
                <a:gd name="T52" fmla="*/ 426 w 719"/>
                <a:gd name="T53" fmla="*/ 608 h 674"/>
                <a:gd name="T54" fmla="*/ 327 w 719"/>
                <a:gd name="T55" fmla="*/ 608 h 674"/>
                <a:gd name="T56" fmla="*/ 252 w 719"/>
                <a:gd name="T57" fmla="*/ 660 h 674"/>
                <a:gd name="T58" fmla="*/ 185 w 719"/>
                <a:gd name="T59" fmla="*/ 566 h 674"/>
                <a:gd name="T60" fmla="*/ 189 w 719"/>
                <a:gd name="T61" fmla="*/ 542 h 674"/>
                <a:gd name="T62" fmla="*/ 177 w 719"/>
                <a:gd name="T63" fmla="*/ 256 h 674"/>
                <a:gd name="T64" fmla="*/ 459 w 719"/>
                <a:gd name="T65" fmla="*/ 192 h 674"/>
                <a:gd name="T66" fmla="*/ 514 w 719"/>
                <a:gd name="T67" fmla="*/ 157 h 674"/>
                <a:gd name="T68" fmla="*/ 547 w 719"/>
                <a:gd name="T69" fmla="*/ 233 h 674"/>
                <a:gd name="T70" fmla="*/ 604 w 719"/>
                <a:gd name="T71" fmla="*/ 304 h 674"/>
                <a:gd name="T72" fmla="*/ 648 w 719"/>
                <a:gd name="T73" fmla="*/ 307 h 674"/>
                <a:gd name="T74" fmla="*/ 648 w 719"/>
                <a:gd name="T75" fmla="*/ 485 h 674"/>
                <a:gd name="T76" fmla="*/ 477 w 719"/>
                <a:gd name="T77" fmla="*/ 269 h 674"/>
                <a:gd name="T78" fmla="*/ 375 w 719"/>
                <a:gd name="T79" fmla="*/ 240 h 674"/>
                <a:gd name="T80" fmla="*/ 267 w 719"/>
                <a:gd name="T81" fmla="*/ 265 h 674"/>
                <a:gd name="T82" fmla="*/ 375 w 719"/>
                <a:gd name="T83" fmla="*/ 226 h 674"/>
                <a:gd name="T84" fmla="*/ 483 w 719"/>
                <a:gd name="T85" fmla="*/ 265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19" h="674">
                  <a:moveTo>
                    <a:pt x="375" y="127"/>
                  </a:moveTo>
                  <a:cubicBezTo>
                    <a:pt x="410" y="127"/>
                    <a:pt x="439" y="98"/>
                    <a:pt x="439" y="63"/>
                  </a:cubicBezTo>
                  <a:cubicBezTo>
                    <a:pt x="439" y="28"/>
                    <a:pt x="410" y="0"/>
                    <a:pt x="375" y="0"/>
                  </a:cubicBezTo>
                  <a:cubicBezTo>
                    <a:pt x="340" y="0"/>
                    <a:pt x="312" y="28"/>
                    <a:pt x="312" y="63"/>
                  </a:cubicBezTo>
                  <a:cubicBezTo>
                    <a:pt x="312" y="98"/>
                    <a:pt x="340" y="127"/>
                    <a:pt x="375" y="127"/>
                  </a:cubicBezTo>
                  <a:close/>
                  <a:moveTo>
                    <a:pt x="375" y="14"/>
                  </a:moveTo>
                  <a:cubicBezTo>
                    <a:pt x="403" y="14"/>
                    <a:pt x="425" y="36"/>
                    <a:pt x="425" y="63"/>
                  </a:cubicBezTo>
                  <a:cubicBezTo>
                    <a:pt x="425" y="90"/>
                    <a:pt x="403" y="113"/>
                    <a:pt x="375" y="113"/>
                  </a:cubicBezTo>
                  <a:cubicBezTo>
                    <a:pt x="348" y="113"/>
                    <a:pt x="326" y="90"/>
                    <a:pt x="326" y="63"/>
                  </a:cubicBezTo>
                  <a:cubicBezTo>
                    <a:pt x="326" y="36"/>
                    <a:pt x="348" y="14"/>
                    <a:pt x="375" y="14"/>
                  </a:cubicBezTo>
                  <a:close/>
                  <a:moveTo>
                    <a:pt x="648" y="293"/>
                  </a:moveTo>
                  <a:cubicBezTo>
                    <a:pt x="614" y="293"/>
                    <a:pt x="614" y="293"/>
                    <a:pt x="614" y="293"/>
                  </a:cubicBezTo>
                  <a:cubicBezTo>
                    <a:pt x="601" y="270"/>
                    <a:pt x="583" y="249"/>
                    <a:pt x="561" y="230"/>
                  </a:cubicBezTo>
                  <a:cubicBezTo>
                    <a:pt x="562" y="194"/>
                    <a:pt x="558" y="148"/>
                    <a:pt x="519" y="143"/>
                  </a:cubicBezTo>
                  <a:cubicBezTo>
                    <a:pt x="499" y="141"/>
                    <a:pt x="478" y="152"/>
                    <a:pt x="458" y="177"/>
                  </a:cubicBezTo>
                  <a:cubicBezTo>
                    <a:pt x="431" y="169"/>
                    <a:pt x="404" y="166"/>
                    <a:pt x="375" y="166"/>
                  </a:cubicBezTo>
                  <a:cubicBezTo>
                    <a:pt x="290" y="166"/>
                    <a:pt x="214" y="195"/>
                    <a:pt x="167" y="246"/>
                  </a:cubicBezTo>
                  <a:cubicBezTo>
                    <a:pt x="133" y="283"/>
                    <a:pt x="114" y="330"/>
                    <a:pt x="111" y="385"/>
                  </a:cubicBezTo>
                  <a:cubicBezTo>
                    <a:pt x="96" y="385"/>
                    <a:pt x="96" y="385"/>
                    <a:pt x="96" y="385"/>
                  </a:cubicBezTo>
                  <a:cubicBezTo>
                    <a:pt x="51" y="385"/>
                    <a:pt x="14" y="348"/>
                    <a:pt x="14" y="303"/>
                  </a:cubicBezTo>
                  <a:cubicBezTo>
                    <a:pt x="14" y="258"/>
                    <a:pt x="51" y="221"/>
                    <a:pt x="96" y="221"/>
                  </a:cubicBezTo>
                  <a:cubicBezTo>
                    <a:pt x="100" y="221"/>
                    <a:pt x="103" y="218"/>
                    <a:pt x="103" y="214"/>
                  </a:cubicBezTo>
                  <a:cubicBezTo>
                    <a:pt x="103" y="210"/>
                    <a:pt x="100" y="207"/>
                    <a:pt x="96" y="207"/>
                  </a:cubicBezTo>
                  <a:cubicBezTo>
                    <a:pt x="43" y="207"/>
                    <a:pt x="0" y="250"/>
                    <a:pt x="0" y="303"/>
                  </a:cubicBezTo>
                  <a:cubicBezTo>
                    <a:pt x="0" y="356"/>
                    <a:pt x="43" y="399"/>
                    <a:pt x="96" y="399"/>
                  </a:cubicBezTo>
                  <a:cubicBezTo>
                    <a:pt x="110" y="399"/>
                    <a:pt x="110" y="399"/>
                    <a:pt x="110" y="399"/>
                  </a:cubicBezTo>
                  <a:cubicBezTo>
                    <a:pt x="110" y="409"/>
                    <a:pt x="111" y="419"/>
                    <a:pt x="111" y="429"/>
                  </a:cubicBezTo>
                  <a:cubicBezTo>
                    <a:pt x="115" y="470"/>
                    <a:pt x="137" y="511"/>
                    <a:pt x="176" y="549"/>
                  </a:cubicBezTo>
                  <a:cubicBezTo>
                    <a:pt x="172" y="561"/>
                    <a:pt x="172" y="561"/>
                    <a:pt x="172" y="561"/>
                  </a:cubicBezTo>
                  <a:cubicBezTo>
                    <a:pt x="157" y="605"/>
                    <a:pt x="181" y="654"/>
                    <a:pt x="225" y="669"/>
                  </a:cubicBezTo>
                  <a:cubicBezTo>
                    <a:pt x="234" y="672"/>
                    <a:pt x="243" y="674"/>
                    <a:pt x="252" y="674"/>
                  </a:cubicBezTo>
                  <a:cubicBezTo>
                    <a:pt x="286" y="674"/>
                    <a:pt x="317" y="653"/>
                    <a:pt x="330" y="623"/>
                  </a:cubicBezTo>
                  <a:cubicBezTo>
                    <a:pt x="361" y="627"/>
                    <a:pt x="391" y="627"/>
                    <a:pt x="421" y="622"/>
                  </a:cubicBezTo>
                  <a:cubicBezTo>
                    <a:pt x="435" y="653"/>
                    <a:pt x="465" y="674"/>
                    <a:pt x="499" y="674"/>
                  </a:cubicBezTo>
                  <a:cubicBezTo>
                    <a:pt x="499" y="674"/>
                    <a:pt x="499" y="674"/>
                    <a:pt x="499" y="674"/>
                  </a:cubicBezTo>
                  <a:cubicBezTo>
                    <a:pt x="509" y="674"/>
                    <a:pt x="518" y="672"/>
                    <a:pt x="527" y="669"/>
                  </a:cubicBezTo>
                  <a:cubicBezTo>
                    <a:pt x="571" y="654"/>
                    <a:pt x="595" y="605"/>
                    <a:pt x="580" y="561"/>
                  </a:cubicBezTo>
                  <a:cubicBezTo>
                    <a:pt x="575" y="548"/>
                    <a:pt x="575" y="548"/>
                    <a:pt x="575" y="548"/>
                  </a:cubicBezTo>
                  <a:cubicBezTo>
                    <a:pt x="590" y="533"/>
                    <a:pt x="603" y="517"/>
                    <a:pt x="614" y="499"/>
                  </a:cubicBezTo>
                  <a:cubicBezTo>
                    <a:pt x="648" y="499"/>
                    <a:pt x="648" y="499"/>
                    <a:pt x="648" y="499"/>
                  </a:cubicBezTo>
                  <a:cubicBezTo>
                    <a:pt x="688" y="499"/>
                    <a:pt x="719" y="455"/>
                    <a:pt x="719" y="396"/>
                  </a:cubicBezTo>
                  <a:cubicBezTo>
                    <a:pt x="719" y="338"/>
                    <a:pt x="688" y="293"/>
                    <a:pt x="648" y="293"/>
                  </a:cubicBezTo>
                  <a:close/>
                  <a:moveTo>
                    <a:pt x="648" y="485"/>
                  </a:moveTo>
                  <a:cubicBezTo>
                    <a:pt x="610" y="485"/>
                    <a:pt x="610" y="485"/>
                    <a:pt x="610" y="485"/>
                  </a:cubicBezTo>
                  <a:cubicBezTo>
                    <a:pt x="607" y="485"/>
                    <a:pt x="605" y="486"/>
                    <a:pt x="603" y="489"/>
                  </a:cubicBezTo>
                  <a:cubicBezTo>
                    <a:pt x="593" y="508"/>
                    <a:pt x="579" y="525"/>
                    <a:pt x="562" y="541"/>
                  </a:cubicBezTo>
                  <a:cubicBezTo>
                    <a:pt x="560" y="543"/>
                    <a:pt x="559" y="546"/>
                    <a:pt x="560" y="548"/>
                  </a:cubicBezTo>
                  <a:cubicBezTo>
                    <a:pt x="566" y="566"/>
                    <a:pt x="566" y="566"/>
                    <a:pt x="566" y="566"/>
                  </a:cubicBezTo>
                  <a:cubicBezTo>
                    <a:pt x="579" y="603"/>
                    <a:pt x="559" y="643"/>
                    <a:pt x="522" y="656"/>
                  </a:cubicBezTo>
                  <a:cubicBezTo>
                    <a:pt x="515" y="658"/>
                    <a:pt x="507" y="660"/>
                    <a:pt x="499" y="660"/>
                  </a:cubicBezTo>
                  <a:cubicBezTo>
                    <a:pt x="499" y="667"/>
                    <a:pt x="499" y="667"/>
                    <a:pt x="499" y="667"/>
                  </a:cubicBezTo>
                  <a:cubicBezTo>
                    <a:pt x="499" y="660"/>
                    <a:pt x="499" y="660"/>
                    <a:pt x="499" y="660"/>
                  </a:cubicBezTo>
                  <a:cubicBezTo>
                    <a:pt x="469" y="660"/>
                    <a:pt x="442" y="641"/>
                    <a:pt x="432" y="612"/>
                  </a:cubicBezTo>
                  <a:cubicBezTo>
                    <a:pt x="431" y="609"/>
                    <a:pt x="429" y="608"/>
                    <a:pt x="426" y="608"/>
                  </a:cubicBezTo>
                  <a:cubicBezTo>
                    <a:pt x="425" y="608"/>
                    <a:pt x="425" y="608"/>
                    <a:pt x="425" y="608"/>
                  </a:cubicBezTo>
                  <a:cubicBezTo>
                    <a:pt x="393" y="613"/>
                    <a:pt x="360" y="613"/>
                    <a:pt x="327" y="608"/>
                  </a:cubicBezTo>
                  <a:cubicBezTo>
                    <a:pt x="324" y="607"/>
                    <a:pt x="320" y="609"/>
                    <a:pt x="319" y="612"/>
                  </a:cubicBezTo>
                  <a:cubicBezTo>
                    <a:pt x="309" y="641"/>
                    <a:pt x="282" y="660"/>
                    <a:pt x="252" y="660"/>
                  </a:cubicBezTo>
                  <a:cubicBezTo>
                    <a:pt x="245" y="660"/>
                    <a:pt x="237" y="658"/>
                    <a:pt x="230" y="656"/>
                  </a:cubicBezTo>
                  <a:cubicBezTo>
                    <a:pt x="193" y="643"/>
                    <a:pt x="173" y="603"/>
                    <a:pt x="185" y="566"/>
                  </a:cubicBezTo>
                  <a:cubicBezTo>
                    <a:pt x="191" y="549"/>
                    <a:pt x="191" y="549"/>
                    <a:pt x="191" y="549"/>
                  </a:cubicBezTo>
                  <a:cubicBezTo>
                    <a:pt x="192" y="547"/>
                    <a:pt x="191" y="544"/>
                    <a:pt x="189" y="542"/>
                  </a:cubicBezTo>
                  <a:cubicBezTo>
                    <a:pt x="162" y="517"/>
                    <a:pt x="130" y="477"/>
                    <a:pt x="125" y="428"/>
                  </a:cubicBezTo>
                  <a:cubicBezTo>
                    <a:pt x="119" y="357"/>
                    <a:pt x="137" y="300"/>
                    <a:pt x="177" y="256"/>
                  </a:cubicBezTo>
                  <a:cubicBezTo>
                    <a:pt x="221" y="207"/>
                    <a:pt x="294" y="180"/>
                    <a:pt x="375" y="180"/>
                  </a:cubicBezTo>
                  <a:cubicBezTo>
                    <a:pt x="404" y="180"/>
                    <a:pt x="432" y="184"/>
                    <a:pt x="459" y="192"/>
                  </a:cubicBezTo>
                  <a:cubicBezTo>
                    <a:pt x="462" y="193"/>
                    <a:pt x="465" y="192"/>
                    <a:pt x="467" y="189"/>
                  </a:cubicBezTo>
                  <a:cubicBezTo>
                    <a:pt x="477" y="174"/>
                    <a:pt x="494" y="157"/>
                    <a:pt x="514" y="157"/>
                  </a:cubicBezTo>
                  <a:cubicBezTo>
                    <a:pt x="515" y="157"/>
                    <a:pt x="516" y="157"/>
                    <a:pt x="518" y="157"/>
                  </a:cubicBezTo>
                  <a:cubicBezTo>
                    <a:pt x="539" y="160"/>
                    <a:pt x="548" y="184"/>
                    <a:pt x="547" y="233"/>
                  </a:cubicBezTo>
                  <a:cubicBezTo>
                    <a:pt x="547" y="236"/>
                    <a:pt x="548" y="238"/>
                    <a:pt x="549" y="239"/>
                  </a:cubicBezTo>
                  <a:cubicBezTo>
                    <a:pt x="572" y="258"/>
                    <a:pt x="591" y="280"/>
                    <a:pt x="604" y="304"/>
                  </a:cubicBezTo>
                  <a:cubicBezTo>
                    <a:pt x="605" y="306"/>
                    <a:pt x="608" y="307"/>
                    <a:pt x="610" y="307"/>
                  </a:cubicBezTo>
                  <a:cubicBezTo>
                    <a:pt x="648" y="307"/>
                    <a:pt x="648" y="307"/>
                    <a:pt x="648" y="307"/>
                  </a:cubicBezTo>
                  <a:cubicBezTo>
                    <a:pt x="680" y="307"/>
                    <a:pt x="705" y="346"/>
                    <a:pt x="705" y="396"/>
                  </a:cubicBezTo>
                  <a:cubicBezTo>
                    <a:pt x="705" y="447"/>
                    <a:pt x="680" y="485"/>
                    <a:pt x="648" y="485"/>
                  </a:cubicBezTo>
                  <a:close/>
                  <a:moveTo>
                    <a:pt x="483" y="265"/>
                  </a:moveTo>
                  <a:cubicBezTo>
                    <a:pt x="482" y="268"/>
                    <a:pt x="480" y="269"/>
                    <a:pt x="477" y="269"/>
                  </a:cubicBezTo>
                  <a:cubicBezTo>
                    <a:pt x="476" y="269"/>
                    <a:pt x="475" y="268"/>
                    <a:pt x="474" y="268"/>
                  </a:cubicBezTo>
                  <a:cubicBezTo>
                    <a:pt x="445" y="250"/>
                    <a:pt x="411" y="240"/>
                    <a:pt x="375" y="240"/>
                  </a:cubicBezTo>
                  <a:cubicBezTo>
                    <a:pt x="340" y="240"/>
                    <a:pt x="306" y="250"/>
                    <a:pt x="277" y="268"/>
                  </a:cubicBezTo>
                  <a:cubicBezTo>
                    <a:pt x="274" y="270"/>
                    <a:pt x="269" y="269"/>
                    <a:pt x="267" y="265"/>
                  </a:cubicBezTo>
                  <a:cubicBezTo>
                    <a:pt x="265" y="262"/>
                    <a:pt x="266" y="258"/>
                    <a:pt x="270" y="256"/>
                  </a:cubicBezTo>
                  <a:cubicBezTo>
                    <a:pt x="301" y="236"/>
                    <a:pt x="337" y="226"/>
                    <a:pt x="375" y="226"/>
                  </a:cubicBezTo>
                  <a:cubicBezTo>
                    <a:pt x="414" y="226"/>
                    <a:pt x="450" y="236"/>
                    <a:pt x="481" y="256"/>
                  </a:cubicBezTo>
                  <a:cubicBezTo>
                    <a:pt x="484" y="258"/>
                    <a:pt x="485" y="262"/>
                    <a:pt x="483" y="26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127601" tIns="63800" rIns="127601" bIns="63800" numCol="1" anchor="t" anchorCtr="0" compatLnSpc="1">
              <a:prstTxWarp prst="textNoShape">
                <a:avLst/>
              </a:prstTxWarp>
            </a:bodyPr>
            <a:lstStyle/>
            <a:p>
              <a:pPr defTabSz="1276068">
                <a:defRPr/>
              </a:pPr>
              <a:endParaRPr lang="en-US" sz="3195">
                <a:solidFill>
                  <a:prstClr val="black"/>
                </a:solidFill>
                <a:latin typeface="Arial" panose="020B0604020202020204"/>
              </a:endParaRPr>
            </a:p>
          </p:txBody>
        </p: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BC62CC31-5A14-48D6-986A-20C1D5AA1FC2}"/>
                </a:ext>
              </a:extLst>
            </p:cNvPr>
            <p:cNvCxnSpPr>
              <a:cxnSpLocks/>
            </p:cNvCxnSpPr>
            <p:nvPr/>
          </p:nvCxnSpPr>
          <p:spPr>
            <a:xfrm>
              <a:off x="2535960" y="3979523"/>
              <a:ext cx="659441" cy="0"/>
            </a:xfrm>
            <a:prstGeom prst="line">
              <a:avLst/>
            </a:prstGeom>
            <a:ln w="12700"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>
              <a:extLst>
                <a:ext uri="{FF2B5EF4-FFF2-40B4-BE49-F238E27FC236}">
                  <a16:creationId xmlns:a16="http://schemas.microsoft.com/office/drawing/2014/main" id="{FFF2220F-ECCF-45C5-8CB9-A454BC6DB4AB}"/>
                </a:ext>
              </a:extLst>
            </p:cNvPr>
            <p:cNvCxnSpPr>
              <a:cxnSpLocks/>
            </p:cNvCxnSpPr>
            <p:nvPr/>
          </p:nvCxnSpPr>
          <p:spPr>
            <a:xfrm>
              <a:off x="4576275" y="4016242"/>
              <a:ext cx="659441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>
              <a:extLst>
                <a:ext uri="{FF2B5EF4-FFF2-40B4-BE49-F238E27FC236}">
                  <a16:creationId xmlns:a16="http://schemas.microsoft.com/office/drawing/2014/main" id="{38AB8A75-53CE-4474-9368-76BD34E025EC}"/>
                </a:ext>
              </a:extLst>
            </p:cNvPr>
            <p:cNvCxnSpPr>
              <a:cxnSpLocks/>
            </p:cNvCxnSpPr>
            <p:nvPr/>
          </p:nvCxnSpPr>
          <p:spPr>
            <a:xfrm>
              <a:off x="6703003" y="4023607"/>
              <a:ext cx="96015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E029524C-35F7-47CC-BB61-4E5B751F036E}"/>
                </a:ext>
              </a:extLst>
            </p:cNvPr>
            <p:cNvCxnSpPr>
              <a:cxnSpLocks/>
            </p:cNvCxnSpPr>
            <p:nvPr/>
          </p:nvCxnSpPr>
          <p:spPr>
            <a:xfrm>
              <a:off x="8795926" y="3979523"/>
              <a:ext cx="993207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Freeform 136">
              <a:extLst>
                <a:ext uri="{FF2B5EF4-FFF2-40B4-BE49-F238E27FC236}">
                  <a16:creationId xmlns:a16="http://schemas.microsoft.com/office/drawing/2014/main" id="{F7839759-7CE3-433C-8FD9-8E3874EE79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0117" y="3713431"/>
              <a:ext cx="690640" cy="570806"/>
            </a:xfrm>
            <a:custGeom>
              <a:avLst/>
              <a:gdLst>
                <a:gd name="T0" fmla="*/ 100 w 616"/>
                <a:gd name="T1" fmla="*/ 285 h 509"/>
                <a:gd name="T2" fmla="*/ 323 w 616"/>
                <a:gd name="T3" fmla="*/ 422 h 509"/>
                <a:gd name="T4" fmla="*/ 323 w 616"/>
                <a:gd name="T5" fmla="*/ 278 h 509"/>
                <a:gd name="T6" fmla="*/ 114 w 616"/>
                <a:gd name="T7" fmla="*/ 292 h 509"/>
                <a:gd name="T8" fmla="*/ 612 w 616"/>
                <a:gd name="T9" fmla="*/ 188 h 509"/>
                <a:gd name="T10" fmla="*/ 555 w 616"/>
                <a:gd name="T11" fmla="*/ 4 h 509"/>
                <a:gd name="T12" fmla="*/ 554 w 616"/>
                <a:gd name="T13" fmla="*/ 3 h 509"/>
                <a:gd name="T14" fmla="*/ 553 w 616"/>
                <a:gd name="T15" fmla="*/ 1 h 509"/>
                <a:gd name="T16" fmla="*/ 551 w 616"/>
                <a:gd name="T17" fmla="*/ 1 h 509"/>
                <a:gd name="T18" fmla="*/ 549 w 616"/>
                <a:gd name="T19" fmla="*/ 0 h 509"/>
                <a:gd name="T20" fmla="*/ 308 w 616"/>
                <a:gd name="T21" fmla="*/ 0 h 509"/>
                <a:gd name="T22" fmla="*/ 147 w 616"/>
                <a:gd name="T23" fmla="*/ 0 h 509"/>
                <a:gd name="T24" fmla="*/ 66 w 616"/>
                <a:gd name="T25" fmla="*/ 0 h 509"/>
                <a:gd name="T26" fmla="*/ 64 w 616"/>
                <a:gd name="T27" fmla="*/ 1 h 509"/>
                <a:gd name="T28" fmla="*/ 62 w 616"/>
                <a:gd name="T29" fmla="*/ 2 h 509"/>
                <a:gd name="T30" fmla="*/ 61 w 616"/>
                <a:gd name="T31" fmla="*/ 4 h 509"/>
                <a:gd name="T32" fmla="*/ 60 w 616"/>
                <a:gd name="T33" fmla="*/ 5 h 509"/>
                <a:gd name="T34" fmla="*/ 27 w 616"/>
                <a:gd name="T35" fmla="*/ 242 h 509"/>
                <a:gd name="T36" fmla="*/ 582 w 616"/>
                <a:gd name="T37" fmla="*/ 509 h 509"/>
                <a:gd name="T38" fmla="*/ 606 w 616"/>
                <a:gd name="T39" fmla="*/ 229 h 509"/>
                <a:gd name="T40" fmla="*/ 464 w 616"/>
                <a:gd name="T41" fmla="*/ 232 h 509"/>
                <a:gd name="T42" fmla="*/ 463 w 616"/>
                <a:gd name="T43" fmla="*/ 14 h 509"/>
                <a:gd name="T44" fmla="*/ 391 w 616"/>
                <a:gd name="T45" fmla="*/ 219 h 509"/>
                <a:gd name="T46" fmla="*/ 315 w 616"/>
                <a:gd name="T47" fmla="*/ 14 h 509"/>
                <a:gd name="T48" fmla="*/ 391 w 616"/>
                <a:gd name="T49" fmla="*/ 219 h 509"/>
                <a:gd name="T50" fmla="*/ 257 w 616"/>
                <a:gd name="T51" fmla="*/ 232 h 509"/>
                <a:gd name="T52" fmla="*/ 234 w 616"/>
                <a:gd name="T53" fmla="*/ 14 h 509"/>
                <a:gd name="T54" fmla="*/ 117 w 616"/>
                <a:gd name="T55" fmla="*/ 192 h 509"/>
                <a:gd name="T56" fmla="*/ 202 w 616"/>
                <a:gd name="T57" fmla="*/ 190 h 509"/>
                <a:gd name="T58" fmla="*/ 117 w 616"/>
                <a:gd name="T59" fmla="*/ 192 h 509"/>
                <a:gd name="T60" fmla="*/ 72 w 616"/>
                <a:gd name="T61" fmla="*/ 14 h 509"/>
                <a:gd name="T62" fmla="*/ 48 w 616"/>
                <a:gd name="T63" fmla="*/ 232 h 509"/>
                <a:gd name="T64" fmla="*/ 392 w 616"/>
                <a:gd name="T65" fmla="*/ 495 h 509"/>
                <a:gd name="T66" fmla="*/ 503 w 616"/>
                <a:gd name="T67" fmla="*/ 495 h 509"/>
                <a:gd name="T68" fmla="*/ 517 w 616"/>
                <a:gd name="T69" fmla="*/ 285 h 509"/>
                <a:gd name="T70" fmla="*/ 378 w 616"/>
                <a:gd name="T71" fmla="*/ 285 h 509"/>
                <a:gd name="T72" fmla="*/ 41 w 616"/>
                <a:gd name="T73" fmla="*/ 246 h 509"/>
                <a:gd name="T74" fmla="*/ 113 w 616"/>
                <a:gd name="T75" fmla="*/ 229 h 509"/>
                <a:gd name="T76" fmla="*/ 215 w 616"/>
                <a:gd name="T77" fmla="*/ 229 h 509"/>
                <a:gd name="T78" fmla="*/ 308 w 616"/>
                <a:gd name="T79" fmla="*/ 217 h 509"/>
                <a:gd name="T80" fmla="*/ 410 w 616"/>
                <a:gd name="T81" fmla="*/ 217 h 509"/>
                <a:gd name="T82" fmla="*/ 511 w 616"/>
                <a:gd name="T83" fmla="*/ 217 h 509"/>
                <a:gd name="T84" fmla="*/ 575 w 616"/>
                <a:gd name="T85" fmla="*/ 495 h 509"/>
                <a:gd name="T86" fmla="*/ 513 w 616"/>
                <a:gd name="T87" fmla="*/ 189 h 509"/>
                <a:gd name="T88" fmla="*/ 598 w 616"/>
                <a:gd name="T89" fmla="*/ 192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6" h="509">
                  <a:moveTo>
                    <a:pt x="323" y="278"/>
                  </a:moveTo>
                  <a:cubicBezTo>
                    <a:pt x="107" y="278"/>
                    <a:pt x="107" y="278"/>
                    <a:pt x="107" y="278"/>
                  </a:cubicBezTo>
                  <a:cubicBezTo>
                    <a:pt x="104" y="278"/>
                    <a:pt x="100" y="282"/>
                    <a:pt x="100" y="285"/>
                  </a:cubicBezTo>
                  <a:cubicBezTo>
                    <a:pt x="100" y="415"/>
                    <a:pt x="100" y="415"/>
                    <a:pt x="100" y="415"/>
                  </a:cubicBezTo>
                  <a:cubicBezTo>
                    <a:pt x="100" y="419"/>
                    <a:pt x="104" y="422"/>
                    <a:pt x="107" y="422"/>
                  </a:cubicBezTo>
                  <a:cubicBezTo>
                    <a:pt x="323" y="422"/>
                    <a:pt x="323" y="422"/>
                    <a:pt x="323" y="422"/>
                  </a:cubicBezTo>
                  <a:cubicBezTo>
                    <a:pt x="327" y="422"/>
                    <a:pt x="330" y="419"/>
                    <a:pt x="330" y="415"/>
                  </a:cubicBezTo>
                  <a:cubicBezTo>
                    <a:pt x="330" y="285"/>
                    <a:pt x="330" y="285"/>
                    <a:pt x="330" y="285"/>
                  </a:cubicBezTo>
                  <a:cubicBezTo>
                    <a:pt x="330" y="282"/>
                    <a:pt x="327" y="278"/>
                    <a:pt x="323" y="278"/>
                  </a:cubicBezTo>
                  <a:close/>
                  <a:moveTo>
                    <a:pt x="316" y="408"/>
                  </a:moveTo>
                  <a:cubicBezTo>
                    <a:pt x="114" y="408"/>
                    <a:pt x="114" y="408"/>
                    <a:pt x="114" y="408"/>
                  </a:cubicBezTo>
                  <a:cubicBezTo>
                    <a:pt x="114" y="292"/>
                    <a:pt x="114" y="292"/>
                    <a:pt x="114" y="292"/>
                  </a:cubicBezTo>
                  <a:cubicBezTo>
                    <a:pt x="316" y="292"/>
                    <a:pt x="316" y="292"/>
                    <a:pt x="316" y="292"/>
                  </a:cubicBezTo>
                  <a:lnTo>
                    <a:pt x="316" y="408"/>
                  </a:lnTo>
                  <a:close/>
                  <a:moveTo>
                    <a:pt x="612" y="188"/>
                  </a:moveTo>
                  <a:cubicBezTo>
                    <a:pt x="556" y="5"/>
                    <a:pt x="556" y="5"/>
                    <a:pt x="556" y="5"/>
                  </a:cubicBezTo>
                  <a:cubicBezTo>
                    <a:pt x="556" y="5"/>
                    <a:pt x="556" y="5"/>
                    <a:pt x="556" y="5"/>
                  </a:cubicBezTo>
                  <a:cubicBezTo>
                    <a:pt x="556" y="5"/>
                    <a:pt x="555" y="4"/>
                    <a:pt x="555" y="4"/>
                  </a:cubicBezTo>
                  <a:cubicBezTo>
                    <a:pt x="555" y="4"/>
                    <a:pt x="555" y="4"/>
                    <a:pt x="555" y="4"/>
                  </a:cubicBezTo>
                  <a:cubicBezTo>
                    <a:pt x="555" y="3"/>
                    <a:pt x="555" y="3"/>
                    <a:pt x="555" y="3"/>
                  </a:cubicBezTo>
                  <a:cubicBezTo>
                    <a:pt x="555" y="3"/>
                    <a:pt x="554" y="3"/>
                    <a:pt x="554" y="3"/>
                  </a:cubicBezTo>
                  <a:cubicBezTo>
                    <a:pt x="554" y="2"/>
                    <a:pt x="554" y="2"/>
                    <a:pt x="554" y="2"/>
                  </a:cubicBezTo>
                  <a:cubicBezTo>
                    <a:pt x="554" y="2"/>
                    <a:pt x="553" y="2"/>
                    <a:pt x="553" y="2"/>
                  </a:cubicBezTo>
                  <a:cubicBezTo>
                    <a:pt x="553" y="2"/>
                    <a:pt x="553" y="1"/>
                    <a:pt x="553" y="1"/>
                  </a:cubicBezTo>
                  <a:cubicBezTo>
                    <a:pt x="552" y="1"/>
                    <a:pt x="552" y="1"/>
                    <a:pt x="552" y="1"/>
                  </a:cubicBezTo>
                  <a:cubicBezTo>
                    <a:pt x="552" y="1"/>
                    <a:pt x="552" y="1"/>
                    <a:pt x="551" y="1"/>
                  </a:cubicBezTo>
                  <a:cubicBezTo>
                    <a:pt x="551" y="1"/>
                    <a:pt x="551" y="1"/>
                    <a:pt x="551" y="1"/>
                  </a:cubicBezTo>
                  <a:cubicBezTo>
                    <a:pt x="551" y="0"/>
                    <a:pt x="550" y="0"/>
                    <a:pt x="550" y="0"/>
                  </a:cubicBezTo>
                  <a:cubicBezTo>
                    <a:pt x="550" y="0"/>
                    <a:pt x="550" y="0"/>
                    <a:pt x="549" y="0"/>
                  </a:cubicBezTo>
                  <a:cubicBezTo>
                    <a:pt x="549" y="0"/>
                    <a:pt x="549" y="0"/>
                    <a:pt x="549" y="0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308" y="0"/>
                    <a:pt x="308" y="0"/>
                    <a:pt x="308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6" y="0"/>
                    <a:pt x="66" y="0"/>
                  </a:cubicBezTo>
                  <a:cubicBezTo>
                    <a:pt x="66" y="0"/>
                    <a:pt x="66" y="0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4" y="1"/>
                    <a:pt x="64" y="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2"/>
                    <a:pt x="62" y="2"/>
                  </a:cubicBezTo>
                  <a:cubicBezTo>
                    <a:pt x="62" y="2"/>
                    <a:pt x="62" y="2"/>
                    <a:pt x="62" y="3"/>
                  </a:cubicBezTo>
                  <a:cubicBezTo>
                    <a:pt x="62" y="3"/>
                    <a:pt x="62" y="3"/>
                    <a:pt x="62" y="3"/>
                  </a:cubicBezTo>
                  <a:cubicBezTo>
                    <a:pt x="61" y="3"/>
                    <a:pt x="61" y="3"/>
                    <a:pt x="61" y="4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61" y="4"/>
                    <a:pt x="61" y="5"/>
                    <a:pt x="61" y="5"/>
                  </a:cubicBezTo>
                  <a:cubicBezTo>
                    <a:pt x="61" y="5"/>
                    <a:pt x="60" y="5"/>
                    <a:pt x="60" y="5"/>
                  </a:cubicBezTo>
                  <a:cubicBezTo>
                    <a:pt x="5" y="188"/>
                    <a:pt x="5" y="188"/>
                    <a:pt x="5" y="188"/>
                  </a:cubicBezTo>
                  <a:cubicBezTo>
                    <a:pt x="0" y="203"/>
                    <a:pt x="2" y="218"/>
                    <a:pt x="10" y="229"/>
                  </a:cubicBezTo>
                  <a:cubicBezTo>
                    <a:pt x="15" y="235"/>
                    <a:pt x="20" y="239"/>
                    <a:pt x="27" y="242"/>
                  </a:cubicBezTo>
                  <a:cubicBezTo>
                    <a:pt x="27" y="502"/>
                    <a:pt x="27" y="502"/>
                    <a:pt x="27" y="502"/>
                  </a:cubicBezTo>
                  <a:cubicBezTo>
                    <a:pt x="27" y="506"/>
                    <a:pt x="30" y="509"/>
                    <a:pt x="34" y="509"/>
                  </a:cubicBezTo>
                  <a:cubicBezTo>
                    <a:pt x="582" y="509"/>
                    <a:pt x="582" y="509"/>
                    <a:pt x="582" y="509"/>
                  </a:cubicBezTo>
                  <a:cubicBezTo>
                    <a:pt x="586" y="509"/>
                    <a:pt x="589" y="506"/>
                    <a:pt x="589" y="502"/>
                  </a:cubicBezTo>
                  <a:cubicBezTo>
                    <a:pt x="589" y="242"/>
                    <a:pt x="589" y="242"/>
                    <a:pt x="589" y="242"/>
                  </a:cubicBezTo>
                  <a:cubicBezTo>
                    <a:pt x="596" y="239"/>
                    <a:pt x="602" y="235"/>
                    <a:pt x="606" y="229"/>
                  </a:cubicBezTo>
                  <a:cubicBezTo>
                    <a:pt x="614" y="218"/>
                    <a:pt x="616" y="203"/>
                    <a:pt x="612" y="188"/>
                  </a:cubicBezTo>
                  <a:close/>
                  <a:moveTo>
                    <a:pt x="493" y="220"/>
                  </a:moveTo>
                  <a:cubicBezTo>
                    <a:pt x="486" y="228"/>
                    <a:pt x="476" y="232"/>
                    <a:pt x="464" y="232"/>
                  </a:cubicBezTo>
                  <a:cubicBezTo>
                    <a:pt x="439" y="232"/>
                    <a:pt x="417" y="213"/>
                    <a:pt x="414" y="190"/>
                  </a:cubicBezTo>
                  <a:cubicBezTo>
                    <a:pt x="396" y="14"/>
                    <a:pt x="396" y="14"/>
                    <a:pt x="396" y="14"/>
                  </a:cubicBezTo>
                  <a:cubicBezTo>
                    <a:pt x="463" y="14"/>
                    <a:pt x="463" y="14"/>
                    <a:pt x="463" y="14"/>
                  </a:cubicBezTo>
                  <a:cubicBezTo>
                    <a:pt x="499" y="192"/>
                    <a:pt x="499" y="192"/>
                    <a:pt x="499" y="192"/>
                  </a:cubicBezTo>
                  <a:cubicBezTo>
                    <a:pt x="501" y="202"/>
                    <a:pt x="499" y="212"/>
                    <a:pt x="493" y="220"/>
                  </a:cubicBezTo>
                  <a:close/>
                  <a:moveTo>
                    <a:pt x="391" y="219"/>
                  </a:moveTo>
                  <a:cubicBezTo>
                    <a:pt x="383" y="228"/>
                    <a:pt x="373" y="232"/>
                    <a:pt x="360" y="232"/>
                  </a:cubicBezTo>
                  <a:cubicBezTo>
                    <a:pt x="336" y="232"/>
                    <a:pt x="315" y="213"/>
                    <a:pt x="315" y="190"/>
                  </a:cubicBezTo>
                  <a:cubicBezTo>
                    <a:pt x="315" y="14"/>
                    <a:pt x="315" y="14"/>
                    <a:pt x="315" y="14"/>
                  </a:cubicBezTo>
                  <a:cubicBezTo>
                    <a:pt x="382" y="14"/>
                    <a:pt x="382" y="14"/>
                    <a:pt x="382" y="14"/>
                  </a:cubicBezTo>
                  <a:cubicBezTo>
                    <a:pt x="400" y="191"/>
                    <a:pt x="400" y="191"/>
                    <a:pt x="400" y="191"/>
                  </a:cubicBezTo>
                  <a:cubicBezTo>
                    <a:pt x="401" y="201"/>
                    <a:pt x="398" y="211"/>
                    <a:pt x="391" y="219"/>
                  </a:cubicBezTo>
                  <a:close/>
                  <a:moveTo>
                    <a:pt x="301" y="190"/>
                  </a:moveTo>
                  <a:cubicBezTo>
                    <a:pt x="301" y="201"/>
                    <a:pt x="297" y="212"/>
                    <a:pt x="288" y="220"/>
                  </a:cubicBezTo>
                  <a:cubicBezTo>
                    <a:pt x="280" y="228"/>
                    <a:pt x="269" y="232"/>
                    <a:pt x="257" y="232"/>
                  </a:cubicBezTo>
                  <a:cubicBezTo>
                    <a:pt x="244" y="232"/>
                    <a:pt x="233" y="228"/>
                    <a:pt x="226" y="219"/>
                  </a:cubicBezTo>
                  <a:cubicBezTo>
                    <a:pt x="219" y="211"/>
                    <a:pt x="216" y="201"/>
                    <a:pt x="217" y="191"/>
                  </a:cubicBezTo>
                  <a:cubicBezTo>
                    <a:pt x="234" y="14"/>
                    <a:pt x="234" y="14"/>
                    <a:pt x="234" y="14"/>
                  </a:cubicBezTo>
                  <a:cubicBezTo>
                    <a:pt x="301" y="14"/>
                    <a:pt x="301" y="14"/>
                    <a:pt x="301" y="14"/>
                  </a:cubicBezTo>
                  <a:lnTo>
                    <a:pt x="301" y="190"/>
                  </a:lnTo>
                  <a:close/>
                  <a:moveTo>
                    <a:pt x="117" y="192"/>
                  </a:moveTo>
                  <a:cubicBezTo>
                    <a:pt x="153" y="14"/>
                    <a:pt x="153" y="14"/>
                    <a:pt x="153" y="14"/>
                  </a:cubicBezTo>
                  <a:cubicBezTo>
                    <a:pt x="220" y="14"/>
                    <a:pt x="220" y="14"/>
                    <a:pt x="220" y="14"/>
                  </a:cubicBezTo>
                  <a:cubicBezTo>
                    <a:pt x="202" y="190"/>
                    <a:pt x="202" y="190"/>
                    <a:pt x="202" y="190"/>
                  </a:cubicBezTo>
                  <a:cubicBezTo>
                    <a:pt x="200" y="213"/>
                    <a:pt x="177" y="232"/>
                    <a:pt x="152" y="232"/>
                  </a:cubicBezTo>
                  <a:cubicBezTo>
                    <a:pt x="140" y="232"/>
                    <a:pt x="130" y="228"/>
                    <a:pt x="123" y="220"/>
                  </a:cubicBezTo>
                  <a:cubicBezTo>
                    <a:pt x="117" y="212"/>
                    <a:pt x="115" y="202"/>
                    <a:pt x="117" y="192"/>
                  </a:cubicBezTo>
                  <a:close/>
                  <a:moveTo>
                    <a:pt x="22" y="220"/>
                  </a:moveTo>
                  <a:cubicBezTo>
                    <a:pt x="16" y="213"/>
                    <a:pt x="15" y="203"/>
                    <a:pt x="18" y="192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139" y="14"/>
                    <a:pt x="139" y="14"/>
                    <a:pt x="139" y="14"/>
                  </a:cubicBezTo>
                  <a:cubicBezTo>
                    <a:pt x="103" y="189"/>
                    <a:pt x="103" y="189"/>
                    <a:pt x="103" y="189"/>
                  </a:cubicBezTo>
                  <a:cubicBezTo>
                    <a:pt x="99" y="212"/>
                    <a:pt x="73" y="232"/>
                    <a:pt x="48" y="232"/>
                  </a:cubicBezTo>
                  <a:cubicBezTo>
                    <a:pt x="37" y="232"/>
                    <a:pt x="27" y="228"/>
                    <a:pt x="22" y="220"/>
                  </a:cubicBezTo>
                  <a:close/>
                  <a:moveTo>
                    <a:pt x="503" y="495"/>
                  </a:moveTo>
                  <a:cubicBezTo>
                    <a:pt x="392" y="495"/>
                    <a:pt x="392" y="495"/>
                    <a:pt x="392" y="495"/>
                  </a:cubicBezTo>
                  <a:cubicBezTo>
                    <a:pt x="392" y="292"/>
                    <a:pt x="392" y="292"/>
                    <a:pt x="392" y="292"/>
                  </a:cubicBezTo>
                  <a:cubicBezTo>
                    <a:pt x="503" y="292"/>
                    <a:pt x="503" y="292"/>
                    <a:pt x="503" y="292"/>
                  </a:cubicBezTo>
                  <a:lnTo>
                    <a:pt x="503" y="495"/>
                  </a:lnTo>
                  <a:close/>
                  <a:moveTo>
                    <a:pt x="575" y="495"/>
                  </a:moveTo>
                  <a:cubicBezTo>
                    <a:pt x="517" y="495"/>
                    <a:pt x="517" y="495"/>
                    <a:pt x="517" y="495"/>
                  </a:cubicBezTo>
                  <a:cubicBezTo>
                    <a:pt x="517" y="285"/>
                    <a:pt x="517" y="285"/>
                    <a:pt x="517" y="285"/>
                  </a:cubicBezTo>
                  <a:cubicBezTo>
                    <a:pt x="517" y="282"/>
                    <a:pt x="514" y="278"/>
                    <a:pt x="510" y="278"/>
                  </a:cubicBezTo>
                  <a:cubicBezTo>
                    <a:pt x="385" y="278"/>
                    <a:pt x="385" y="278"/>
                    <a:pt x="385" y="278"/>
                  </a:cubicBezTo>
                  <a:cubicBezTo>
                    <a:pt x="381" y="278"/>
                    <a:pt x="378" y="282"/>
                    <a:pt x="378" y="285"/>
                  </a:cubicBezTo>
                  <a:cubicBezTo>
                    <a:pt x="378" y="495"/>
                    <a:pt x="378" y="495"/>
                    <a:pt x="378" y="495"/>
                  </a:cubicBezTo>
                  <a:cubicBezTo>
                    <a:pt x="41" y="495"/>
                    <a:pt x="41" y="495"/>
                    <a:pt x="41" y="495"/>
                  </a:cubicBezTo>
                  <a:cubicBezTo>
                    <a:pt x="41" y="246"/>
                    <a:pt x="41" y="246"/>
                    <a:pt x="41" y="246"/>
                  </a:cubicBezTo>
                  <a:cubicBezTo>
                    <a:pt x="43" y="246"/>
                    <a:pt x="46" y="246"/>
                    <a:pt x="48" y="246"/>
                  </a:cubicBezTo>
                  <a:cubicBezTo>
                    <a:pt x="71" y="246"/>
                    <a:pt x="92" y="234"/>
                    <a:pt x="106" y="217"/>
                  </a:cubicBezTo>
                  <a:cubicBezTo>
                    <a:pt x="107" y="221"/>
                    <a:pt x="110" y="225"/>
                    <a:pt x="113" y="229"/>
                  </a:cubicBezTo>
                  <a:cubicBezTo>
                    <a:pt x="122" y="240"/>
                    <a:pt x="136" y="246"/>
                    <a:pt x="152" y="246"/>
                  </a:cubicBezTo>
                  <a:cubicBezTo>
                    <a:pt x="175" y="246"/>
                    <a:pt x="196" y="234"/>
                    <a:pt x="207" y="216"/>
                  </a:cubicBezTo>
                  <a:cubicBezTo>
                    <a:pt x="209" y="221"/>
                    <a:pt x="212" y="225"/>
                    <a:pt x="215" y="229"/>
                  </a:cubicBezTo>
                  <a:cubicBezTo>
                    <a:pt x="226" y="240"/>
                    <a:pt x="241" y="246"/>
                    <a:pt x="257" y="246"/>
                  </a:cubicBezTo>
                  <a:cubicBezTo>
                    <a:pt x="272" y="246"/>
                    <a:pt x="287" y="240"/>
                    <a:pt x="298" y="230"/>
                  </a:cubicBezTo>
                  <a:cubicBezTo>
                    <a:pt x="302" y="226"/>
                    <a:pt x="306" y="221"/>
                    <a:pt x="308" y="217"/>
                  </a:cubicBezTo>
                  <a:cubicBezTo>
                    <a:pt x="318" y="234"/>
                    <a:pt x="338" y="246"/>
                    <a:pt x="360" y="246"/>
                  </a:cubicBezTo>
                  <a:cubicBezTo>
                    <a:pt x="376" y="246"/>
                    <a:pt x="391" y="240"/>
                    <a:pt x="401" y="229"/>
                  </a:cubicBezTo>
                  <a:cubicBezTo>
                    <a:pt x="405" y="225"/>
                    <a:pt x="407" y="221"/>
                    <a:pt x="410" y="217"/>
                  </a:cubicBezTo>
                  <a:cubicBezTo>
                    <a:pt x="421" y="234"/>
                    <a:pt x="442" y="246"/>
                    <a:pt x="464" y="246"/>
                  </a:cubicBezTo>
                  <a:cubicBezTo>
                    <a:pt x="480" y="246"/>
                    <a:pt x="495" y="240"/>
                    <a:pt x="504" y="229"/>
                  </a:cubicBezTo>
                  <a:cubicBezTo>
                    <a:pt x="507" y="225"/>
                    <a:pt x="509" y="221"/>
                    <a:pt x="511" y="217"/>
                  </a:cubicBezTo>
                  <a:cubicBezTo>
                    <a:pt x="524" y="234"/>
                    <a:pt x="546" y="246"/>
                    <a:pt x="568" y="246"/>
                  </a:cubicBezTo>
                  <a:cubicBezTo>
                    <a:pt x="570" y="246"/>
                    <a:pt x="573" y="246"/>
                    <a:pt x="575" y="246"/>
                  </a:cubicBezTo>
                  <a:lnTo>
                    <a:pt x="575" y="495"/>
                  </a:lnTo>
                  <a:close/>
                  <a:moveTo>
                    <a:pt x="595" y="220"/>
                  </a:moveTo>
                  <a:cubicBezTo>
                    <a:pt x="589" y="228"/>
                    <a:pt x="579" y="232"/>
                    <a:pt x="568" y="232"/>
                  </a:cubicBezTo>
                  <a:cubicBezTo>
                    <a:pt x="543" y="232"/>
                    <a:pt x="518" y="212"/>
                    <a:pt x="513" y="189"/>
                  </a:cubicBezTo>
                  <a:cubicBezTo>
                    <a:pt x="477" y="14"/>
                    <a:pt x="477" y="14"/>
                    <a:pt x="477" y="14"/>
                  </a:cubicBezTo>
                  <a:cubicBezTo>
                    <a:pt x="544" y="14"/>
                    <a:pt x="544" y="14"/>
                    <a:pt x="544" y="14"/>
                  </a:cubicBezTo>
                  <a:cubicBezTo>
                    <a:pt x="598" y="192"/>
                    <a:pt x="598" y="192"/>
                    <a:pt x="598" y="192"/>
                  </a:cubicBezTo>
                  <a:cubicBezTo>
                    <a:pt x="601" y="203"/>
                    <a:pt x="600" y="213"/>
                    <a:pt x="595" y="2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7601" tIns="63800" rIns="127601" bIns="63800" numCol="1" anchor="t" anchorCtr="0" compatLnSpc="1">
              <a:prstTxWarp prst="textNoShape">
                <a:avLst/>
              </a:prstTxWarp>
            </a:bodyPr>
            <a:lstStyle/>
            <a:p>
              <a:pPr defTabSz="1276068">
                <a:defRPr/>
              </a:pPr>
              <a:endParaRPr lang="en-US" sz="3195" dirty="0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45" name="Oval 6">
              <a:extLst>
                <a:ext uri="{FF2B5EF4-FFF2-40B4-BE49-F238E27FC236}">
                  <a16:creationId xmlns:a16="http://schemas.microsoft.com/office/drawing/2014/main" id="{1377EB10-94BE-4047-9906-F3333C665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7364" y="3571721"/>
              <a:ext cx="854228" cy="854226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70134" tIns="85066" rIns="170134" bIns="85066" numCol="1" anchor="t" anchorCtr="0" compatLnSpc="1">
              <a:prstTxWarp prst="textNoShape">
                <a:avLst/>
              </a:prstTxWarp>
            </a:bodyPr>
            <a:lstStyle/>
            <a:p>
              <a:pPr defTabSz="1701383">
                <a:defRPr/>
              </a:pPr>
              <a:endParaRPr lang="en-US" sz="5392" kern="0" dirty="0">
                <a:solidFill>
                  <a:srgbClr val="57565A"/>
                </a:solidFill>
                <a:latin typeface="Open Sans Light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5A366B2-C6E4-4851-A5B0-4F0E490C0695}"/>
                </a:ext>
              </a:extLst>
            </p:cNvPr>
            <p:cNvSpPr/>
            <p:nvPr/>
          </p:nvSpPr>
          <p:spPr>
            <a:xfrm flipH="1">
              <a:off x="5784984" y="3828729"/>
              <a:ext cx="295834" cy="4574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397" dirty="0">
                  <a:solidFill>
                    <a:schemeClr val="bg1"/>
                  </a:solidFill>
                </a:rPr>
                <a:t>€</a:t>
              </a: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ACC35F63-8C41-44D3-963D-CA7355EE9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6260" y="3794655"/>
              <a:ext cx="407796" cy="441778"/>
            </a:xfrm>
            <a:prstGeom prst="rect">
              <a:avLst/>
            </a:prstGeom>
          </p:spPr>
        </p:pic>
      </p:grpSp>
      <p:sp>
        <p:nvSpPr>
          <p:cNvPr id="4" name="Ellipse 3">
            <a:extLst>
              <a:ext uri="{FF2B5EF4-FFF2-40B4-BE49-F238E27FC236}">
                <a16:creationId xmlns:a16="http://schemas.microsoft.com/office/drawing/2014/main" id="{B75E96A0-7D18-48CF-9256-0D86D8CAE853}"/>
              </a:ext>
            </a:extLst>
          </p:cNvPr>
          <p:cNvSpPr/>
          <p:nvPr/>
        </p:nvSpPr>
        <p:spPr>
          <a:xfrm>
            <a:off x="1762835" y="3786999"/>
            <a:ext cx="2683434" cy="2034013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798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1FD0C14-2B36-46F6-9277-9CBA32DB3D1F}"/>
              </a:ext>
            </a:extLst>
          </p:cNvPr>
          <p:cNvSpPr txBox="1"/>
          <p:nvPr/>
        </p:nvSpPr>
        <p:spPr>
          <a:xfrm>
            <a:off x="1728368" y="4231166"/>
            <a:ext cx="2681050" cy="1199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798" dirty="0"/>
              <a:t>2022</a:t>
            </a:r>
          </a:p>
          <a:p>
            <a:pPr algn="ctr"/>
            <a:r>
              <a:rPr lang="fr-FR" sz="1798" dirty="0"/>
              <a:t>1,38 Md€ habitat public</a:t>
            </a:r>
          </a:p>
          <a:p>
            <a:pPr algn="ctr"/>
            <a:r>
              <a:rPr lang="fr-FR" sz="1798" dirty="0"/>
              <a:t>110 M€ secteur public et entreprises 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FC78AF3B-B0DD-4E62-8FD9-63A505F0E900}"/>
              </a:ext>
            </a:extLst>
          </p:cNvPr>
          <p:cNvSpPr/>
          <p:nvPr/>
        </p:nvSpPr>
        <p:spPr>
          <a:xfrm>
            <a:off x="5059931" y="4189682"/>
            <a:ext cx="1844908" cy="1392653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798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1E5E52B-E57C-4B23-A5E8-BF3CB8857C35}"/>
              </a:ext>
            </a:extLst>
          </p:cNvPr>
          <p:cNvSpPr txBox="1"/>
          <p:nvPr/>
        </p:nvSpPr>
        <p:spPr>
          <a:xfrm>
            <a:off x="5071220" y="4481161"/>
            <a:ext cx="1844908" cy="64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798" dirty="0"/>
              <a:t>2022</a:t>
            </a:r>
          </a:p>
          <a:p>
            <a:pPr algn="ctr"/>
            <a:r>
              <a:rPr lang="fr-FR" sz="1798" dirty="0"/>
              <a:t>125 M€ investis 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FB4658CE-B97F-4E50-9BFF-6BA1A0F67EB0}"/>
              </a:ext>
            </a:extLst>
          </p:cNvPr>
          <p:cNvSpPr/>
          <p:nvPr/>
        </p:nvSpPr>
        <p:spPr>
          <a:xfrm>
            <a:off x="7494910" y="4285587"/>
            <a:ext cx="3145099" cy="1547012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798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09A68EF0-2E27-4555-9E9E-9C58D6FEFE2A}"/>
              </a:ext>
            </a:extLst>
          </p:cNvPr>
          <p:cNvSpPr txBox="1"/>
          <p:nvPr/>
        </p:nvSpPr>
        <p:spPr>
          <a:xfrm>
            <a:off x="7480056" y="4447908"/>
            <a:ext cx="3145099" cy="1137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98" dirty="0"/>
              <a:t>2022</a:t>
            </a:r>
          </a:p>
          <a:p>
            <a:pPr algn="ctr"/>
            <a:r>
              <a:rPr lang="fr-FR" sz="1698" dirty="0"/>
              <a:t>30 M€ de financement aux professions juridiques</a:t>
            </a:r>
          </a:p>
          <a:p>
            <a:pPr algn="ctr"/>
            <a:r>
              <a:rPr lang="fr-FR" sz="1698" dirty="0"/>
              <a:t>108 M€ de consignations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E79A3A-0563-4D18-9B06-FFDFA0C9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913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numéro de diapositive 39">
            <a:extLst>
              <a:ext uri="{FF2B5EF4-FFF2-40B4-BE49-F238E27FC236}">
                <a16:creationId xmlns:a16="http://schemas.microsoft.com/office/drawing/2014/main" id="{D0ADC859-A12C-4642-8F25-1DAE93767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z="1000" smtClean="0"/>
              <a:t>4</a:t>
            </a:fld>
            <a:endParaRPr lang="fr-FR" sz="10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87ADE92-CF0F-4F1F-ABA5-42468BF7ADE3}"/>
              </a:ext>
            </a:extLst>
          </p:cNvPr>
          <p:cNvSpPr txBox="1"/>
          <p:nvPr/>
        </p:nvSpPr>
        <p:spPr>
          <a:xfrm>
            <a:off x="-131235" y="248922"/>
            <a:ext cx="580954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Transformation écologique et énergétique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6732E1-55F0-43C1-AFD7-165B11752310}"/>
              </a:ext>
            </a:extLst>
          </p:cNvPr>
          <p:cNvSpPr txBox="1"/>
          <p:nvPr/>
        </p:nvSpPr>
        <p:spPr>
          <a:xfrm>
            <a:off x="6863644" y="2699225"/>
            <a:ext cx="6265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chemeClr val="accent5"/>
                </a:solidFill>
                <a:latin typeface="Arial Nova" panose="020B0504020202020204" pitchFamily="34" charset="0"/>
              </a:rPr>
              <a:t>Solidarité et cohésion sociale</a:t>
            </a:r>
          </a:p>
        </p:txBody>
      </p:sp>
      <p:pic>
        <p:nvPicPr>
          <p:cNvPr id="4" name="Image 3" descr="Une image contenant ciel, cellule solaire&#10;&#10;Description générée automatiquement">
            <a:extLst>
              <a:ext uri="{FF2B5EF4-FFF2-40B4-BE49-F238E27FC236}">
                <a16:creationId xmlns:a16="http://schemas.microsoft.com/office/drawing/2014/main" id="{B6F81FA3-6CDA-4926-9A9B-6802E49D0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28" y="1079919"/>
            <a:ext cx="2913928" cy="2871211"/>
          </a:xfrm>
          <a:prstGeom prst="rect">
            <a:avLst/>
          </a:prstGeom>
        </p:spPr>
      </p:pic>
      <p:sp>
        <p:nvSpPr>
          <p:cNvPr id="14" name="Titre 20">
            <a:extLst>
              <a:ext uri="{FF2B5EF4-FFF2-40B4-BE49-F238E27FC236}">
                <a16:creationId xmlns:a16="http://schemas.microsoft.com/office/drawing/2014/main" id="{3D954267-36A1-4168-9011-925C153D4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63764">
            <a:off x="1633130" y="2683990"/>
            <a:ext cx="9514879" cy="610064"/>
          </a:xfrm>
        </p:spPr>
        <p:txBody>
          <a:bodyPr/>
          <a:lstStyle/>
          <a:p>
            <a:r>
              <a:rPr lang="fr-FR" sz="3400" dirty="0"/>
              <a:t>Nos grands axes stratégiques 2023 - 2028</a:t>
            </a:r>
          </a:p>
        </p:txBody>
      </p:sp>
      <p:pic>
        <p:nvPicPr>
          <p:cNvPr id="3" name="Image 2" descr="Une image contenant personne, ciel, plein air, personnes&#10;&#10;Description générée automatiquement">
            <a:extLst>
              <a:ext uri="{FF2B5EF4-FFF2-40B4-BE49-F238E27FC236}">
                <a16:creationId xmlns:a16="http://schemas.microsoft.com/office/drawing/2014/main" id="{BBEEA78C-49FA-42B6-865B-8717AC4E6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23" y="3160890"/>
            <a:ext cx="2843573" cy="28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3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8E77E7B-048B-4712-9099-46B3D2D95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01" y="522182"/>
            <a:ext cx="10906584" cy="445813"/>
          </a:xfrm>
        </p:spPr>
        <p:txBody>
          <a:bodyPr/>
          <a:lstStyle/>
          <a:p>
            <a:r>
              <a:rPr lang="fr-FR" sz="3200" dirty="0"/>
              <a:t>Nos sources de financement </a:t>
            </a:r>
          </a:p>
        </p:txBody>
      </p:sp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BF996FF8-1E26-47C0-9055-8CE559B7A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6583245"/>
              </p:ext>
            </p:extLst>
          </p:nvPr>
        </p:nvGraphicFramePr>
        <p:xfrm>
          <a:off x="786607" y="1306718"/>
          <a:ext cx="9732131" cy="4421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F459230-D4E7-4C99-AB86-F6D0AD32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862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A96B2A5-E74C-4CB5-86F9-CA87CC83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34" y="438413"/>
            <a:ext cx="10582887" cy="576708"/>
          </a:xfrm>
        </p:spPr>
        <p:txBody>
          <a:bodyPr lIns="86841" tIns="43420" rIns="86841" bIns="43420" anchor="t">
            <a:noAutofit/>
          </a:bodyPr>
          <a:lstStyle/>
          <a:p>
            <a:r>
              <a:rPr lang="fr-FR" sz="3190" dirty="0"/>
              <a:t>Nos offres de prêts : les taux au secteur public local</a:t>
            </a: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0A09A4BB-A940-4241-94B6-EF4A9B6391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640039"/>
              </p:ext>
            </p:extLst>
          </p:nvPr>
        </p:nvGraphicFramePr>
        <p:xfrm>
          <a:off x="773735" y="1396272"/>
          <a:ext cx="10158591" cy="3940720"/>
        </p:xfrm>
        <a:graphic>
          <a:graphicData uri="http://schemas.openxmlformats.org/drawingml/2006/table">
            <a:tbl>
              <a:tblPr firstCol="1">
                <a:tableStyleId>{E8B1032C-EA38-4F05-BA0D-38AFFFC7BED3}</a:tableStyleId>
              </a:tblPr>
              <a:tblGrid>
                <a:gridCol w="2565164">
                  <a:extLst>
                    <a:ext uri="{9D8B030D-6E8A-4147-A177-3AD203B41FA5}">
                      <a16:colId xmlns:a16="http://schemas.microsoft.com/office/drawing/2014/main" val="2735974436"/>
                    </a:ext>
                  </a:extLst>
                </a:gridCol>
                <a:gridCol w="2304065">
                  <a:extLst>
                    <a:ext uri="{9D8B030D-6E8A-4147-A177-3AD203B41FA5}">
                      <a16:colId xmlns:a16="http://schemas.microsoft.com/office/drawing/2014/main" val="4017437334"/>
                    </a:ext>
                  </a:extLst>
                </a:gridCol>
                <a:gridCol w="5289362">
                  <a:extLst>
                    <a:ext uri="{9D8B030D-6E8A-4147-A177-3AD203B41FA5}">
                      <a16:colId xmlns:a16="http://schemas.microsoft.com/office/drawing/2014/main" val="460583428"/>
                    </a:ext>
                  </a:extLst>
                </a:gridCol>
              </a:tblGrid>
              <a:tr h="1132364">
                <a:tc rowSpan="3"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Taux variable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TLA + 130 pb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Taux général, jusque 60 ans en adéquation avec la durée de vie de l’actif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3432634629"/>
                  </a:ext>
                </a:extLst>
              </a:tr>
              <a:tr h="1132364">
                <a:tc vMerge="1">
                  <a:txBody>
                    <a:bodyPr/>
                    <a:lstStyle/>
                    <a:p>
                      <a:endParaRPr lang="fr-FR" sz="23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TLA + 40 pb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Transition écologique et énergétique (réseaux jusque 60 ans, rénovation énergétique jusque 40 ans…)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838402887"/>
                  </a:ext>
                </a:extLst>
              </a:tr>
              <a:tr h="435525">
                <a:tc vMerge="1">
                  <a:txBody>
                    <a:bodyPr/>
                    <a:lstStyle/>
                    <a:p>
                      <a:endParaRPr lang="fr-FR" sz="23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TLA + 60 pb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Cohésion sociale et territoriale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1214715704"/>
                  </a:ext>
                </a:extLst>
              </a:tr>
              <a:tr h="783944">
                <a:tc rowSpan="2"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Taux fixe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Offre BEI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Taux à barème mensuel, jusque 25 ans – quotité max de l’investissement 50% 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708973491"/>
                  </a:ext>
                </a:extLst>
              </a:tr>
              <a:tr h="435525">
                <a:tc vMerge="1">
                  <a:txBody>
                    <a:bodyPr/>
                    <a:lstStyle/>
                    <a:p>
                      <a:endParaRPr lang="fr-FR" sz="23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Offre SFIL</a:t>
                      </a:r>
                    </a:p>
                  </a:txBody>
                  <a:tcPr marL="87105" marR="87105" marT="43552" marB="43552"/>
                </a:tc>
                <a:tc>
                  <a:txBody>
                    <a:bodyPr/>
                    <a:lstStyle/>
                    <a:p>
                      <a:r>
                        <a:rPr lang="fr-FR" sz="23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Taux à barème mensuel, jusque 40 ans </a:t>
                      </a:r>
                    </a:p>
                  </a:txBody>
                  <a:tcPr marL="87105" marR="87105" marT="43552" marB="43552"/>
                </a:tc>
                <a:extLst>
                  <a:ext uri="{0D108BD9-81ED-4DB2-BD59-A6C34878D82A}">
                    <a16:rowId xmlns:a16="http://schemas.microsoft.com/office/drawing/2014/main" val="3967361802"/>
                  </a:ext>
                </a:extLst>
              </a:tr>
            </a:tbl>
          </a:graphicData>
        </a:graphic>
      </p:graphicFrame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E93FB21-FDA9-4903-9A6A-D89BA187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960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FF4BB84-994A-4452-9D75-819E07D36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99" y="221661"/>
            <a:ext cx="11118334" cy="445137"/>
          </a:xfrm>
        </p:spPr>
        <p:txBody>
          <a:bodyPr/>
          <a:lstStyle/>
          <a:p>
            <a:r>
              <a:rPr lang="fr-FR" sz="1598" dirty="0">
                <a:solidFill>
                  <a:schemeClr val="accent6"/>
                </a:solidFill>
              </a:rPr>
              <a:t> </a:t>
            </a:r>
            <a:endParaRPr lang="fr-FR" sz="2663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1391F21-2F1F-4506-B9AA-3470A832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042">
              <a:defRPr/>
            </a:pPr>
            <a:fld id="{FF67EF60-D3B0-409C-88CD-C39F952AE724}" type="slidenum">
              <a:rPr lang="fr-FR">
                <a:solidFill>
                  <a:srgbClr val="E5281D"/>
                </a:solidFill>
                <a:latin typeface="Arial" panose="020B0604020202020204"/>
              </a:rPr>
              <a:pPr defTabSz="913042">
                <a:defRPr/>
              </a:pPr>
              <a:t>7</a:t>
            </a:fld>
            <a:endParaRPr lang="fr-FR" dirty="0">
              <a:solidFill>
                <a:srgbClr val="E5281D"/>
              </a:solidFill>
              <a:latin typeface="Arial" panose="020B0604020202020204"/>
            </a:endParaRPr>
          </a:p>
        </p:txBody>
      </p:sp>
      <p:pic>
        <p:nvPicPr>
          <p:cNvPr id="7" name="Image 6" descr="Une image contenant plein air, ciel, bâtiment&#10;&#10;Description générée automatiquement">
            <a:extLst>
              <a:ext uri="{FF2B5EF4-FFF2-40B4-BE49-F238E27FC236}">
                <a16:creationId xmlns:a16="http://schemas.microsoft.com/office/drawing/2014/main" id="{67DB8D67-2A9C-4082-8A8D-B54F67056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863" y="1108710"/>
            <a:ext cx="3386253" cy="4289767"/>
          </a:xfrm>
          <a:prstGeom prst="rect">
            <a:avLst/>
          </a:prstGeom>
        </p:spPr>
      </p:pic>
      <p:sp>
        <p:nvSpPr>
          <p:cNvPr id="6" name="Titre 9">
            <a:extLst>
              <a:ext uri="{FF2B5EF4-FFF2-40B4-BE49-F238E27FC236}">
                <a16:creationId xmlns:a16="http://schemas.microsoft.com/office/drawing/2014/main" id="{84DE87E3-5B34-47E3-A6F1-41CC38D1A890}"/>
              </a:ext>
            </a:extLst>
          </p:cNvPr>
          <p:cNvSpPr txBox="1">
            <a:spLocks/>
          </p:cNvSpPr>
          <p:nvPr/>
        </p:nvSpPr>
        <p:spPr>
          <a:xfrm>
            <a:off x="376782" y="268933"/>
            <a:ext cx="11118334" cy="44513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30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58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/>
              <a:t>Notre activité prêteur : le parc social, enjeu prioritaire</a:t>
            </a:r>
            <a:br>
              <a:rPr lang="fr-FR" sz="1800" dirty="0">
                <a:solidFill>
                  <a:schemeClr val="accent6"/>
                </a:solidFill>
              </a:rPr>
            </a:br>
            <a:r>
              <a:rPr lang="fr-FR" sz="1800" dirty="0">
                <a:solidFill>
                  <a:schemeClr val="accent6"/>
                </a:solidFill>
              </a:rPr>
              <a:t> </a:t>
            </a:r>
            <a:endParaRPr lang="fr-FR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4A4AD0-6FB8-4B55-ADDB-82CCBE15CF36}"/>
              </a:ext>
            </a:extLst>
          </p:cNvPr>
          <p:cNvSpPr/>
          <p:nvPr/>
        </p:nvSpPr>
        <p:spPr>
          <a:xfrm>
            <a:off x="422807" y="1108710"/>
            <a:ext cx="7349593" cy="21551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59E5CC-DBC5-4974-952E-C9AD45210A15}"/>
              </a:ext>
            </a:extLst>
          </p:cNvPr>
          <p:cNvSpPr txBox="1"/>
          <p:nvPr/>
        </p:nvSpPr>
        <p:spPr>
          <a:xfrm>
            <a:off x="422806" y="1248573"/>
            <a:ext cx="7349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00"/>
                </a:solidFill>
              </a:rPr>
              <a:t>   Financer la production de nouveaux logements</a:t>
            </a:r>
          </a:p>
          <a:p>
            <a:pPr algn="ctr"/>
            <a:endParaRPr lang="fr-FR" sz="2400" b="1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</a:rPr>
              <a:t>Pour répondre aux besoins du territoire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</a:rPr>
              <a:t>En respectant nos engagements en matière de climat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</a:rPr>
              <a:t>En mobilisant l’épargne des Français (livret A, LDD) pour financer le logement social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742B20-E2C2-48D0-951F-B9DA11E0C7E6}"/>
              </a:ext>
            </a:extLst>
          </p:cNvPr>
          <p:cNvSpPr/>
          <p:nvPr/>
        </p:nvSpPr>
        <p:spPr>
          <a:xfrm>
            <a:off x="422807" y="3351850"/>
            <a:ext cx="7349593" cy="204662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900B73-1016-45BB-8F9F-C56FF24F934A}"/>
              </a:ext>
            </a:extLst>
          </p:cNvPr>
          <p:cNvSpPr txBox="1"/>
          <p:nvPr/>
        </p:nvSpPr>
        <p:spPr>
          <a:xfrm>
            <a:off x="432927" y="3514150"/>
            <a:ext cx="6807846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0000"/>
                </a:solidFill>
              </a:rPr>
              <a:t>Financer la réhabilitation du parc existant</a:t>
            </a:r>
          </a:p>
          <a:p>
            <a:pPr algn="ctr"/>
            <a:endParaRPr lang="fr-FR" sz="2400" b="1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</a:rPr>
              <a:t>En maximisant la performance environnementale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0000"/>
                </a:solidFill>
              </a:rPr>
              <a:t>En proposant une large gamme pour optimiser les montages financiers (Eco prêt, PAM, prêts à taux fixe)</a:t>
            </a:r>
          </a:p>
        </p:txBody>
      </p:sp>
    </p:spTree>
    <p:extLst>
      <p:ext uri="{BB962C8B-B14F-4D97-AF65-F5344CB8AC3E}">
        <p14:creationId xmlns:p14="http://schemas.microsoft.com/office/powerpoint/2010/main" val="1006404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748249-1E2A-406B-94C8-07CCD660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mtClean="0"/>
              <a:t>8</a:t>
            </a:fld>
            <a:endParaRPr lang="fr-FR"/>
          </a:p>
        </p:txBody>
      </p:sp>
      <p:sp>
        <p:nvSpPr>
          <p:cNvPr id="6" name="Titre 9">
            <a:extLst>
              <a:ext uri="{FF2B5EF4-FFF2-40B4-BE49-F238E27FC236}">
                <a16:creationId xmlns:a16="http://schemas.microsoft.com/office/drawing/2014/main" id="{BCC81F3C-B848-470A-88B2-02ED3986E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2" y="446387"/>
            <a:ext cx="11746523" cy="443826"/>
          </a:xfrm>
        </p:spPr>
        <p:txBody>
          <a:bodyPr/>
          <a:lstStyle/>
          <a:p>
            <a:r>
              <a:rPr lang="fr-FR" sz="3200" dirty="0"/>
              <a:t>Notre activité investisseur : grands principes d’intervention</a:t>
            </a:r>
            <a:br>
              <a:rPr lang="fr-FR" sz="3600" dirty="0">
                <a:solidFill>
                  <a:srgbClr val="FF0000"/>
                </a:solidFill>
              </a:rPr>
            </a:br>
            <a:endParaRPr lang="fr-GB" sz="3600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9FB269-AF1B-4B2D-903A-DC5320DD1020}"/>
              </a:ext>
            </a:extLst>
          </p:cNvPr>
          <p:cNvSpPr txBox="1"/>
          <p:nvPr/>
        </p:nvSpPr>
        <p:spPr>
          <a:xfrm>
            <a:off x="318182" y="1243054"/>
            <a:ext cx="10229316" cy="5017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algn="just" defTabSz="434236">
              <a:buFont typeface="Wingdings" panose="05000000000000000000" pitchFamily="2" charset="2"/>
              <a:buChar char="Ø"/>
            </a:pP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Investisseur </a:t>
            </a:r>
            <a:r>
              <a:rPr lang="fr-FR" sz="2286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d’intérêt général </a:t>
            </a: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qui finance des projets en réponse à un besoin territorial</a:t>
            </a:r>
          </a:p>
          <a:p>
            <a:pPr algn="just"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algn="just" defTabSz="434236">
              <a:buFont typeface="Wingdings" panose="05000000000000000000" pitchFamily="2" charset="2"/>
              <a:buChar char="Ø"/>
            </a:pP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Contribution au développement des territoires d’un point de vue économique, social ou de transition énergétique</a:t>
            </a:r>
          </a:p>
          <a:p>
            <a:pPr marL="271398" indent="-271398" algn="just" defTabSz="434236">
              <a:buFont typeface="Wingdings" panose="05000000000000000000" pitchFamily="2" charset="2"/>
              <a:buChar char="Ø"/>
            </a:pPr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algn="just" defTabSz="434236">
              <a:buFont typeface="Wingdings" panose="05000000000000000000" pitchFamily="2" charset="2"/>
              <a:buChar char="Ø"/>
            </a:pP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Intervention sur nos fonds propres en tant que </a:t>
            </a:r>
            <a:r>
              <a:rPr lang="fr-FR" sz="2286" dirty="0" err="1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co</a:t>
            </a: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-investisseur toujours </a:t>
            </a:r>
            <a:r>
              <a:rPr lang="fr-FR" sz="2286" b="1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minoritaire</a:t>
            </a: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</a:t>
            </a:r>
          </a:p>
          <a:p>
            <a:pPr algn="just"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algn="just" defTabSz="434236">
              <a:buFont typeface="Wingdings" panose="05000000000000000000" pitchFamily="2" charset="2"/>
              <a:buChar char="Ø"/>
            </a:pPr>
            <a:r>
              <a:rPr lang="fr-FR" sz="2286" dirty="0">
                <a:solidFill>
                  <a:schemeClr val="accent6">
                    <a:lumMod val="50000"/>
                  </a:schemeClr>
                </a:solidFill>
                <a:latin typeface="Arial" panose="020B0604020202020204"/>
              </a:rPr>
              <a:t> Apport de financements aux projets créateurs de valeur </a:t>
            </a:r>
          </a:p>
          <a:p>
            <a:pPr marL="271398" indent="-271398" algn="just" defTabSz="434236">
              <a:buFont typeface="Wingdings" panose="05000000000000000000" pitchFamily="2" charset="2"/>
              <a:buChar char="Ø"/>
            </a:pPr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defTabSz="434236"/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  <a:p>
            <a:pPr marL="271398" indent="-271398" defTabSz="434236">
              <a:buFont typeface="Wingdings" panose="05000000000000000000" pitchFamily="2" charset="2"/>
              <a:buChar char="Ø"/>
            </a:pPr>
            <a:endParaRPr lang="fr-FR" sz="2286" dirty="0">
              <a:solidFill>
                <a:schemeClr val="accent6">
                  <a:lumMod val="5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282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ELEGIA GROUPE | LinkedIn">
            <a:extLst>
              <a:ext uri="{FF2B5EF4-FFF2-40B4-BE49-F238E27FC236}">
                <a16:creationId xmlns:a16="http://schemas.microsoft.com/office/drawing/2014/main" id="{CB3871BF-3E10-447D-BFEE-72326F88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05" y="3541151"/>
            <a:ext cx="1902112" cy="19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F922B784-0F8C-4AE6-885A-9DA8371B3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99" y="431666"/>
            <a:ext cx="11370691" cy="445137"/>
          </a:xfrm>
        </p:spPr>
        <p:txBody>
          <a:bodyPr/>
          <a:lstStyle/>
          <a:p>
            <a:r>
              <a:rPr lang="fr-FR" sz="3200" dirty="0"/>
              <a:t>Notre portefeuille d’investissement en AURA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4D8976-2F0E-4F0E-BE5D-348200EA09A6}"/>
              </a:ext>
            </a:extLst>
          </p:cNvPr>
          <p:cNvSpPr txBox="1"/>
          <p:nvPr/>
        </p:nvSpPr>
        <p:spPr>
          <a:xfrm>
            <a:off x="527283" y="3319152"/>
            <a:ext cx="3219289" cy="119898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864" b="1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sz="2397" dirty="0"/>
              <a:t>Valorisation du portefeuille de </a:t>
            </a:r>
          </a:p>
          <a:p>
            <a:r>
              <a:rPr lang="fr-FR" sz="2397" dirty="0"/>
              <a:t>400 M€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D5D41D-91CA-4902-94C2-F6312B1FA523}"/>
              </a:ext>
            </a:extLst>
          </p:cNvPr>
          <p:cNvSpPr txBox="1"/>
          <p:nvPr/>
        </p:nvSpPr>
        <p:spPr>
          <a:xfrm>
            <a:off x="527283" y="1706011"/>
            <a:ext cx="3219288" cy="1198983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864" b="1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fr-FR" sz="2397" dirty="0"/>
              <a:t>Participation au capital de </a:t>
            </a:r>
            <a:br>
              <a:rPr lang="fr-FR" sz="2397" dirty="0"/>
            </a:br>
            <a:r>
              <a:rPr lang="fr-FR" sz="2397" dirty="0"/>
              <a:t>156 sociétés</a:t>
            </a:r>
          </a:p>
        </p:txBody>
      </p:sp>
      <p:pic>
        <p:nvPicPr>
          <p:cNvPr id="19460" name="Picture 4" descr="HYMPULSION SAS - Tenerrdis">
            <a:extLst>
              <a:ext uri="{FF2B5EF4-FFF2-40B4-BE49-F238E27FC236}">
                <a16:creationId xmlns:a16="http://schemas.microsoft.com/office/drawing/2014/main" id="{72F0E573-7390-40D2-ADA9-59D7E125D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421" y="2538621"/>
            <a:ext cx="1210806" cy="121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Tramway du Mont-Blanc - Savoie Mont Blanc (Savoie et Haute ...">
            <a:extLst>
              <a:ext uri="{FF2B5EF4-FFF2-40B4-BE49-F238E27FC236}">
                <a16:creationId xmlns:a16="http://schemas.microsoft.com/office/drawing/2014/main" id="{723070D5-08F4-4FFA-A311-8A56872BD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560" y="2266991"/>
            <a:ext cx="1709398" cy="16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La Grande Usine Créative">
            <a:extLst>
              <a:ext uri="{FF2B5EF4-FFF2-40B4-BE49-F238E27FC236}">
                <a16:creationId xmlns:a16="http://schemas.microsoft.com/office/drawing/2014/main" id="{D669FD43-DC6A-40F5-9495-8C0705CF0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53" y="5168017"/>
            <a:ext cx="2394596" cy="47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 descr="Minatec — Wikipédia">
            <a:extLst>
              <a:ext uri="{FF2B5EF4-FFF2-40B4-BE49-F238E27FC236}">
                <a16:creationId xmlns:a16="http://schemas.microsoft.com/office/drawing/2014/main" id="{F2BCD576-12FB-4727-911E-95D7DC7C6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886" y="2853615"/>
            <a:ext cx="1902112" cy="68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 descr="logo Groupe SERL - Conseil en communication d'entreprise">
            <a:extLst>
              <a:ext uri="{FF2B5EF4-FFF2-40B4-BE49-F238E27FC236}">
                <a16:creationId xmlns:a16="http://schemas.microsoft.com/office/drawing/2014/main" id="{7D230798-3A9F-4AB2-9887-E5E4FA3AC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466" y="1314078"/>
            <a:ext cx="2262740" cy="74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 descr="Vulcania : Parc à thème au cœur des Volcans d'Auvergne">
            <a:extLst>
              <a:ext uri="{FF2B5EF4-FFF2-40B4-BE49-F238E27FC236}">
                <a16:creationId xmlns:a16="http://schemas.microsoft.com/office/drawing/2014/main" id="{9E2C9600-2D45-4A0B-BD76-72EA1CC9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406" y="4097706"/>
            <a:ext cx="1604880" cy="65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8" name="Picture 22" descr="Accueil - Cristal Habitat">
            <a:extLst>
              <a:ext uri="{FF2B5EF4-FFF2-40B4-BE49-F238E27FC236}">
                <a16:creationId xmlns:a16="http://schemas.microsoft.com/office/drawing/2014/main" id="{24A1A809-6F92-4DB2-A09C-7BB54F09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32" y="1332487"/>
            <a:ext cx="1505509" cy="112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ssemblia Clermont Ferrand - Hlm (adresse, avis)">
            <a:extLst>
              <a:ext uri="{FF2B5EF4-FFF2-40B4-BE49-F238E27FC236}">
                <a16:creationId xmlns:a16="http://schemas.microsoft.com/office/drawing/2014/main" id="{E4F65CC9-805E-4242-AB78-450BDB92A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014" y="1352605"/>
            <a:ext cx="2250797" cy="91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hermes de Néris-Les-Bains offre d'emploi | ReseauProSante.fr">
            <a:extLst>
              <a:ext uri="{FF2B5EF4-FFF2-40B4-BE49-F238E27FC236}">
                <a16:creationId xmlns:a16="http://schemas.microsoft.com/office/drawing/2014/main" id="{6D29999A-C877-48E6-B51F-161AB90A8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725" y="3780735"/>
            <a:ext cx="1329144" cy="121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8DC0DC-94A7-46A4-889C-5A598197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EF60-D3B0-409C-88CD-C39F952AE724}" type="slidenum">
              <a:rPr lang="fr-FR" smtClean="0"/>
              <a:t>9</a:t>
            </a:fld>
            <a:endParaRPr lang="fr-FR"/>
          </a:p>
        </p:txBody>
      </p:sp>
      <p:pic>
        <p:nvPicPr>
          <p:cNvPr id="9" name="Image 8" descr="Une image contenant logo&#10;&#10;Description générée automatiquement">
            <a:extLst>
              <a:ext uri="{FF2B5EF4-FFF2-40B4-BE49-F238E27FC236}">
                <a16:creationId xmlns:a16="http://schemas.microsoft.com/office/drawing/2014/main" id="{0C77FB65-A4F2-4BB7-98CF-370F486E11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357" y="4860515"/>
            <a:ext cx="1695846" cy="990155"/>
          </a:xfrm>
          <a:prstGeom prst="rect">
            <a:avLst/>
          </a:prstGeom>
        </p:spPr>
      </p:pic>
      <p:pic>
        <p:nvPicPr>
          <p:cNvPr id="1026" name="Picture 2" descr="Société d'Aménagement de la Savoie">
            <a:extLst>
              <a:ext uri="{FF2B5EF4-FFF2-40B4-BE49-F238E27FC236}">
                <a16:creationId xmlns:a16="http://schemas.microsoft.com/office/drawing/2014/main" id="{13E3BADD-3F0F-471B-BBEE-79D317728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265" y="1237444"/>
            <a:ext cx="1387653" cy="89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495CFCB9-7857-4A95-95D4-A7CFDDD579E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250" y="5203003"/>
            <a:ext cx="1985938" cy="44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04782"/>
      </p:ext>
    </p:extLst>
  </p:cSld>
  <p:clrMapOvr>
    <a:masterClrMapping/>
  </p:clrMapOvr>
</p:sld>
</file>

<file path=ppt/theme/theme1.xml><?xml version="1.0" encoding="utf-8"?>
<a:theme xmlns:a="http://schemas.openxmlformats.org/drawingml/2006/main" name="Banque des Territoires">
  <a:themeElements>
    <a:clrScheme name="Banque des territoires OK">
      <a:dk1>
        <a:srgbClr val="E5281D"/>
      </a:dk1>
      <a:lt1>
        <a:srgbClr val="FFFFFF"/>
      </a:lt1>
      <a:dk2>
        <a:srgbClr val="85746D"/>
      </a:dk2>
      <a:lt2>
        <a:srgbClr val="62C3D6"/>
      </a:lt2>
      <a:accent1>
        <a:srgbClr val="62C36D"/>
      </a:accent1>
      <a:accent2>
        <a:srgbClr val="FFEB68"/>
      </a:accent2>
      <a:accent3>
        <a:srgbClr val="F4A023"/>
      </a:accent3>
      <a:accent4>
        <a:srgbClr val="EB6DAA"/>
      </a:accent4>
      <a:accent5>
        <a:srgbClr val="A07CB9"/>
      </a:accent5>
      <a:accent6>
        <a:srgbClr val="7B7B7B"/>
      </a:accent6>
      <a:hlink>
        <a:srgbClr val="62C3D6"/>
      </a:hlink>
      <a:folHlink>
        <a:srgbClr val="E5281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175"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dT-Template-PowerPoint-v4.potx" id="{3159DFD4-B29C-41B5-B1A0-BCC5F9DAC5DD}" vid="{83E829BF-3AA7-45F9-883D-FE3354AF8EB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16871</TotalTime>
  <Words>1963</Words>
  <Application>Microsoft Office PowerPoint</Application>
  <PresentationFormat>Grand écran</PresentationFormat>
  <Paragraphs>353</Paragraphs>
  <Slides>29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8" baseType="lpstr">
      <vt:lpstr>Arial</vt:lpstr>
      <vt:lpstr>Arial Nova</vt:lpstr>
      <vt:lpstr>Calibri</vt:lpstr>
      <vt:lpstr>Helvetica</vt:lpstr>
      <vt:lpstr>Mistral</vt:lpstr>
      <vt:lpstr>Open Sans Light</vt:lpstr>
      <vt:lpstr>Verdana</vt:lpstr>
      <vt:lpstr>Wingdings</vt:lpstr>
      <vt:lpstr>Banque des Territoires</vt:lpstr>
      <vt:lpstr>La Banque des Territoires : la Caisse des Dépôts engagée pour la transformation des territoires  Club de l’Ours</vt:lpstr>
      <vt:lpstr>Présentation PowerPoint</vt:lpstr>
      <vt:lpstr>Les modalités d’intervention de la Banque des Territoires </vt:lpstr>
      <vt:lpstr>Nos grands axes stratégiques 2023 - 2028</vt:lpstr>
      <vt:lpstr>Nos sources de financement </vt:lpstr>
      <vt:lpstr>Nos offres de prêts : les taux au secteur public local</vt:lpstr>
      <vt:lpstr> </vt:lpstr>
      <vt:lpstr>Notre activité investisseur : grands principes d’intervention </vt:lpstr>
      <vt:lpstr>Notre portefeuille d’investissement en AURA</vt:lpstr>
      <vt:lpstr>Présentation PowerPoint</vt:lpstr>
      <vt:lpstr>Présentation PowerPoint</vt:lpstr>
      <vt:lpstr>La BDT, porteur original du développement de Confluence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44</vt:lpstr>
      <vt:lpstr>Présentation PowerPoint</vt:lpstr>
      <vt:lpstr>44</vt:lpstr>
      <vt:lpstr>44</vt:lpstr>
      <vt:lpstr>Présentation PowerPoint</vt:lpstr>
      <vt:lpstr>44</vt:lpstr>
      <vt:lpstr>44</vt:lpstr>
      <vt:lpstr>Vos interlocuteurs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Simonet, Victoria</dc:creator>
  <cp:lastModifiedBy>Yvette RICHAUD</cp:lastModifiedBy>
  <cp:revision>892</cp:revision>
  <cp:lastPrinted>2023-03-27T08:45:19Z</cp:lastPrinted>
  <dcterms:created xsi:type="dcterms:W3CDTF">2020-10-07T08:00:49Z</dcterms:created>
  <dcterms:modified xsi:type="dcterms:W3CDTF">2023-09-27T16:29:04Z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5861b9d-47cf-4fa9-b565-a0b0c80f812c_Enabled">
    <vt:lpwstr>true</vt:lpwstr>
  </property>
  <property fmtid="{D5CDD505-2E9C-101B-9397-08002B2CF9AE}" pid="3" name="MSIP_Label_95861b9d-47cf-4fa9-b565-a0b0c80f812c_SetDate">
    <vt:lpwstr>2022-02-17T10:20:57Z</vt:lpwstr>
  </property>
  <property fmtid="{D5CDD505-2E9C-101B-9397-08002B2CF9AE}" pid="4" name="MSIP_Label_95861b9d-47cf-4fa9-b565-a0b0c80f812c_Method">
    <vt:lpwstr>Privileged</vt:lpwstr>
  </property>
  <property fmtid="{D5CDD505-2E9C-101B-9397-08002B2CF9AE}" pid="5" name="MSIP_Label_95861b9d-47cf-4fa9-b565-a0b0c80f812c_Name">
    <vt:lpwstr>95861b9d-47cf-4fa9-b565-a0b0c80f812c</vt:lpwstr>
  </property>
  <property fmtid="{D5CDD505-2E9C-101B-9397-08002B2CF9AE}" pid="6" name="MSIP_Label_95861b9d-47cf-4fa9-b565-a0b0c80f812c_SiteId">
    <vt:lpwstr>6eab6365-8194-49c6-a4d0-e2d1a0fbeb74</vt:lpwstr>
  </property>
  <property fmtid="{D5CDD505-2E9C-101B-9397-08002B2CF9AE}" pid="7" name="MSIP_Label_95861b9d-47cf-4fa9-b565-a0b0c80f812c_ActionId">
    <vt:lpwstr>df9cebfc-0f85-44cc-a263-7395b1ceb398</vt:lpwstr>
  </property>
  <property fmtid="{D5CDD505-2E9C-101B-9397-08002B2CF9AE}" pid="8" name="MSIP_Label_95861b9d-47cf-4fa9-b565-a0b0c80f812c_ContentBits">
    <vt:lpwstr>0</vt:lpwstr>
  </property>
</Properties>
</file>