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2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6" r:id="rId4"/>
    <p:sldId id="257" r:id="rId5"/>
    <p:sldId id="299" r:id="rId6"/>
    <p:sldId id="258" r:id="rId7"/>
    <p:sldId id="300" r:id="rId8"/>
    <p:sldId id="262" r:id="rId9"/>
    <p:sldId id="281" r:id="rId10"/>
    <p:sldId id="277" r:id="rId11"/>
    <p:sldId id="273" r:id="rId12"/>
    <p:sldId id="306" r:id="rId13"/>
    <p:sldId id="309" r:id="rId14"/>
    <p:sldId id="311" r:id="rId15"/>
    <p:sldId id="303" r:id="rId1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09" autoAdjust="0"/>
  </p:normalViewPr>
  <p:slideViewPr>
    <p:cSldViewPr>
      <p:cViewPr varScale="1">
        <p:scale>
          <a:sx n="60" d="100"/>
          <a:sy n="60" d="100"/>
        </p:scale>
        <p:origin x="146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Répartition</a:t>
            </a:r>
            <a:r>
              <a:rPr lang="fr-FR" sz="1800" b="1" baseline="0" dirty="0"/>
              <a:t> des points de charge par site </a:t>
            </a:r>
            <a:endParaRPr lang="fr-F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94-46FB-8CAE-E69E75DC4C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94-46FB-8CAE-E69E75DC4CE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94-46FB-8CAE-E69E75DC4CE9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94-46FB-8CAE-E69E75DC4CE9}"/>
              </c:ext>
            </c:extLst>
          </c:dPt>
          <c:dLbls>
            <c:dLbl>
              <c:idx val="0"/>
              <c:layout>
                <c:manualLayout>
                  <c:x val="-0.14910367473510883"/>
                  <c:y val="0.161386058269175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94-46FB-8CAE-E69E75DC4CE9}"/>
                </c:ext>
              </c:extLst>
            </c:dLbl>
            <c:dLbl>
              <c:idx val="1"/>
              <c:layout>
                <c:manualLayout>
                  <c:x val="-0.10875705326195674"/>
                  <c:y val="-0.194937560484856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94-46FB-8CAE-E69E75DC4CE9}"/>
                </c:ext>
              </c:extLst>
            </c:dLbl>
            <c:dLbl>
              <c:idx val="2"/>
              <c:layout>
                <c:manualLayout>
                  <c:x val="0.11182314660785089"/>
                  <c:y val="-0.124347594294973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94-46FB-8CAE-E69E75DC4CE9}"/>
                </c:ext>
              </c:extLst>
            </c:dLbl>
            <c:dLbl>
              <c:idx val="3"/>
              <c:layout>
                <c:manualLayout>
                  <c:x val="0.18637010338819035"/>
                  <c:y val="5.33343093583542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94-46FB-8CAE-E69E75DC4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Feuil1!$F$7:$F$10</c:f>
              <c:strCache>
                <c:ptCount val="4"/>
                <c:pt idx="0">
                  <c:v>Voirie</c:v>
                </c:pt>
                <c:pt idx="1">
                  <c:v>Commerce </c:v>
                </c:pt>
                <c:pt idx="2">
                  <c:v>Entreprise </c:v>
                </c:pt>
                <c:pt idx="3">
                  <c:v>Parking</c:v>
                </c:pt>
              </c:strCache>
            </c:strRef>
          </c:cat>
          <c:val>
            <c:numRef>
              <c:f>Feuil1!$G$7:$G$10</c:f>
              <c:numCache>
                <c:formatCode>General</c:formatCode>
                <c:ptCount val="4"/>
                <c:pt idx="0">
                  <c:v>487</c:v>
                </c:pt>
                <c:pt idx="1">
                  <c:v>765</c:v>
                </c:pt>
                <c:pt idx="2">
                  <c:v>190</c:v>
                </c:pt>
                <c:pt idx="3">
                  <c:v>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94-46FB-8CAE-E69E75DC4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41335949038858"/>
          <c:y val="0.84636311961315758"/>
          <c:w val="0.63388947010994257"/>
          <c:h val="0.1291199443047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5D9B2-301F-471C-B523-859B862406E0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2883-673E-41A3-86E0-F80AFA61B5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1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objectifs du SRADDET sont de multiplier par </a:t>
            </a:r>
            <a:r>
              <a:rPr lang="fr-FR" b="1" dirty="0">
                <a:solidFill>
                  <a:schemeClr val="accent4"/>
                </a:solidFill>
              </a:rPr>
              <a:t>6,5</a:t>
            </a:r>
            <a:r>
              <a:rPr lang="fr-FR" b="1" dirty="0"/>
              <a:t> par rapport à 2020, la production photovoltaïque d’ici 2030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67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fr-FR" sz="1200" b="1" dirty="0"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SYTRAL Mobilités, </a:t>
            </a:r>
            <a:r>
              <a:rPr lang="fr-FR" sz="1200" b="1" dirty="0">
                <a:solidFill>
                  <a:schemeClr val="accent1"/>
                </a:solidFill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Autorité Organisatrice des Mobilités des territoires lyonnais, 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a annoncé en décembre 2020 un ambitieux </a:t>
            </a:r>
            <a:r>
              <a:rPr lang="fr-FR" sz="1200" dirty="0"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plan de mandat </a:t>
            </a:r>
            <a:r>
              <a:rPr lang="fr-FR" sz="1200" b="1" dirty="0">
                <a:solidFill>
                  <a:schemeClr val="accent1"/>
                </a:solidFill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« Destinations 2026 : Construisons ensemble un territoire plus durable »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, qui comprend notamment : </a:t>
            </a:r>
            <a:r>
              <a:rPr lang="fr-FR" sz="1200" dirty="0"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fr-FR" sz="1200" dirty="0">
              <a:effectLst/>
              <a:latin typeface="Public Sans Light" pitchFamily="50" charset="0"/>
              <a:ea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fr-FR" sz="1200" b="1" dirty="0">
                <a:solidFill>
                  <a:schemeClr val="accent1"/>
                </a:solidFill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nouvelles offres de transport en commun 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avec la construction de </a:t>
            </a:r>
            <a:r>
              <a:rPr lang="fr-FR" sz="1200" dirty="0"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trois nouvelles lignes de tramway et d’une ligne de Bus à Haut Niveau de Service (BHNS). </a:t>
            </a:r>
          </a:p>
          <a:p>
            <a:pPr marL="742950" lvl="1" indent="-28575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Ces projets, qui concernent quasi-exclusivement le </a:t>
            </a:r>
            <a:r>
              <a:rPr lang="fr-FR" sz="1200" b="1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périmètre du </a:t>
            </a:r>
            <a:r>
              <a:rPr lang="fr-FR" sz="1200" b="1" dirty="0" err="1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SIGERLy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, représentent un investissement pour </a:t>
            </a:r>
            <a:r>
              <a:rPr lang="fr-FR" sz="1200" dirty="0" err="1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Enedis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de près de </a:t>
            </a:r>
            <a:r>
              <a:rPr lang="fr-FR" sz="1200" b="1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18 millions d’euros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, incluant le déplacement des réseaux HTA et BT sur le tracé des futures lignes, le renouvellement de certaines portions de réseaux attenantes, et la protection cathodique ; </a:t>
            </a:r>
            <a:endParaRPr lang="fr-FR" sz="1200" dirty="0">
              <a:effectLst/>
              <a:latin typeface="Public Sans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fr-FR" sz="1200" dirty="0" err="1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Enedis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a signé avec SYTRAL Mobilités en juillet 2021 une </a:t>
            </a:r>
            <a:r>
              <a:rPr lang="fr-FR" sz="1200" b="1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charte d’engagement 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pour formaliser la mobilisation exceptionnelle requise pour réaliser ces projets dans les délais impartis. </a:t>
            </a:r>
            <a:endParaRPr lang="fr-FR" sz="1200" dirty="0">
              <a:effectLst/>
              <a:latin typeface="Public Sans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1200" dirty="0">
              <a:effectLst/>
              <a:latin typeface="Public Sans Light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fr-FR" sz="1200" b="1" dirty="0" err="1">
                <a:solidFill>
                  <a:schemeClr val="accent1"/>
                </a:solidFill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décarbonation</a:t>
            </a:r>
            <a:r>
              <a:rPr lang="fr-FR" sz="1200" b="1" dirty="0">
                <a:solidFill>
                  <a:schemeClr val="accent1"/>
                </a:solidFill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de la flotte de bus 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TCL (Transports en Commun Lyonnais), par la transition soit vers des trolleybus soit vers des bus électriques ou fonctionnant au GNV. </a:t>
            </a:r>
          </a:p>
          <a:p>
            <a:pPr marL="952485" lvl="1" indent="-342900" algn="just" fontAlgn="ctr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Les projets d’électrification des centres de maintenance et de remisage des bus ont fait l’objet d’une </a:t>
            </a:r>
            <a:r>
              <a:rPr lang="fr-FR" sz="1200" b="1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convention de partenariat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pour formaliser l’accompagnement d’</a:t>
            </a:r>
            <a:r>
              <a:rPr lang="fr-FR" sz="1200" dirty="0" err="1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Enedis</a:t>
            </a:r>
            <a:r>
              <a:rPr lang="fr-FR" sz="1200" dirty="0">
                <a:effectLst/>
                <a:latin typeface="Public Sans Light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sur le sujet, inspirée de ce qui a été proposé à la RATP en Ile-de-France.</a:t>
            </a:r>
            <a:endParaRPr lang="fr-FR" sz="1200" dirty="0">
              <a:effectLst/>
              <a:latin typeface="Public Sans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2883-673E-41A3-86E0-F80AFA61B52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14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42" y="6472428"/>
            <a:ext cx="166115" cy="15544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18210" y="6472440"/>
            <a:ext cx="768350" cy="155575"/>
          </a:xfrm>
          <a:custGeom>
            <a:avLst/>
            <a:gdLst/>
            <a:ahLst/>
            <a:cxnLst/>
            <a:rect l="l" t="t" r="r" b="b"/>
            <a:pathLst>
              <a:path w="768350" h="155575">
                <a:moveTo>
                  <a:pt x="617854" y="0"/>
                </a:moveTo>
                <a:lnTo>
                  <a:pt x="591451" y="0"/>
                </a:lnTo>
                <a:lnTo>
                  <a:pt x="589216" y="2476"/>
                </a:lnTo>
                <a:lnTo>
                  <a:pt x="589267" y="25857"/>
                </a:lnTo>
                <a:lnTo>
                  <a:pt x="591502" y="28333"/>
                </a:lnTo>
                <a:lnTo>
                  <a:pt x="617905" y="28333"/>
                </a:lnTo>
                <a:lnTo>
                  <a:pt x="620128" y="25857"/>
                </a:lnTo>
                <a:lnTo>
                  <a:pt x="620090" y="2476"/>
                </a:lnTo>
                <a:lnTo>
                  <a:pt x="617854" y="0"/>
                </a:lnTo>
                <a:close/>
              </a:path>
              <a:path w="768350" h="155575">
                <a:moveTo>
                  <a:pt x="617854" y="40436"/>
                </a:moveTo>
                <a:lnTo>
                  <a:pt x="591451" y="40436"/>
                </a:lnTo>
                <a:lnTo>
                  <a:pt x="589216" y="42913"/>
                </a:lnTo>
                <a:lnTo>
                  <a:pt x="589267" y="152920"/>
                </a:lnTo>
                <a:lnTo>
                  <a:pt x="591502" y="155409"/>
                </a:lnTo>
                <a:lnTo>
                  <a:pt x="617905" y="155409"/>
                </a:lnTo>
                <a:lnTo>
                  <a:pt x="620128" y="152920"/>
                </a:lnTo>
                <a:lnTo>
                  <a:pt x="620090" y="42913"/>
                </a:lnTo>
                <a:lnTo>
                  <a:pt x="617854" y="40436"/>
                </a:lnTo>
                <a:close/>
              </a:path>
              <a:path w="768350" h="155575">
                <a:moveTo>
                  <a:pt x="563228" y="28320"/>
                </a:moveTo>
                <a:lnTo>
                  <a:pt x="473582" y="28320"/>
                </a:lnTo>
                <a:lnTo>
                  <a:pt x="511530" y="28333"/>
                </a:lnTo>
                <a:lnTo>
                  <a:pt x="522832" y="30464"/>
                </a:lnTo>
                <a:lnTo>
                  <a:pt x="532069" y="36271"/>
                </a:lnTo>
                <a:lnTo>
                  <a:pt x="538301" y="44878"/>
                </a:lnTo>
                <a:lnTo>
                  <a:pt x="540516" y="55079"/>
                </a:lnTo>
                <a:lnTo>
                  <a:pt x="540588" y="105321"/>
                </a:lnTo>
                <a:lnTo>
                  <a:pt x="538301" y="115013"/>
                </a:lnTo>
                <a:lnTo>
                  <a:pt x="532069" y="121788"/>
                </a:lnTo>
                <a:lnTo>
                  <a:pt x="522832" y="125764"/>
                </a:lnTo>
                <a:lnTo>
                  <a:pt x="511530" y="127063"/>
                </a:lnTo>
                <a:lnTo>
                  <a:pt x="442658" y="127126"/>
                </a:lnTo>
                <a:lnTo>
                  <a:pt x="442658" y="155447"/>
                </a:lnTo>
                <a:lnTo>
                  <a:pt x="511530" y="155409"/>
                </a:lnTo>
                <a:lnTo>
                  <a:pt x="553912" y="141824"/>
                </a:lnTo>
                <a:lnTo>
                  <a:pt x="571500" y="105321"/>
                </a:lnTo>
                <a:lnTo>
                  <a:pt x="571500" y="55079"/>
                </a:lnTo>
                <a:lnTo>
                  <a:pt x="567162" y="34107"/>
                </a:lnTo>
                <a:lnTo>
                  <a:pt x="563228" y="28320"/>
                </a:lnTo>
                <a:close/>
              </a:path>
              <a:path w="768350" h="155575">
                <a:moveTo>
                  <a:pt x="514984" y="0"/>
                </a:moveTo>
                <a:lnTo>
                  <a:pt x="444893" y="0"/>
                </a:lnTo>
                <a:lnTo>
                  <a:pt x="442658" y="2489"/>
                </a:lnTo>
                <a:lnTo>
                  <a:pt x="442658" y="100012"/>
                </a:lnTo>
                <a:lnTo>
                  <a:pt x="444893" y="102488"/>
                </a:lnTo>
                <a:lnTo>
                  <a:pt x="471335" y="102488"/>
                </a:lnTo>
                <a:lnTo>
                  <a:pt x="473557" y="100012"/>
                </a:lnTo>
                <a:lnTo>
                  <a:pt x="473582" y="28320"/>
                </a:lnTo>
                <a:lnTo>
                  <a:pt x="563228" y="28320"/>
                </a:lnTo>
                <a:lnTo>
                  <a:pt x="555224" y="16548"/>
                </a:lnTo>
                <a:lnTo>
                  <a:pt x="537295" y="4484"/>
                </a:lnTo>
                <a:lnTo>
                  <a:pt x="514984" y="0"/>
                </a:lnTo>
                <a:close/>
              </a:path>
              <a:path w="768350" h="155575">
                <a:moveTo>
                  <a:pt x="751408" y="0"/>
                </a:moveTo>
                <a:lnTo>
                  <a:pt x="676084" y="12"/>
                </a:lnTo>
                <a:lnTo>
                  <a:pt x="640885" y="21577"/>
                </a:lnTo>
                <a:lnTo>
                  <a:pt x="637857" y="35293"/>
                </a:lnTo>
                <a:lnTo>
                  <a:pt x="637857" y="57302"/>
                </a:lnTo>
                <a:lnTo>
                  <a:pt x="640631" y="72096"/>
                </a:lnTo>
                <a:lnTo>
                  <a:pt x="648192" y="84188"/>
                </a:lnTo>
                <a:lnTo>
                  <a:pt x="659395" y="92346"/>
                </a:lnTo>
                <a:lnTo>
                  <a:pt x="673100" y="95338"/>
                </a:lnTo>
                <a:lnTo>
                  <a:pt x="731177" y="95338"/>
                </a:lnTo>
                <a:lnTo>
                  <a:pt x="737113" y="101879"/>
                </a:lnTo>
                <a:lnTo>
                  <a:pt x="737171" y="121043"/>
                </a:lnTo>
                <a:lnTo>
                  <a:pt x="730643" y="127088"/>
                </a:lnTo>
                <a:lnTo>
                  <a:pt x="641007" y="127088"/>
                </a:lnTo>
                <a:lnTo>
                  <a:pt x="638911" y="128473"/>
                </a:lnTo>
                <a:lnTo>
                  <a:pt x="637959" y="131076"/>
                </a:lnTo>
                <a:lnTo>
                  <a:pt x="637857" y="153200"/>
                </a:lnTo>
                <a:lnTo>
                  <a:pt x="640334" y="155435"/>
                </a:lnTo>
                <a:lnTo>
                  <a:pt x="730161" y="155422"/>
                </a:lnTo>
                <a:lnTo>
                  <a:pt x="765070" y="133857"/>
                </a:lnTo>
                <a:lnTo>
                  <a:pt x="768045" y="120129"/>
                </a:lnTo>
                <a:lnTo>
                  <a:pt x="768045" y="99034"/>
                </a:lnTo>
                <a:lnTo>
                  <a:pt x="743545" y="69435"/>
                </a:lnTo>
                <a:lnTo>
                  <a:pt x="729919" y="67119"/>
                </a:lnTo>
                <a:lnTo>
                  <a:pt x="674839" y="67119"/>
                </a:lnTo>
                <a:lnTo>
                  <a:pt x="668782" y="60515"/>
                </a:lnTo>
                <a:lnTo>
                  <a:pt x="668832" y="34404"/>
                </a:lnTo>
                <a:lnTo>
                  <a:pt x="675424" y="28346"/>
                </a:lnTo>
                <a:lnTo>
                  <a:pt x="750735" y="28346"/>
                </a:lnTo>
                <a:lnTo>
                  <a:pt x="752805" y="26962"/>
                </a:lnTo>
                <a:lnTo>
                  <a:pt x="753567" y="24904"/>
                </a:lnTo>
                <a:lnTo>
                  <a:pt x="753821" y="24358"/>
                </a:lnTo>
                <a:lnTo>
                  <a:pt x="753948" y="23863"/>
                </a:lnTo>
                <a:lnTo>
                  <a:pt x="753948" y="2222"/>
                </a:lnTo>
                <a:lnTo>
                  <a:pt x="751408" y="0"/>
                </a:lnTo>
                <a:close/>
              </a:path>
              <a:path w="768350" h="155575">
                <a:moveTo>
                  <a:pt x="126517" y="0"/>
                </a:moveTo>
                <a:lnTo>
                  <a:pt x="41414" y="0"/>
                </a:lnTo>
                <a:lnTo>
                  <a:pt x="25310" y="3004"/>
                </a:lnTo>
                <a:lnTo>
                  <a:pt x="12144" y="11195"/>
                </a:lnTo>
                <a:lnTo>
                  <a:pt x="3259" y="23338"/>
                </a:lnTo>
                <a:lnTo>
                  <a:pt x="0" y="38201"/>
                </a:lnTo>
                <a:lnTo>
                  <a:pt x="0" y="117246"/>
                </a:lnTo>
                <a:lnTo>
                  <a:pt x="3259" y="132104"/>
                </a:lnTo>
                <a:lnTo>
                  <a:pt x="12144" y="144248"/>
                </a:lnTo>
                <a:lnTo>
                  <a:pt x="25310" y="152441"/>
                </a:lnTo>
                <a:lnTo>
                  <a:pt x="41414" y="155447"/>
                </a:lnTo>
                <a:lnTo>
                  <a:pt x="126403" y="155447"/>
                </a:lnTo>
                <a:lnTo>
                  <a:pt x="128841" y="153250"/>
                </a:lnTo>
                <a:lnTo>
                  <a:pt x="128841" y="129311"/>
                </a:lnTo>
                <a:lnTo>
                  <a:pt x="126403" y="127126"/>
                </a:lnTo>
                <a:lnTo>
                  <a:pt x="35991" y="127126"/>
                </a:lnTo>
                <a:lnTo>
                  <a:pt x="30924" y="122377"/>
                </a:lnTo>
                <a:lnTo>
                  <a:pt x="30924" y="95059"/>
                </a:lnTo>
                <a:lnTo>
                  <a:pt x="82613" y="95059"/>
                </a:lnTo>
                <a:lnTo>
                  <a:pt x="85039" y="92875"/>
                </a:lnTo>
                <a:lnTo>
                  <a:pt x="85039" y="69316"/>
                </a:lnTo>
                <a:lnTo>
                  <a:pt x="82613" y="67119"/>
                </a:lnTo>
                <a:lnTo>
                  <a:pt x="30924" y="67119"/>
                </a:lnTo>
                <a:lnTo>
                  <a:pt x="30924" y="33083"/>
                </a:lnTo>
                <a:lnTo>
                  <a:pt x="35991" y="28333"/>
                </a:lnTo>
                <a:lnTo>
                  <a:pt x="126403" y="28333"/>
                </a:lnTo>
                <a:lnTo>
                  <a:pt x="128841" y="26149"/>
                </a:lnTo>
                <a:lnTo>
                  <a:pt x="128841" y="2197"/>
                </a:lnTo>
                <a:lnTo>
                  <a:pt x="126517" y="0"/>
                </a:lnTo>
                <a:close/>
              </a:path>
              <a:path w="768350" h="155575">
                <a:moveTo>
                  <a:pt x="215430" y="0"/>
                </a:moveTo>
                <a:lnTo>
                  <a:pt x="148793" y="0"/>
                </a:lnTo>
                <a:lnTo>
                  <a:pt x="146558" y="2489"/>
                </a:lnTo>
                <a:lnTo>
                  <a:pt x="146558" y="152971"/>
                </a:lnTo>
                <a:lnTo>
                  <a:pt x="148793" y="155447"/>
                </a:lnTo>
                <a:lnTo>
                  <a:pt x="175272" y="155447"/>
                </a:lnTo>
                <a:lnTo>
                  <a:pt x="177507" y="152971"/>
                </a:lnTo>
                <a:lnTo>
                  <a:pt x="177507" y="28333"/>
                </a:lnTo>
                <a:lnTo>
                  <a:pt x="266640" y="28333"/>
                </a:lnTo>
                <a:lnTo>
                  <a:pt x="257816" y="16248"/>
                </a:lnTo>
                <a:lnTo>
                  <a:pt x="238752" y="4361"/>
                </a:lnTo>
                <a:lnTo>
                  <a:pt x="215430" y="0"/>
                </a:lnTo>
                <a:close/>
              </a:path>
              <a:path w="768350" h="155575">
                <a:moveTo>
                  <a:pt x="266640" y="28333"/>
                </a:moveTo>
                <a:lnTo>
                  <a:pt x="177507" y="28333"/>
                </a:lnTo>
                <a:lnTo>
                  <a:pt x="215430" y="28346"/>
                </a:lnTo>
                <a:lnTo>
                  <a:pt x="226733" y="30478"/>
                </a:lnTo>
                <a:lnTo>
                  <a:pt x="235975" y="36288"/>
                </a:lnTo>
                <a:lnTo>
                  <a:pt x="242212" y="44896"/>
                </a:lnTo>
                <a:lnTo>
                  <a:pt x="244500" y="55422"/>
                </a:lnTo>
                <a:lnTo>
                  <a:pt x="244500" y="153212"/>
                </a:lnTo>
                <a:lnTo>
                  <a:pt x="246976" y="155447"/>
                </a:lnTo>
                <a:lnTo>
                  <a:pt x="272922" y="155447"/>
                </a:lnTo>
                <a:lnTo>
                  <a:pt x="275399" y="153212"/>
                </a:lnTo>
                <a:lnTo>
                  <a:pt x="275399" y="55422"/>
                </a:lnTo>
                <a:lnTo>
                  <a:pt x="270679" y="33866"/>
                </a:lnTo>
                <a:lnTo>
                  <a:pt x="266640" y="28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0652" y="0"/>
            <a:ext cx="5451348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7068" y="1748104"/>
            <a:ext cx="11357863" cy="1267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22D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322D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42" y="6472428"/>
            <a:ext cx="166115" cy="15544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8210" y="6472440"/>
            <a:ext cx="768350" cy="155575"/>
          </a:xfrm>
          <a:custGeom>
            <a:avLst/>
            <a:gdLst/>
            <a:ahLst/>
            <a:cxnLst/>
            <a:rect l="l" t="t" r="r" b="b"/>
            <a:pathLst>
              <a:path w="768350" h="155575">
                <a:moveTo>
                  <a:pt x="617854" y="0"/>
                </a:moveTo>
                <a:lnTo>
                  <a:pt x="591451" y="0"/>
                </a:lnTo>
                <a:lnTo>
                  <a:pt x="589216" y="2476"/>
                </a:lnTo>
                <a:lnTo>
                  <a:pt x="589267" y="25857"/>
                </a:lnTo>
                <a:lnTo>
                  <a:pt x="591502" y="28333"/>
                </a:lnTo>
                <a:lnTo>
                  <a:pt x="617905" y="28333"/>
                </a:lnTo>
                <a:lnTo>
                  <a:pt x="620128" y="25857"/>
                </a:lnTo>
                <a:lnTo>
                  <a:pt x="620090" y="2476"/>
                </a:lnTo>
                <a:lnTo>
                  <a:pt x="617854" y="0"/>
                </a:lnTo>
                <a:close/>
              </a:path>
              <a:path w="768350" h="155575">
                <a:moveTo>
                  <a:pt x="617854" y="40436"/>
                </a:moveTo>
                <a:lnTo>
                  <a:pt x="591451" y="40436"/>
                </a:lnTo>
                <a:lnTo>
                  <a:pt x="589216" y="42913"/>
                </a:lnTo>
                <a:lnTo>
                  <a:pt x="589267" y="152920"/>
                </a:lnTo>
                <a:lnTo>
                  <a:pt x="591502" y="155409"/>
                </a:lnTo>
                <a:lnTo>
                  <a:pt x="617905" y="155409"/>
                </a:lnTo>
                <a:lnTo>
                  <a:pt x="620128" y="152920"/>
                </a:lnTo>
                <a:lnTo>
                  <a:pt x="620090" y="42913"/>
                </a:lnTo>
                <a:lnTo>
                  <a:pt x="617854" y="40436"/>
                </a:lnTo>
                <a:close/>
              </a:path>
              <a:path w="768350" h="155575">
                <a:moveTo>
                  <a:pt x="563228" y="28320"/>
                </a:moveTo>
                <a:lnTo>
                  <a:pt x="473582" y="28320"/>
                </a:lnTo>
                <a:lnTo>
                  <a:pt x="511530" y="28333"/>
                </a:lnTo>
                <a:lnTo>
                  <a:pt x="522832" y="30464"/>
                </a:lnTo>
                <a:lnTo>
                  <a:pt x="532069" y="36271"/>
                </a:lnTo>
                <a:lnTo>
                  <a:pt x="538301" y="44878"/>
                </a:lnTo>
                <a:lnTo>
                  <a:pt x="540516" y="55079"/>
                </a:lnTo>
                <a:lnTo>
                  <a:pt x="540588" y="105321"/>
                </a:lnTo>
                <a:lnTo>
                  <a:pt x="538301" y="115013"/>
                </a:lnTo>
                <a:lnTo>
                  <a:pt x="532069" y="121788"/>
                </a:lnTo>
                <a:lnTo>
                  <a:pt x="522832" y="125764"/>
                </a:lnTo>
                <a:lnTo>
                  <a:pt x="511530" y="127063"/>
                </a:lnTo>
                <a:lnTo>
                  <a:pt x="442658" y="127126"/>
                </a:lnTo>
                <a:lnTo>
                  <a:pt x="442658" y="155447"/>
                </a:lnTo>
                <a:lnTo>
                  <a:pt x="511530" y="155409"/>
                </a:lnTo>
                <a:lnTo>
                  <a:pt x="553912" y="141824"/>
                </a:lnTo>
                <a:lnTo>
                  <a:pt x="571500" y="105321"/>
                </a:lnTo>
                <a:lnTo>
                  <a:pt x="571500" y="55079"/>
                </a:lnTo>
                <a:lnTo>
                  <a:pt x="567162" y="34107"/>
                </a:lnTo>
                <a:lnTo>
                  <a:pt x="563228" y="28320"/>
                </a:lnTo>
                <a:close/>
              </a:path>
              <a:path w="768350" h="155575">
                <a:moveTo>
                  <a:pt x="514984" y="0"/>
                </a:moveTo>
                <a:lnTo>
                  <a:pt x="444893" y="0"/>
                </a:lnTo>
                <a:lnTo>
                  <a:pt x="442658" y="2489"/>
                </a:lnTo>
                <a:lnTo>
                  <a:pt x="442658" y="100012"/>
                </a:lnTo>
                <a:lnTo>
                  <a:pt x="444893" y="102488"/>
                </a:lnTo>
                <a:lnTo>
                  <a:pt x="471335" y="102488"/>
                </a:lnTo>
                <a:lnTo>
                  <a:pt x="473557" y="100012"/>
                </a:lnTo>
                <a:lnTo>
                  <a:pt x="473582" y="28320"/>
                </a:lnTo>
                <a:lnTo>
                  <a:pt x="563228" y="28320"/>
                </a:lnTo>
                <a:lnTo>
                  <a:pt x="555224" y="16548"/>
                </a:lnTo>
                <a:lnTo>
                  <a:pt x="537295" y="4484"/>
                </a:lnTo>
                <a:lnTo>
                  <a:pt x="514984" y="0"/>
                </a:lnTo>
                <a:close/>
              </a:path>
              <a:path w="768350" h="155575">
                <a:moveTo>
                  <a:pt x="751408" y="0"/>
                </a:moveTo>
                <a:lnTo>
                  <a:pt x="676084" y="12"/>
                </a:lnTo>
                <a:lnTo>
                  <a:pt x="640885" y="21577"/>
                </a:lnTo>
                <a:lnTo>
                  <a:pt x="637857" y="35293"/>
                </a:lnTo>
                <a:lnTo>
                  <a:pt x="637857" y="57302"/>
                </a:lnTo>
                <a:lnTo>
                  <a:pt x="640631" y="72096"/>
                </a:lnTo>
                <a:lnTo>
                  <a:pt x="648192" y="84188"/>
                </a:lnTo>
                <a:lnTo>
                  <a:pt x="659395" y="92346"/>
                </a:lnTo>
                <a:lnTo>
                  <a:pt x="673100" y="95338"/>
                </a:lnTo>
                <a:lnTo>
                  <a:pt x="731177" y="95338"/>
                </a:lnTo>
                <a:lnTo>
                  <a:pt x="737113" y="101879"/>
                </a:lnTo>
                <a:lnTo>
                  <a:pt x="737171" y="121043"/>
                </a:lnTo>
                <a:lnTo>
                  <a:pt x="730643" y="127088"/>
                </a:lnTo>
                <a:lnTo>
                  <a:pt x="641007" y="127088"/>
                </a:lnTo>
                <a:lnTo>
                  <a:pt x="638911" y="128473"/>
                </a:lnTo>
                <a:lnTo>
                  <a:pt x="637959" y="131076"/>
                </a:lnTo>
                <a:lnTo>
                  <a:pt x="637857" y="153200"/>
                </a:lnTo>
                <a:lnTo>
                  <a:pt x="640334" y="155435"/>
                </a:lnTo>
                <a:lnTo>
                  <a:pt x="730161" y="155422"/>
                </a:lnTo>
                <a:lnTo>
                  <a:pt x="765070" y="133857"/>
                </a:lnTo>
                <a:lnTo>
                  <a:pt x="768045" y="120129"/>
                </a:lnTo>
                <a:lnTo>
                  <a:pt x="768045" y="99034"/>
                </a:lnTo>
                <a:lnTo>
                  <a:pt x="743545" y="69435"/>
                </a:lnTo>
                <a:lnTo>
                  <a:pt x="729919" y="67119"/>
                </a:lnTo>
                <a:lnTo>
                  <a:pt x="674839" y="67119"/>
                </a:lnTo>
                <a:lnTo>
                  <a:pt x="668782" y="60515"/>
                </a:lnTo>
                <a:lnTo>
                  <a:pt x="668832" y="34404"/>
                </a:lnTo>
                <a:lnTo>
                  <a:pt x="675424" y="28346"/>
                </a:lnTo>
                <a:lnTo>
                  <a:pt x="750735" y="28346"/>
                </a:lnTo>
                <a:lnTo>
                  <a:pt x="752805" y="26962"/>
                </a:lnTo>
                <a:lnTo>
                  <a:pt x="753567" y="24904"/>
                </a:lnTo>
                <a:lnTo>
                  <a:pt x="753821" y="24358"/>
                </a:lnTo>
                <a:lnTo>
                  <a:pt x="753948" y="23863"/>
                </a:lnTo>
                <a:lnTo>
                  <a:pt x="753948" y="2222"/>
                </a:lnTo>
                <a:lnTo>
                  <a:pt x="751408" y="0"/>
                </a:lnTo>
                <a:close/>
              </a:path>
              <a:path w="768350" h="155575">
                <a:moveTo>
                  <a:pt x="126517" y="0"/>
                </a:moveTo>
                <a:lnTo>
                  <a:pt x="41414" y="0"/>
                </a:lnTo>
                <a:lnTo>
                  <a:pt x="25310" y="3004"/>
                </a:lnTo>
                <a:lnTo>
                  <a:pt x="12144" y="11195"/>
                </a:lnTo>
                <a:lnTo>
                  <a:pt x="3259" y="23338"/>
                </a:lnTo>
                <a:lnTo>
                  <a:pt x="0" y="38201"/>
                </a:lnTo>
                <a:lnTo>
                  <a:pt x="0" y="117246"/>
                </a:lnTo>
                <a:lnTo>
                  <a:pt x="3259" y="132104"/>
                </a:lnTo>
                <a:lnTo>
                  <a:pt x="12144" y="144248"/>
                </a:lnTo>
                <a:lnTo>
                  <a:pt x="25310" y="152441"/>
                </a:lnTo>
                <a:lnTo>
                  <a:pt x="41414" y="155447"/>
                </a:lnTo>
                <a:lnTo>
                  <a:pt x="126403" y="155447"/>
                </a:lnTo>
                <a:lnTo>
                  <a:pt x="128841" y="153250"/>
                </a:lnTo>
                <a:lnTo>
                  <a:pt x="128841" y="129311"/>
                </a:lnTo>
                <a:lnTo>
                  <a:pt x="126403" y="127126"/>
                </a:lnTo>
                <a:lnTo>
                  <a:pt x="35991" y="127126"/>
                </a:lnTo>
                <a:lnTo>
                  <a:pt x="30924" y="122377"/>
                </a:lnTo>
                <a:lnTo>
                  <a:pt x="30924" y="95059"/>
                </a:lnTo>
                <a:lnTo>
                  <a:pt x="82613" y="95059"/>
                </a:lnTo>
                <a:lnTo>
                  <a:pt x="85039" y="92875"/>
                </a:lnTo>
                <a:lnTo>
                  <a:pt x="85039" y="69316"/>
                </a:lnTo>
                <a:lnTo>
                  <a:pt x="82613" y="67119"/>
                </a:lnTo>
                <a:lnTo>
                  <a:pt x="30924" y="67119"/>
                </a:lnTo>
                <a:lnTo>
                  <a:pt x="30924" y="33083"/>
                </a:lnTo>
                <a:lnTo>
                  <a:pt x="35991" y="28333"/>
                </a:lnTo>
                <a:lnTo>
                  <a:pt x="126403" y="28333"/>
                </a:lnTo>
                <a:lnTo>
                  <a:pt x="128841" y="26149"/>
                </a:lnTo>
                <a:lnTo>
                  <a:pt x="128841" y="2197"/>
                </a:lnTo>
                <a:lnTo>
                  <a:pt x="126517" y="0"/>
                </a:lnTo>
                <a:close/>
              </a:path>
              <a:path w="768350" h="155575">
                <a:moveTo>
                  <a:pt x="215430" y="0"/>
                </a:moveTo>
                <a:lnTo>
                  <a:pt x="148793" y="0"/>
                </a:lnTo>
                <a:lnTo>
                  <a:pt x="146558" y="2489"/>
                </a:lnTo>
                <a:lnTo>
                  <a:pt x="146558" y="152971"/>
                </a:lnTo>
                <a:lnTo>
                  <a:pt x="148793" y="155447"/>
                </a:lnTo>
                <a:lnTo>
                  <a:pt x="175272" y="155447"/>
                </a:lnTo>
                <a:lnTo>
                  <a:pt x="177507" y="152971"/>
                </a:lnTo>
                <a:lnTo>
                  <a:pt x="177507" y="28333"/>
                </a:lnTo>
                <a:lnTo>
                  <a:pt x="266640" y="28333"/>
                </a:lnTo>
                <a:lnTo>
                  <a:pt x="257816" y="16248"/>
                </a:lnTo>
                <a:lnTo>
                  <a:pt x="238752" y="4361"/>
                </a:lnTo>
                <a:lnTo>
                  <a:pt x="215430" y="0"/>
                </a:lnTo>
                <a:close/>
              </a:path>
              <a:path w="768350" h="155575">
                <a:moveTo>
                  <a:pt x="266640" y="28333"/>
                </a:moveTo>
                <a:lnTo>
                  <a:pt x="177507" y="28333"/>
                </a:lnTo>
                <a:lnTo>
                  <a:pt x="215430" y="28346"/>
                </a:lnTo>
                <a:lnTo>
                  <a:pt x="226733" y="30478"/>
                </a:lnTo>
                <a:lnTo>
                  <a:pt x="235975" y="36288"/>
                </a:lnTo>
                <a:lnTo>
                  <a:pt x="242212" y="44896"/>
                </a:lnTo>
                <a:lnTo>
                  <a:pt x="244500" y="55422"/>
                </a:lnTo>
                <a:lnTo>
                  <a:pt x="244500" y="153212"/>
                </a:lnTo>
                <a:lnTo>
                  <a:pt x="246976" y="155447"/>
                </a:lnTo>
                <a:lnTo>
                  <a:pt x="272922" y="155447"/>
                </a:lnTo>
                <a:lnTo>
                  <a:pt x="275399" y="153212"/>
                </a:lnTo>
                <a:lnTo>
                  <a:pt x="275399" y="55422"/>
                </a:lnTo>
                <a:lnTo>
                  <a:pt x="270679" y="33866"/>
                </a:lnTo>
                <a:lnTo>
                  <a:pt x="266640" y="28333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3304" cy="68579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38399" cy="68579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084" y="490684"/>
            <a:ext cx="3540252" cy="63611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155" y="685800"/>
            <a:ext cx="2970275" cy="5791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22D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322D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785622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2605" y="488357"/>
            <a:ext cx="3678240" cy="1337867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4600" y="2066080"/>
            <a:ext cx="3656244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2797F8F-E59F-4006-9876-115CEE68B6CD}" type="datetimeFigureOut">
              <a:rPr lang="fr-FR" smtClean="0"/>
              <a:t>03/06/2023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C2D212-A7F2-4D66-BDCD-DBFFD71AB56D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AFA680B8-3A1C-4F3E-BC1D-A1CE66259CDB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518360" y="6473045"/>
            <a:ext cx="767567" cy="155109"/>
          </a:xfrm>
          <a:custGeom>
            <a:avLst/>
            <a:gdLst>
              <a:gd name="connsiteX0" fmla="*/ 593781 w 767567"/>
              <a:gd name="connsiteY0" fmla="*/ 40345 h 155109"/>
              <a:gd name="connsiteX1" fmla="*/ 614690 w 767567"/>
              <a:gd name="connsiteY1" fmla="*/ 40345 h 155109"/>
              <a:gd name="connsiteX2" fmla="*/ 619656 w 767567"/>
              <a:gd name="connsiteY2" fmla="*/ 45858 h 155109"/>
              <a:gd name="connsiteX3" fmla="*/ 619701 w 767567"/>
              <a:gd name="connsiteY3" fmla="*/ 97707 h 155109"/>
              <a:gd name="connsiteX4" fmla="*/ 619704 w 767567"/>
              <a:gd name="connsiteY4" fmla="*/ 97707 h 155109"/>
              <a:gd name="connsiteX5" fmla="*/ 619704 w 767567"/>
              <a:gd name="connsiteY5" fmla="*/ 149553 h 155109"/>
              <a:gd name="connsiteX6" fmla="*/ 614738 w 767567"/>
              <a:gd name="connsiteY6" fmla="*/ 155066 h 155109"/>
              <a:gd name="connsiteX7" fmla="*/ 593829 w 767567"/>
              <a:gd name="connsiteY7" fmla="*/ 155066 h 155109"/>
              <a:gd name="connsiteX8" fmla="*/ 588863 w 767567"/>
              <a:gd name="connsiteY8" fmla="*/ 149553 h 155109"/>
              <a:gd name="connsiteX9" fmla="*/ 588818 w 767567"/>
              <a:gd name="connsiteY9" fmla="*/ 97707 h 155109"/>
              <a:gd name="connsiteX10" fmla="*/ 588815 w 767567"/>
              <a:gd name="connsiteY10" fmla="*/ 97707 h 155109"/>
              <a:gd name="connsiteX11" fmla="*/ 588815 w 767567"/>
              <a:gd name="connsiteY11" fmla="*/ 45858 h 155109"/>
              <a:gd name="connsiteX12" fmla="*/ 593781 w 767567"/>
              <a:gd name="connsiteY12" fmla="*/ 40345 h 155109"/>
              <a:gd name="connsiteX13" fmla="*/ 747851 w 767567"/>
              <a:gd name="connsiteY13" fmla="*/ 6 h 155109"/>
              <a:gd name="connsiteX14" fmla="*/ 753364 w 767567"/>
              <a:gd name="connsiteY14" fmla="*/ 4966 h 155109"/>
              <a:gd name="connsiteX15" fmla="*/ 753364 w 767567"/>
              <a:gd name="connsiteY15" fmla="*/ 23322 h 155109"/>
              <a:gd name="connsiteX16" fmla="*/ 753068 w 767567"/>
              <a:gd name="connsiteY16" fmla="*/ 24855 h 155109"/>
              <a:gd name="connsiteX17" fmla="*/ 747851 w 767567"/>
              <a:gd name="connsiteY17" fmla="*/ 28288 h 155109"/>
              <a:gd name="connsiteX18" fmla="*/ 701552 w 767567"/>
              <a:gd name="connsiteY18" fmla="*/ 28288 h 155109"/>
              <a:gd name="connsiteX19" fmla="*/ 701372 w 767567"/>
              <a:gd name="connsiteY19" fmla="*/ 28282 h 155109"/>
              <a:gd name="connsiteX20" fmla="*/ 683050 w 767567"/>
              <a:gd name="connsiteY20" fmla="*/ 28282 h 155109"/>
              <a:gd name="connsiteX21" fmla="*/ 668369 w 767567"/>
              <a:gd name="connsiteY21" fmla="*/ 41761 h 155109"/>
              <a:gd name="connsiteX22" fmla="*/ 668323 w 767567"/>
              <a:gd name="connsiteY22" fmla="*/ 52296 h 155109"/>
              <a:gd name="connsiteX23" fmla="*/ 681805 w 767567"/>
              <a:gd name="connsiteY23" fmla="*/ 66977 h 155109"/>
              <a:gd name="connsiteX24" fmla="*/ 682996 w 767567"/>
              <a:gd name="connsiteY24" fmla="*/ 66980 h 155109"/>
              <a:gd name="connsiteX25" fmla="*/ 729421 w 767567"/>
              <a:gd name="connsiteY25" fmla="*/ 66980 h 155109"/>
              <a:gd name="connsiteX26" fmla="*/ 767419 w 767567"/>
              <a:gd name="connsiteY26" fmla="*/ 97262 h 155109"/>
              <a:gd name="connsiteX27" fmla="*/ 767567 w 767567"/>
              <a:gd name="connsiteY27" fmla="*/ 101659 h 155109"/>
              <a:gd name="connsiteX28" fmla="*/ 767567 w 767567"/>
              <a:gd name="connsiteY28" fmla="*/ 119869 h 155109"/>
              <a:gd name="connsiteX29" fmla="*/ 729658 w 767567"/>
              <a:gd name="connsiteY29" fmla="*/ 155089 h 155109"/>
              <a:gd name="connsiteX30" fmla="*/ 707691 w 767567"/>
              <a:gd name="connsiteY30" fmla="*/ 155100 h 155109"/>
              <a:gd name="connsiteX31" fmla="*/ 642933 w 767567"/>
              <a:gd name="connsiteY31" fmla="*/ 155100 h 155109"/>
              <a:gd name="connsiteX32" fmla="*/ 637414 w 767567"/>
              <a:gd name="connsiteY32" fmla="*/ 150134 h 155109"/>
              <a:gd name="connsiteX33" fmla="*/ 637414 w 767567"/>
              <a:gd name="connsiteY33" fmla="*/ 131778 h 155109"/>
              <a:gd name="connsiteX34" fmla="*/ 637722 w 767567"/>
              <a:gd name="connsiteY34" fmla="*/ 130231 h 155109"/>
              <a:gd name="connsiteX35" fmla="*/ 642933 w 767567"/>
              <a:gd name="connsiteY35" fmla="*/ 126818 h 155109"/>
              <a:gd name="connsiteX36" fmla="*/ 722048 w 767567"/>
              <a:gd name="connsiteY36" fmla="*/ 126818 h 155109"/>
              <a:gd name="connsiteX37" fmla="*/ 736658 w 767567"/>
              <a:gd name="connsiteY37" fmla="*/ 113342 h 155109"/>
              <a:gd name="connsiteX38" fmla="*/ 736658 w 767567"/>
              <a:gd name="connsiteY38" fmla="*/ 109821 h 155109"/>
              <a:gd name="connsiteX39" fmla="*/ 723247 w 767567"/>
              <a:gd name="connsiteY39" fmla="*/ 95137 h 155109"/>
              <a:gd name="connsiteX40" fmla="*/ 672634 w 767567"/>
              <a:gd name="connsiteY40" fmla="*/ 95137 h 155109"/>
              <a:gd name="connsiteX41" fmla="*/ 637420 w 767567"/>
              <a:gd name="connsiteY41" fmla="*/ 57177 h 155109"/>
              <a:gd name="connsiteX42" fmla="*/ 637417 w 767567"/>
              <a:gd name="connsiteY42" fmla="*/ 35217 h 155109"/>
              <a:gd name="connsiteX43" fmla="*/ 675622 w 767567"/>
              <a:gd name="connsiteY43" fmla="*/ 14 h 155109"/>
              <a:gd name="connsiteX44" fmla="*/ 151429 w 767567"/>
              <a:gd name="connsiteY44" fmla="*/ 6 h 155109"/>
              <a:gd name="connsiteX45" fmla="*/ 215285 w 767567"/>
              <a:gd name="connsiteY45" fmla="*/ 6 h 155109"/>
              <a:gd name="connsiteX46" fmla="*/ 275206 w 767567"/>
              <a:gd name="connsiteY46" fmla="*/ 55299 h 155109"/>
              <a:gd name="connsiteX47" fmla="*/ 275206 w 767567"/>
              <a:gd name="connsiteY47" fmla="*/ 150146 h 155109"/>
              <a:gd name="connsiteX48" fmla="*/ 269690 w 767567"/>
              <a:gd name="connsiteY48" fmla="*/ 155106 h 155109"/>
              <a:gd name="connsiteX49" fmla="*/ 249838 w 767567"/>
              <a:gd name="connsiteY49" fmla="*/ 155106 h 155109"/>
              <a:gd name="connsiteX50" fmla="*/ 244325 w 767567"/>
              <a:gd name="connsiteY50" fmla="*/ 150146 h 155109"/>
              <a:gd name="connsiteX51" fmla="*/ 244325 w 767567"/>
              <a:gd name="connsiteY51" fmla="*/ 55299 h 155109"/>
              <a:gd name="connsiteX52" fmla="*/ 215285 w 767567"/>
              <a:gd name="connsiteY52" fmla="*/ 28288 h 155109"/>
              <a:gd name="connsiteX53" fmla="*/ 177381 w 767567"/>
              <a:gd name="connsiteY53" fmla="*/ 28274 h 155109"/>
              <a:gd name="connsiteX54" fmla="*/ 177381 w 767567"/>
              <a:gd name="connsiteY54" fmla="*/ 149593 h 155109"/>
              <a:gd name="connsiteX55" fmla="*/ 172407 w 767567"/>
              <a:gd name="connsiteY55" fmla="*/ 155106 h 155109"/>
              <a:gd name="connsiteX56" fmla="*/ 151429 w 767567"/>
              <a:gd name="connsiteY56" fmla="*/ 155106 h 155109"/>
              <a:gd name="connsiteX57" fmla="*/ 146461 w 767567"/>
              <a:gd name="connsiteY57" fmla="*/ 149593 h 155109"/>
              <a:gd name="connsiteX58" fmla="*/ 146461 w 767567"/>
              <a:gd name="connsiteY58" fmla="*/ 5527 h 155109"/>
              <a:gd name="connsiteX59" fmla="*/ 151429 w 767567"/>
              <a:gd name="connsiteY59" fmla="*/ 6 h 155109"/>
              <a:gd name="connsiteX60" fmla="*/ 593781 w 767567"/>
              <a:gd name="connsiteY60" fmla="*/ 0 h 155109"/>
              <a:gd name="connsiteX61" fmla="*/ 614690 w 767567"/>
              <a:gd name="connsiteY61" fmla="*/ 0 h 155109"/>
              <a:gd name="connsiteX62" fmla="*/ 619656 w 767567"/>
              <a:gd name="connsiteY62" fmla="*/ 5513 h 155109"/>
              <a:gd name="connsiteX63" fmla="*/ 619701 w 767567"/>
              <a:gd name="connsiteY63" fmla="*/ 11780 h 155109"/>
              <a:gd name="connsiteX64" fmla="*/ 619704 w 767567"/>
              <a:gd name="connsiteY64" fmla="*/ 11780 h 155109"/>
              <a:gd name="connsiteX65" fmla="*/ 619704 w 767567"/>
              <a:gd name="connsiteY65" fmla="*/ 22758 h 155109"/>
              <a:gd name="connsiteX66" fmla="*/ 614738 w 767567"/>
              <a:gd name="connsiteY66" fmla="*/ 28271 h 155109"/>
              <a:gd name="connsiteX67" fmla="*/ 593829 w 767567"/>
              <a:gd name="connsiteY67" fmla="*/ 28271 h 155109"/>
              <a:gd name="connsiteX68" fmla="*/ 588863 w 767567"/>
              <a:gd name="connsiteY68" fmla="*/ 22758 h 155109"/>
              <a:gd name="connsiteX69" fmla="*/ 588818 w 767567"/>
              <a:gd name="connsiteY69" fmla="*/ 11780 h 155109"/>
              <a:gd name="connsiteX70" fmla="*/ 588815 w 767567"/>
              <a:gd name="connsiteY70" fmla="*/ 11780 h 155109"/>
              <a:gd name="connsiteX71" fmla="*/ 588815 w 767567"/>
              <a:gd name="connsiteY71" fmla="*/ 5513 h 155109"/>
              <a:gd name="connsiteX72" fmla="*/ 593781 w 767567"/>
              <a:gd name="connsiteY72" fmla="*/ 0 h 155109"/>
              <a:gd name="connsiteX73" fmla="*/ 447323 w 767567"/>
              <a:gd name="connsiteY73" fmla="*/ 0 h 155109"/>
              <a:gd name="connsiteX74" fmla="*/ 514634 w 767567"/>
              <a:gd name="connsiteY74" fmla="*/ 0 h 155109"/>
              <a:gd name="connsiteX75" fmla="*/ 571100 w 767567"/>
              <a:gd name="connsiteY75" fmla="*/ 54963 h 155109"/>
              <a:gd name="connsiteX76" fmla="*/ 571100 w 767567"/>
              <a:gd name="connsiteY76" fmla="*/ 105094 h 155109"/>
              <a:gd name="connsiteX77" fmla="*/ 511173 w 767567"/>
              <a:gd name="connsiteY77" fmla="*/ 155066 h 155109"/>
              <a:gd name="connsiteX78" fmla="*/ 442354 w 767567"/>
              <a:gd name="connsiteY78" fmla="*/ 155109 h 155109"/>
              <a:gd name="connsiteX79" fmla="*/ 442354 w 767567"/>
              <a:gd name="connsiteY79" fmla="*/ 126855 h 155109"/>
              <a:gd name="connsiteX80" fmla="*/ 511173 w 767567"/>
              <a:gd name="connsiteY80" fmla="*/ 126784 h 155109"/>
              <a:gd name="connsiteX81" fmla="*/ 540219 w 767567"/>
              <a:gd name="connsiteY81" fmla="*/ 105094 h 155109"/>
              <a:gd name="connsiteX82" fmla="*/ 540219 w 767567"/>
              <a:gd name="connsiteY82" fmla="*/ 55288 h 155109"/>
              <a:gd name="connsiteX83" fmla="*/ 511173 w 767567"/>
              <a:gd name="connsiteY83" fmla="*/ 28271 h 155109"/>
              <a:gd name="connsiteX84" fmla="*/ 473260 w 767567"/>
              <a:gd name="connsiteY84" fmla="*/ 28256 h 155109"/>
              <a:gd name="connsiteX85" fmla="*/ 473232 w 767567"/>
              <a:gd name="connsiteY85" fmla="*/ 96744 h 155109"/>
              <a:gd name="connsiteX86" fmla="*/ 468266 w 767567"/>
              <a:gd name="connsiteY86" fmla="*/ 102262 h 155109"/>
              <a:gd name="connsiteX87" fmla="*/ 447314 w 767567"/>
              <a:gd name="connsiteY87" fmla="*/ 102262 h 155109"/>
              <a:gd name="connsiteX88" fmla="*/ 442354 w 767567"/>
              <a:gd name="connsiteY88" fmla="*/ 96744 h 155109"/>
              <a:gd name="connsiteX89" fmla="*/ 442354 w 767567"/>
              <a:gd name="connsiteY89" fmla="*/ 5527 h 155109"/>
              <a:gd name="connsiteX90" fmla="*/ 447323 w 767567"/>
              <a:gd name="connsiteY90" fmla="*/ 0 h 155109"/>
              <a:gd name="connsiteX91" fmla="*/ 41385 w 767567"/>
              <a:gd name="connsiteY91" fmla="*/ 0 h 155109"/>
              <a:gd name="connsiteX92" fmla="*/ 123338 w 767567"/>
              <a:gd name="connsiteY92" fmla="*/ 0 h 155109"/>
              <a:gd name="connsiteX93" fmla="*/ 128745 w 767567"/>
              <a:gd name="connsiteY93" fmla="*/ 4883 h 155109"/>
              <a:gd name="connsiteX94" fmla="*/ 128745 w 767567"/>
              <a:gd name="connsiteY94" fmla="*/ 23404 h 155109"/>
              <a:gd name="connsiteX95" fmla="*/ 123338 w 767567"/>
              <a:gd name="connsiteY95" fmla="*/ 28271 h 155109"/>
              <a:gd name="connsiteX96" fmla="*/ 41952 w 767567"/>
              <a:gd name="connsiteY96" fmla="*/ 28271 h 155109"/>
              <a:gd name="connsiteX97" fmla="*/ 30906 w 767567"/>
              <a:gd name="connsiteY97" fmla="*/ 38632 h 155109"/>
              <a:gd name="connsiteX98" fmla="*/ 30906 w 767567"/>
              <a:gd name="connsiteY98" fmla="*/ 66980 h 155109"/>
              <a:gd name="connsiteX99" fmla="*/ 79579 w 767567"/>
              <a:gd name="connsiteY99" fmla="*/ 66980 h 155109"/>
              <a:gd name="connsiteX100" fmla="*/ 84984 w 767567"/>
              <a:gd name="connsiteY100" fmla="*/ 71858 h 155109"/>
              <a:gd name="connsiteX101" fmla="*/ 84984 w 767567"/>
              <a:gd name="connsiteY101" fmla="*/ 89986 h 155109"/>
              <a:gd name="connsiteX102" fmla="*/ 79579 w 767567"/>
              <a:gd name="connsiteY102" fmla="*/ 94858 h 155109"/>
              <a:gd name="connsiteX103" fmla="*/ 30906 w 767567"/>
              <a:gd name="connsiteY103" fmla="*/ 94858 h 155109"/>
              <a:gd name="connsiteX104" fmla="*/ 30906 w 767567"/>
              <a:gd name="connsiteY104" fmla="*/ 116499 h 155109"/>
              <a:gd name="connsiteX105" fmla="*/ 41952 w 767567"/>
              <a:gd name="connsiteY105" fmla="*/ 126855 h 155109"/>
              <a:gd name="connsiteX106" fmla="*/ 123338 w 767567"/>
              <a:gd name="connsiteY106" fmla="*/ 126855 h 155109"/>
              <a:gd name="connsiteX107" fmla="*/ 128745 w 767567"/>
              <a:gd name="connsiteY107" fmla="*/ 131718 h 155109"/>
              <a:gd name="connsiteX108" fmla="*/ 128745 w 767567"/>
              <a:gd name="connsiteY108" fmla="*/ 150240 h 155109"/>
              <a:gd name="connsiteX109" fmla="*/ 123338 w 767567"/>
              <a:gd name="connsiteY109" fmla="*/ 155109 h 155109"/>
              <a:gd name="connsiteX110" fmla="*/ 41385 w 767567"/>
              <a:gd name="connsiteY110" fmla="*/ 155109 h 155109"/>
              <a:gd name="connsiteX111" fmla="*/ 0 w 767567"/>
              <a:gd name="connsiteY111" fmla="*/ 116986 h 155109"/>
              <a:gd name="connsiteX112" fmla="*/ 0 w 767567"/>
              <a:gd name="connsiteY112" fmla="*/ 38125 h 155109"/>
              <a:gd name="connsiteX113" fmla="*/ 41385 w 767567"/>
              <a:gd name="connsiteY113" fmla="*/ 0 h 1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67567" h="155109">
                <a:moveTo>
                  <a:pt x="593781" y="40345"/>
                </a:moveTo>
                <a:lnTo>
                  <a:pt x="614690" y="40345"/>
                </a:lnTo>
                <a:cubicBezTo>
                  <a:pt x="617428" y="40345"/>
                  <a:pt x="619656" y="42815"/>
                  <a:pt x="619656" y="45858"/>
                </a:cubicBezTo>
                <a:lnTo>
                  <a:pt x="619701" y="97707"/>
                </a:lnTo>
                <a:lnTo>
                  <a:pt x="619704" y="97707"/>
                </a:lnTo>
                <a:lnTo>
                  <a:pt x="619704" y="149553"/>
                </a:lnTo>
                <a:cubicBezTo>
                  <a:pt x="619704" y="152593"/>
                  <a:pt x="617473" y="155066"/>
                  <a:pt x="614738" y="155066"/>
                </a:cubicBezTo>
                <a:lnTo>
                  <a:pt x="593829" y="155066"/>
                </a:lnTo>
                <a:cubicBezTo>
                  <a:pt x="591088" y="155066"/>
                  <a:pt x="588863" y="152593"/>
                  <a:pt x="588863" y="149553"/>
                </a:cubicBezTo>
                <a:lnTo>
                  <a:pt x="588818" y="97707"/>
                </a:lnTo>
                <a:lnTo>
                  <a:pt x="588815" y="97707"/>
                </a:lnTo>
                <a:lnTo>
                  <a:pt x="588815" y="45858"/>
                </a:lnTo>
                <a:cubicBezTo>
                  <a:pt x="588815" y="42815"/>
                  <a:pt x="591046" y="40345"/>
                  <a:pt x="593781" y="40345"/>
                </a:cubicBezTo>
                <a:close/>
                <a:moveTo>
                  <a:pt x="747851" y="6"/>
                </a:moveTo>
                <a:cubicBezTo>
                  <a:pt x="750891" y="6"/>
                  <a:pt x="753364" y="2225"/>
                  <a:pt x="753364" y="4966"/>
                </a:cubicBezTo>
                <a:lnTo>
                  <a:pt x="753364" y="23322"/>
                </a:lnTo>
                <a:cubicBezTo>
                  <a:pt x="753364" y="23806"/>
                  <a:pt x="753268" y="24308"/>
                  <a:pt x="753068" y="24855"/>
                </a:cubicBezTo>
                <a:cubicBezTo>
                  <a:pt x="752316" y="26909"/>
                  <a:pt x="750219" y="28288"/>
                  <a:pt x="747851" y="28288"/>
                </a:cubicBezTo>
                <a:lnTo>
                  <a:pt x="701552" y="28288"/>
                </a:lnTo>
                <a:lnTo>
                  <a:pt x="701372" y="28282"/>
                </a:lnTo>
                <a:lnTo>
                  <a:pt x="683050" y="28282"/>
                </a:lnTo>
                <a:cubicBezTo>
                  <a:pt x="674956" y="28282"/>
                  <a:pt x="668369" y="34330"/>
                  <a:pt x="668369" y="41761"/>
                </a:cubicBezTo>
                <a:lnTo>
                  <a:pt x="668323" y="52296"/>
                </a:lnTo>
                <a:cubicBezTo>
                  <a:pt x="668323" y="60388"/>
                  <a:pt x="674369" y="66977"/>
                  <a:pt x="681805" y="66977"/>
                </a:cubicBezTo>
                <a:lnTo>
                  <a:pt x="682996" y="66980"/>
                </a:lnTo>
                <a:lnTo>
                  <a:pt x="729421" y="66980"/>
                </a:lnTo>
                <a:cubicBezTo>
                  <a:pt x="748139" y="66980"/>
                  <a:pt x="765895" y="80034"/>
                  <a:pt x="767419" y="97262"/>
                </a:cubicBezTo>
                <a:cubicBezTo>
                  <a:pt x="767556" y="98821"/>
                  <a:pt x="767567" y="100257"/>
                  <a:pt x="767567" y="101659"/>
                </a:cubicBezTo>
                <a:lnTo>
                  <a:pt x="767567" y="119869"/>
                </a:lnTo>
                <a:cubicBezTo>
                  <a:pt x="767567" y="139294"/>
                  <a:pt x="750581" y="155089"/>
                  <a:pt x="729658" y="155089"/>
                </a:cubicBezTo>
                <a:lnTo>
                  <a:pt x="707691" y="155100"/>
                </a:lnTo>
                <a:lnTo>
                  <a:pt x="642933" y="155100"/>
                </a:lnTo>
                <a:cubicBezTo>
                  <a:pt x="639890" y="155100"/>
                  <a:pt x="637414" y="152872"/>
                  <a:pt x="637414" y="150134"/>
                </a:cubicBezTo>
                <a:lnTo>
                  <a:pt x="637414" y="131778"/>
                </a:lnTo>
                <a:cubicBezTo>
                  <a:pt x="637414" y="131297"/>
                  <a:pt x="637514" y="130790"/>
                  <a:pt x="637722" y="130231"/>
                </a:cubicBezTo>
                <a:cubicBezTo>
                  <a:pt x="638465" y="128188"/>
                  <a:pt x="640562" y="126818"/>
                  <a:pt x="642933" y="126818"/>
                </a:cubicBezTo>
                <a:lnTo>
                  <a:pt x="722048" y="126818"/>
                </a:lnTo>
                <a:cubicBezTo>
                  <a:pt x="730142" y="126818"/>
                  <a:pt x="736658" y="120775"/>
                  <a:pt x="736658" y="113342"/>
                </a:cubicBezTo>
                <a:lnTo>
                  <a:pt x="736658" y="109821"/>
                </a:lnTo>
                <a:cubicBezTo>
                  <a:pt x="736658" y="101724"/>
                  <a:pt x="730678" y="95137"/>
                  <a:pt x="723247" y="95137"/>
                </a:cubicBezTo>
                <a:lnTo>
                  <a:pt x="672634" y="95137"/>
                </a:lnTo>
                <a:cubicBezTo>
                  <a:pt x="653215" y="95137"/>
                  <a:pt x="637420" y="78108"/>
                  <a:pt x="637420" y="57177"/>
                </a:cubicBezTo>
                <a:lnTo>
                  <a:pt x="637417" y="35217"/>
                </a:lnTo>
                <a:cubicBezTo>
                  <a:pt x="637417" y="15812"/>
                  <a:pt x="654693" y="14"/>
                  <a:pt x="675622" y="14"/>
                </a:cubicBezTo>
                <a:close/>
                <a:moveTo>
                  <a:pt x="151429" y="6"/>
                </a:moveTo>
                <a:lnTo>
                  <a:pt x="215285" y="6"/>
                </a:lnTo>
                <a:cubicBezTo>
                  <a:pt x="248325" y="6"/>
                  <a:pt x="275206" y="24806"/>
                  <a:pt x="275206" y="55299"/>
                </a:cubicBezTo>
                <a:lnTo>
                  <a:pt x="275206" y="150146"/>
                </a:lnTo>
                <a:cubicBezTo>
                  <a:pt x="275206" y="152884"/>
                  <a:pt x="272733" y="155106"/>
                  <a:pt x="269690" y="155106"/>
                </a:cubicBezTo>
                <a:lnTo>
                  <a:pt x="249838" y="155106"/>
                </a:lnTo>
                <a:cubicBezTo>
                  <a:pt x="246798" y="155106"/>
                  <a:pt x="244325" y="152884"/>
                  <a:pt x="244325" y="150146"/>
                </a:cubicBezTo>
                <a:lnTo>
                  <a:pt x="244325" y="55299"/>
                </a:lnTo>
                <a:cubicBezTo>
                  <a:pt x="244325" y="40407"/>
                  <a:pt x="231299" y="28288"/>
                  <a:pt x="215285" y="28288"/>
                </a:cubicBezTo>
                <a:lnTo>
                  <a:pt x="177381" y="28274"/>
                </a:lnTo>
                <a:lnTo>
                  <a:pt x="177381" y="149593"/>
                </a:lnTo>
                <a:cubicBezTo>
                  <a:pt x="177381" y="152633"/>
                  <a:pt x="175148" y="155106"/>
                  <a:pt x="172407" y="155106"/>
                </a:cubicBezTo>
                <a:lnTo>
                  <a:pt x="151429" y="155106"/>
                </a:lnTo>
                <a:cubicBezTo>
                  <a:pt x="148689" y="155106"/>
                  <a:pt x="146461" y="152633"/>
                  <a:pt x="146461" y="149593"/>
                </a:cubicBezTo>
                <a:lnTo>
                  <a:pt x="146461" y="5527"/>
                </a:lnTo>
                <a:cubicBezTo>
                  <a:pt x="146461" y="2481"/>
                  <a:pt x="148689" y="6"/>
                  <a:pt x="151429" y="6"/>
                </a:cubicBezTo>
                <a:close/>
                <a:moveTo>
                  <a:pt x="593781" y="0"/>
                </a:moveTo>
                <a:lnTo>
                  <a:pt x="614690" y="0"/>
                </a:lnTo>
                <a:cubicBezTo>
                  <a:pt x="617428" y="0"/>
                  <a:pt x="619656" y="2473"/>
                  <a:pt x="619656" y="5513"/>
                </a:cubicBezTo>
                <a:lnTo>
                  <a:pt x="619701" y="11780"/>
                </a:lnTo>
                <a:lnTo>
                  <a:pt x="619704" y="11780"/>
                </a:lnTo>
                <a:lnTo>
                  <a:pt x="619704" y="22758"/>
                </a:lnTo>
                <a:cubicBezTo>
                  <a:pt x="619704" y="25798"/>
                  <a:pt x="617473" y="28271"/>
                  <a:pt x="614738" y="28271"/>
                </a:cubicBezTo>
                <a:lnTo>
                  <a:pt x="593829" y="28271"/>
                </a:lnTo>
                <a:cubicBezTo>
                  <a:pt x="591088" y="28271"/>
                  <a:pt x="588863" y="25798"/>
                  <a:pt x="588863" y="22758"/>
                </a:cubicBezTo>
                <a:lnTo>
                  <a:pt x="588818" y="11780"/>
                </a:lnTo>
                <a:lnTo>
                  <a:pt x="588815" y="11780"/>
                </a:lnTo>
                <a:lnTo>
                  <a:pt x="588815" y="5513"/>
                </a:lnTo>
                <a:cubicBezTo>
                  <a:pt x="588815" y="2473"/>
                  <a:pt x="591046" y="0"/>
                  <a:pt x="593781" y="0"/>
                </a:cubicBezTo>
                <a:close/>
                <a:moveTo>
                  <a:pt x="447323" y="0"/>
                </a:moveTo>
                <a:lnTo>
                  <a:pt x="514634" y="0"/>
                </a:lnTo>
                <a:cubicBezTo>
                  <a:pt x="546555" y="0"/>
                  <a:pt x="571100" y="25709"/>
                  <a:pt x="571100" y="54963"/>
                </a:cubicBezTo>
                <a:lnTo>
                  <a:pt x="571100" y="105094"/>
                </a:lnTo>
                <a:cubicBezTo>
                  <a:pt x="571100" y="135582"/>
                  <a:pt x="544216" y="155066"/>
                  <a:pt x="511173" y="155066"/>
                </a:cubicBezTo>
                <a:lnTo>
                  <a:pt x="442354" y="155109"/>
                </a:lnTo>
                <a:lnTo>
                  <a:pt x="442354" y="126855"/>
                </a:lnTo>
                <a:lnTo>
                  <a:pt x="511173" y="126784"/>
                </a:lnTo>
                <a:cubicBezTo>
                  <a:pt x="527190" y="126784"/>
                  <a:pt x="540219" y="119986"/>
                  <a:pt x="540219" y="105094"/>
                </a:cubicBezTo>
                <a:lnTo>
                  <a:pt x="540219" y="55288"/>
                </a:lnTo>
                <a:cubicBezTo>
                  <a:pt x="540219" y="40390"/>
                  <a:pt x="527190" y="28271"/>
                  <a:pt x="511173" y="28271"/>
                </a:cubicBezTo>
                <a:lnTo>
                  <a:pt x="473260" y="28256"/>
                </a:lnTo>
                <a:lnTo>
                  <a:pt x="473232" y="96744"/>
                </a:lnTo>
                <a:cubicBezTo>
                  <a:pt x="473232" y="99790"/>
                  <a:pt x="471007" y="102262"/>
                  <a:pt x="468266" y="102262"/>
                </a:cubicBezTo>
                <a:lnTo>
                  <a:pt x="447314" y="102262"/>
                </a:lnTo>
                <a:cubicBezTo>
                  <a:pt x="444579" y="102262"/>
                  <a:pt x="442354" y="99790"/>
                  <a:pt x="442354" y="96744"/>
                </a:cubicBezTo>
                <a:lnTo>
                  <a:pt x="442354" y="5527"/>
                </a:lnTo>
                <a:cubicBezTo>
                  <a:pt x="442354" y="2481"/>
                  <a:pt x="444582" y="0"/>
                  <a:pt x="447323" y="0"/>
                </a:cubicBezTo>
                <a:close/>
                <a:moveTo>
                  <a:pt x="41385" y="0"/>
                </a:moveTo>
                <a:lnTo>
                  <a:pt x="123338" y="0"/>
                </a:lnTo>
                <a:cubicBezTo>
                  <a:pt x="126432" y="0"/>
                  <a:pt x="128745" y="2194"/>
                  <a:pt x="128745" y="4883"/>
                </a:cubicBezTo>
                <a:lnTo>
                  <a:pt x="128745" y="23404"/>
                </a:lnTo>
                <a:cubicBezTo>
                  <a:pt x="128745" y="26088"/>
                  <a:pt x="126318" y="28271"/>
                  <a:pt x="123338" y="28271"/>
                </a:cubicBezTo>
                <a:lnTo>
                  <a:pt x="41952" y="28271"/>
                </a:lnTo>
                <a:cubicBezTo>
                  <a:pt x="35966" y="28271"/>
                  <a:pt x="30906" y="33014"/>
                  <a:pt x="30906" y="38632"/>
                </a:cubicBezTo>
                <a:lnTo>
                  <a:pt x="30906" y="66980"/>
                </a:lnTo>
                <a:lnTo>
                  <a:pt x="79579" y="66980"/>
                </a:lnTo>
                <a:cubicBezTo>
                  <a:pt x="82559" y="66980"/>
                  <a:pt x="84984" y="69168"/>
                  <a:pt x="84984" y="71858"/>
                </a:cubicBezTo>
                <a:lnTo>
                  <a:pt x="84984" y="89986"/>
                </a:lnTo>
                <a:cubicBezTo>
                  <a:pt x="84984" y="92670"/>
                  <a:pt x="82559" y="94858"/>
                  <a:pt x="79579" y="94858"/>
                </a:cubicBezTo>
                <a:lnTo>
                  <a:pt x="30906" y="94858"/>
                </a:lnTo>
                <a:lnTo>
                  <a:pt x="30906" y="116499"/>
                </a:lnTo>
                <a:cubicBezTo>
                  <a:pt x="30906" y="122112"/>
                  <a:pt x="35966" y="126855"/>
                  <a:pt x="41952" y="126855"/>
                </a:cubicBezTo>
                <a:lnTo>
                  <a:pt x="123338" y="126855"/>
                </a:lnTo>
                <a:cubicBezTo>
                  <a:pt x="126318" y="126855"/>
                  <a:pt x="128745" y="129035"/>
                  <a:pt x="128745" y="131718"/>
                </a:cubicBezTo>
                <a:lnTo>
                  <a:pt x="128745" y="150240"/>
                </a:lnTo>
                <a:cubicBezTo>
                  <a:pt x="128745" y="152924"/>
                  <a:pt x="126318" y="155109"/>
                  <a:pt x="123338" y="155109"/>
                </a:cubicBezTo>
                <a:lnTo>
                  <a:pt x="41385" y="155109"/>
                </a:lnTo>
                <a:cubicBezTo>
                  <a:pt x="18567" y="155109"/>
                  <a:pt x="0" y="138020"/>
                  <a:pt x="0" y="116986"/>
                </a:cubicBezTo>
                <a:lnTo>
                  <a:pt x="0" y="38125"/>
                </a:lnTo>
                <a:cubicBezTo>
                  <a:pt x="0" y="17082"/>
                  <a:pt x="18567" y="0"/>
                  <a:pt x="41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48CF0776-4B37-4E29-BAA3-34D7A7B1780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93547" y="6473045"/>
            <a:ext cx="167151" cy="155106"/>
          </a:xfrm>
          <a:custGeom>
            <a:avLst/>
            <a:gdLst>
              <a:gd name="connsiteX0" fmla="*/ 56511 w 167151"/>
              <a:gd name="connsiteY0" fmla="*/ 0 h 155106"/>
              <a:gd name="connsiteX1" fmla="*/ 110549 w 167151"/>
              <a:gd name="connsiteY1" fmla="*/ 0 h 155106"/>
              <a:gd name="connsiteX2" fmla="*/ 149413 w 167151"/>
              <a:gd name="connsiteY2" fmla="*/ 36122 h 155106"/>
              <a:gd name="connsiteX3" fmla="*/ 149413 w 167151"/>
              <a:gd name="connsiteY3" fmla="*/ 59009 h 155106"/>
              <a:gd name="connsiteX4" fmla="*/ 110549 w 167151"/>
              <a:gd name="connsiteY4" fmla="*/ 95131 h 155106"/>
              <a:gd name="connsiteX5" fmla="*/ 48620 w 167151"/>
              <a:gd name="connsiteY5" fmla="*/ 95131 h 155106"/>
              <a:gd name="connsiteX6" fmla="*/ 48557 w 167151"/>
              <a:gd name="connsiteY6" fmla="*/ 100003 h 155106"/>
              <a:gd name="connsiteX7" fmla="*/ 77600 w 167151"/>
              <a:gd name="connsiteY7" fmla="*/ 126849 h 155106"/>
              <a:gd name="connsiteX8" fmla="*/ 167151 w 167151"/>
              <a:gd name="connsiteY8" fmla="*/ 126846 h 155106"/>
              <a:gd name="connsiteX9" fmla="*/ 167151 w 167151"/>
              <a:gd name="connsiteY9" fmla="*/ 155106 h 155106"/>
              <a:gd name="connsiteX10" fmla="*/ 77703 w 167151"/>
              <a:gd name="connsiteY10" fmla="*/ 155106 h 155106"/>
              <a:gd name="connsiteX11" fmla="*/ 17639 w 167151"/>
              <a:gd name="connsiteY11" fmla="*/ 99997 h 155106"/>
              <a:gd name="connsiteX12" fmla="*/ 17639 w 167151"/>
              <a:gd name="connsiteY12" fmla="*/ 95131 h 155106"/>
              <a:gd name="connsiteX13" fmla="*/ 0 w 167151"/>
              <a:gd name="connsiteY13" fmla="*/ 95131 h 155106"/>
              <a:gd name="connsiteX14" fmla="*/ 0 w 167151"/>
              <a:gd name="connsiteY14" fmla="*/ 66977 h 155106"/>
              <a:gd name="connsiteX15" fmla="*/ 104754 w 167151"/>
              <a:gd name="connsiteY15" fmla="*/ 66977 h 155106"/>
              <a:gd name="connsiteX16" fmla="*/ 118527 w 167151"/>
              <a:gd name="connsiteY16" fmla="*/ 54416 h 155106"/>
              <a:gd name="connsiteX17" fmla="*/ 118527 w 167151"/>
              <a:gd name="connsiteY17" fmla="*/ 40832 h 155106"/>
              <a:gd name="connsiteX18" fmla="*/ 104754 w 167151"/>
              <a:gd name="connsiteY18" fmla="*/ 28259 h 155106"/>
              <a:gd name="connsiteX19" fmla="*/ 62383 w 167151"/>
              <a:gd name="connsiteY19" fmla="*/ 28259 h 155106"/>
              <a:gd name="connsiteX20" fmla="*/ 48614 w 167151"/>
              <a:gd name="connsiteY20" fmla="*/ 40832 h 155106"/>
              <a:gd name="connsiteX21" fmla="*/ 48614 w 167151"/>
              <a:gd name="connsiteY21" fmla="*/ 49407 h 155106"/>
              <a:gd name="connsiteX22" fmla="*/ 43648 w 167151"/>
              <a:gd name="connsiteY22" fmla="*/ 54926 h 155106"/>
              <a:gd name="connsiteX23" fmla="*/ 22673 w 167151"/>
              <a:gd name="connsiteY23" fmla="*/ 54926 h 155106"/>
              <a:gd name="connsiteX24" fmla="*/ 17713 w 167151"/>
              <a:gd name="connsiteY24" fmla="*/ 49407 h 155106"/>
              <a:gd name="connsiteX25" fmla="*/ 17713 w 167151"/>
              <a:gd name="connsiteY25" fmla="*/ 36122 h 155106"/>
              <a:gd name="connsiteX26" fmla="*/ 47488 w 167151"/>
              <a:gd name="connsiteY26" fmla="*/ 689 h 155106"/>
              <a:gd name="connsiteX27" fmla="*/ 56511 w 167151"/>
              <a:gd name="connsiteY27" fmla="*/ 0 h 1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151" h="155106">
                <a:moveTo>
                  <a:pt x="56511" y="0"/>
                </a:moveTo>
                <a:lnTo>
                  <a:pt x="110549" y="0"/>
                </a:lnTo>
                <a:cubicBezTo>
                  <a:pt x="131983" y="0"/>
                  <a:pt x="149413" y="16202"/>
                  <a:pt x="149413" y="36122"/>
                </a:cubicBezTo>
                <a:lnTo>
                  <a:pt x="149413" y="59009"/>
                </a:lnTo>
                <a:cubicBezTo>
                  <a:pt x="149413" y="78929"/>
                  <a:pt x="131983" y="95131"/>
                  <a:pt x="110549" y="95131"/>
                </a:cubicBezTo>
                <a:lnTo>
                  <a:pt x="48620" y="95131"/>
                </a:lnTo>
                <a:lnTo>
                  <a:pt x="48557" y="100003"/>
                </a:lnTo>
                <a:cubicBezTo>
                  <a:pt x="48557" y="114889"/>
                  <a:pt x="61586" y="126849"/>
                  <a:pt x="77600" y="126849"/>
                </a:cubicBezTo>
                <a:lnTo>
                  <a:pt x="167151" y="126846"/>
                </a:lnTo>
                <a:lnTo>
                  <a:pt x="167151" y="155106"/>
                </a:lnTo>
                <a:lnTo>
                  <a:pt x="77703" y="155106"/>
                </a:lnTo>
                <a:cubicBezTo>
                  <a:pt x="44659" y="155106"/>
                  <a:pt x="17639" y="130485"/>
                  <a:pt x="17639" y="99997"/>
                </a:cubicBezTo>
                <a:lnTo>
                  <a:pt x="17639" y="95131"/>
                </a:lnTo>
                <a:lnTo>
                  <a:pt x="0" y="95131"/>
                </a:lnTo>
                <a:lnTo>
                  <a:pt x="0" y="66977"/>
                </a:lnTo>
                <a:lnTo>
                  <a:pt x="104754" y="66977"/>
                </a:lnTo>
                <a:cubicBezTo>
                  <a:pt x="112350" y="66977"/>
                  <a:pt x="118527" y="61342"/>
                  <a:pt x="118527" y="54416"/>
                </a:cubicBezTo>
                <a:lnTo>
                  <a:pt x="118527" y="40832"/>
                </a:lnTo>
                <a:cubicBezTo>
                  <a:pt x="118527" y="33900"/>
                  <a:pt x="112350" y="28259"/>
                  <a:pt x="104754" y="28259"/>
                </a:cubicBezTo>
                <a:lnTo>
                  <a:pt x="62383" y="28259"/>
                </a:lnTo>
                <a:cubicBezTo>
                  <a:pt x="54791" y="28259"/>
                  <a:pt x="48614" y="33900"/>
                  <a:pt x="48614" y="40832"/>
                </a:cubicBezTo>
                <a:lnTo>
                  <a:pt x="48614" y="49407"/>
                </a:lnTo>
                <a:cubicBezTo>
                  <a:pt x="48614" y="52447"/>
                  <a:pt x="46389" y="54926"/>
                  <a:pt x="43648" y="54926"/>
                </a:cubicBezTo>
                <a:lnTo>
                  <a:pt x="22673" y="54926"/>
                </a:lnTo>
                <a:cubicBezTo>
                  <a:pt x="19935" y="54926"/>
                  <a:pt x="17713" y="52447"/>
                  <a:pt x="17713" y="49407"/>
                </a:cubicBezTo>
                <a:lnTo>
                  <a:pt x="17713" y="36122"/>
                </a:lnTo>
                <a:cubicBezTo>
                  <a:pt x="17713" y="19339"/>
                  <a:pt x="29918" y="4590"/>
                  <a:pt x="47488" y="689"/>
                </a:cubicBezTo>
                <a:cubicBezTo>
                  <a:pt x="50474" y="28"/>
                  <a:pt x="53509" y="0"/>
                  <a:pt x="5651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</p:spTree>
    <p:extLst>
      <p:ext uri="{BB962C8B-B14F-4D97-AF65-F5344CB8AC3E}">
        <p14:creationId xmlns:p14="http://schemas.microsoft.com/office/powerpoint/2010/main" val="310530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Nom du document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91" y="1620838"/>
            <a:ext cx="7298059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3304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  <p15:guide id="2" orient="horz" pos="1275">
          <p15:clr>
            <a:srgbClr val="FBAE40"/>
          </p15:clr>
        </p15:guide>
        <p15:guide id="3" orient="horz" pos="33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4042" y="6472428"/>
            <a:ext cx="166115" cy="15544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18210" y="6472440"/>
            <a:ext cx="768350" cy="155575"/>
          </a:xfrm>
          <a:custGeom>
            <a:avLst/>
            <a:gdLst/>
            <a:ahLst/>
            <a:cxnLst/>
            <a:rect l="l" t="t" r="r" b="b"/>
            <a:pathLst>
              <a:path w="768350" h="155575">
                <a:moveTo>
                  <a:pt x="617854" y="0"/>
                </a:moveTo>
                <a:lnTo>
                  <a:pt x="591451" y="0"/>
                </a:lnTo>
                <a:lnTo>
                  <a:pt x="589216" y="2476"/>
                </a:lnTo>
                <a:lnTo>
                  <a:pt x="589267" y="25857"/>
                </a:lnTo>
                <a:lnTo>
                  <a:pt x="591502" y="28333"/>
                </a:lnTo>
                <a:lnTo>
                  <a:pt x="617905" y="28333"/>
                </a:lnTo>
                <a:lnTo>
                  <a:pt x="620128" y="25857"/>
                </a:lnTo>
                <a:lnTo>
                  <a:pt x="620090" y="2476"/>
                </a:lnTo>
                <a:lnTo>
                  <a:pt x="617854" y="0"/>
                </a:lnTo>
                <a:close/>
              </a:path>
              <a:path w="768350" h="155575">
                <a:moveTo>
                  <a:pt x="617854" y="40436"/>
                </a:moveTo>
                <a:lnTo>
                  <a:pt x="591451" y="40436"/>
                </a:lnTo>
                <a:lnTo>
                  <a:pt x="589216" y="42913"/>
                </a:lnTo>
                <a:lnTo>
                  <a:pt x="589267" y="152920"/>
                </a:lnTo>
                <a:lnTo>
                  <a:pt x="591502" y="155409"/>
                </a:lnTo>
                <a:lnTo>
                  <a:pt x="617905" y="155409"/>
                </a:lnTo>
                <a:lnTo>
                  <a:pt x="620128" y="152920"/>
                </a:lnTo>
                <a:lnTo>
                  <a:pt x="620090" y="42913"/>
                </a:lnTo>
                <a:lnTo>
                  <a:pt x="617854" y="40436"/>
                </a:lnTo>
                <a:close/>
              </a:path>
              <a:path w="768350" h="155575">
                <a:moveTo>
                  <a:pt x="563228" y="28320"/>
                </a:moveTo>
                <a:lnTo>
                  <a:pt x="473582" y="28320"/>
                </a:lnTo>
                <a:lnTo>
                  <a:pt x="511530" y="28333"/>
                </a:lnTo>
                <a:lnTo>
                  <a:pt x="522832" y="30464"/>
                </a:lnTo>
                <a:lnTo>
                  <a:pt x="532069" y="36271"/>
                </a:lnTo>
                <a:lnTo>
                  <a:pt x="538301" y="44878"/>
                </a:lnTo>
                <a:lnTo>
                  <a:pt x="540516" y="55079"/>
                </a:lnTo>
                <a:lnTo>
                  <a:pt x="540588" y="105321"/>
                </a:lnTo>
                <a:lnTo>
                  <a:pt x="538301" y="115013"/>
                </a:lnTo>
                <a:lnTo>
                  <a:pt x="532069" y="121788"/>
                </a:lnTo>
                <a:lnTo>
                  <a:pt x="522832" y="125764"/>
                </a:lnTo>
                <a:lnTo>
                  <a:pt x="511530" y="127063"/>
                </a:lnTo>
                <a:lnTo>
                  <a:pt x="442658" y="127126"/>
                </a:lnTo>
                <a:lnTo>
                  <a:pt x="442658" y="155447"/>
                </a:lnTo>
                <a:lnTo>
                  <a:pt x="511530" y="155409"/>
                </a:lnTo>
                <a:lnTo>
                  <a:pt x="553912" y="141824"/>
                </a:lnTo>
                <a:lnTo>
                  <a:pt x="571500" y="105321"/>
                </a:lnTo>
                <a:lnTo>
                  <a:pt x="571500" y="55079"/>
                </a:lnTo>
                <a:lnTo>
                  <a:pt x="567162" y="34107"/>
                </a:lnTo>
                <a:lnTo>
                  <a:pt x="563228" y="28320"/>
                </a:lnTo>
                <a:close/>
              </a:path>
              <a:path w="768350" h="155575">
                <a:moveTo>
                  <a:pt x="514984" y="0"/>
                </a:moveTo>
                <a:lnTo>
                  <a:pt x="444893" y="0"/>
                </a:lnTo>
                <a:lnTo>
                  <a:pt x="442658" y="2489"/>
                </a:lnTo>
                <a:lnTo>
                  <a:pt x="442658" y="100012"/>
                </a:lnTo>
                <a:lnTo>
                  <a:pt x="444893" y="102488"/>
                </a:lnTo>
                <a:lnTo>
                  <a:pt x="471335" y="102488"/>
                </a:lnTo>
                <a:lnTo>
                  <a:pt x="473557" y="100012"/>
                </a:lnTo>
                <a:lnTo>
                  <a:pt x="473582" y="28320"/>
                </a:lnTo>
                <a:lnTo>
                  <a:pt x="563228" y="28320"/>
                </a:lnTo>
                <a:lnTo>
                  <a:pt x="555224" y="16548"/>
                </a:lnTo>
                <a:lnTo>
                  <a:pt x="537295" y="4484"/>
                </a:lnTo>
                <a:lnTo>
                  <a:pt x="514984" y="0"/>
                </a:lnTo>
                <a:close/>
              </a:path>
              <a:path w="768350" h="155575">
                <a:moveTo>
                  <a:pt x="751408" y="0"/>
                </a:moveTo>
                <a:lnTo>
                  <a:pt x="676084" y="12"/>
                </a:lnTo>
                <a:lnTo>
                  <a:pt x="640885" y="21577"/>
                </a:lnTo>
                <a:lnTo>
                  <a:pt x="637857" y="35293"/>
                </a:lnTo>
                <a:lnTo>
                  <a:pt x="637857" y="57302"/>
                </a:lnTo>
                <a:lnTo>
                  <a:pt x="640631" y="72096"/>
                </a:lnTo>
                <a:lnTo>
                  <a:pt x="648192" y="84188"/>
                </a:lnTo>
                <a:lnTo>
                  <a:pt x="659395" y="92346"/>
                </a:lnTo>
                <a:lnTo>
                  <a:pt x="673100" y="95338"/>
                </a:lnTo>
                <a:lnTo>
                  <a:pt x="731177" y="95338"/>
                </a:lnTo>
                <a:lnTo>
                  <a:pt x="737113" y="101879"/>
                </a:lnTo>
                <a:lnTo>
                  <a:pt x="737171" y="121043"/>
                </a:lnTo>
                <a:lnTo>
                  <a:pt x="730643" y="127088"/>
                </a:lnTo>
                <a:lnTo>
                  <a:pt x="641007" y="127088"/>
                </a:lnTo>
                <a:lnTo>
                  <a:pt x="638911" y="128473"/>
                </a:lnTo>
                <a:lnTo>
                  <a:pt x="637959" y="131076"/>
                </a:lnTo>
                <a:lnTo>
                  <a:pt x="637857" y="153200"/>
                </a:lnTo>
                <a:lnTo>
                  <a:pt x="640334" y="155435"/>
                </a:lnTo>
                <a:lnTo>
                  <a:pt x="730161" y="155422"/>
                </a:lnTo>
                <a:lnTo>
                  <a:pt x="765070" y="133857"/>
                </a:lnTo>
                <a:lnTo>
                  <a:pt x="768045" y="120129"/>
                </a:lnTo>
                <a:lnTo>
                  <a:pt x="768045" y="99034"/>
                </a:lnTo>
                <a:lnTo>
                  <a:pt x="743545" y="69435"/>
                </a:lnTo>
                <a:lnTo>
                  <a:pt x="729919" y="67119"/>
                </a:lnTo>
                <a:lnTo>
                  <a:pt x="674839" y="67119"/>
                </a:lnTo>
                <a:lnTo>
                  <a:pt x="668782" y="60515"/>
                </a:lnTo>
                <a:lnTo>
                  <a:pt x="668832" y="34404"/>
                </a:lnTo>
                <a:lnTo>
                  <a:pt x="675424" y="28346"/>
                </a:lnTo>
                <a:lnTo>
                  <a:pt x="750735" y="28346"/>
                </a:lnTo>
                <a:lnTo>
                  <a:pt x="752805" y="26962"/>
                </a:lnTo>
                <a:lnTo>
                  <a:pt x="753567" y="24904"/>
                </a:lnTo>
                <a:lnTo>
                  <a:pt x="753821" y="24358"/>
                </a:lnTo>
                <a:lnTo>
                  <a:pt x="753948" y="23863"/>
                </a:lnTo>
                <a:lnTo>
                  <a:pt x="753948" y="2222"/>
                </a:lnTo>
                <a:lnTo>
                  <a:pt x="751408" y="0"/>
                </a:lnTo>
                <a:close/>
              </a:path>
              <a:path w="768350" h="155575">
                <a:moveTo>
                  <a:pt x="126517" y="0"/>
                </a:moveTo>
                <a:lnTo>
                  <a:pt x="41414" y="0"/>
                </a:lnTo>
                <a:lnTo>
                  <a:pt x="25310" y="3004"/>
                </a:lnTo>
                <a:lnTo>
                  <a:pt x="12144" y="11195"/>
                </a:lnTo>
                <a:lnTo>
                  <a:pt x="3259" y="23338"/>
                </a:lnTo>
                <a:lnTo>
                  <a:pt x="0" y="38201"/>
                </a:lnTo>
                <a:lnTo>
                  <a:pt x="0" y="117246"/>
                </a:lnTo>
                <a:lnTo>
                  <a:pt x="3259" y="132104"/>
                </a:lnTo>
                <a:lnTo>
                  <a:pt x="12144" y="144248"/>
                </a:lnTo>
                <a:lnTo>
                  <a:pt x="25310" y="152441"/>
                </a:lnTo>
                <a:lnTo>
                  <a:pt x="41414" y="155447"/>
                </a:lnTo>
                <a:lnTo>
                  <a:pt x="126403" y="155447"/>
                </a:lnTo>
                <a:lnTo>
                  <a:pt x="128841" y="153250"/>
                </a:lnTo>
                <a:lnTo>
                  <a:pt x="128841" y="129311"/>
                </a:lnTo>
                <a:lnTo>
                  <a:pt x="126403" y="127126"/>
                </a:lnTo>
                <a:lnTo>
                  <a:pt x="35991" y="127126"/>
                </a:lnTo>
                <a:lnTo>
                  <a:pt x="30924" y="122377"/>
                </a:lnTo>
                <a:lnTo>
                  <a:pt x="30924" y="95059"/>
                </a:lnTo>
                <a:lnTo>
                  <a:pt x="82613" y="95059"/>
                </a:lnTo>
                <a:lnTo>
                  <a:pt x="85039" y="92875"/>
                </a:lnTo>
                <a:lnTo>
                  <a:pt x="85039" y="69316"/>
                </a:lnTo>
                <a:lnTo>
                  <a:pt x="82613" y="67119"/>
                </a:lnTo>
                <a:lnTo>
                  <a:pt x="30924" y="67119"/>
                </a:lnTo>
                <a:lnTo>
                  <a:pt x="30924" y="33083"/>
                </a:lnTo>
                <a:lnTo>
                  <a:pt x="35991" y="28333"/>
                </a:lnTo>
                <a:lnTo>
                  <a:pt x="126403" y="28333"/>
                </a:lnTo>
                <a:lnTo>
                  <a:pt x="128841" y="26149"/>
                </a:lnTo>
                <a:lnTo>
                  <a:pt x="128841" y="2197"/>
                </a:lnTo>
                <a:lnTo>
                  <a:pt x="126517" y="0"/>
                </a:lnTo>
                <a:close/>
              </a:path>
              <a:path w="768350" h="155575">
                <a:moveTo>
                  <a:pt x="215430" y="0"/>
                </a:moveTo>
                <a:lnTo>
                  <a:pt x="148793" y="0"/>
                </a:lnTo>
                <a:lnTo>
                  <a:pt x="146558" y="2489"/>
                </a:lnTo>
                <a:lnTo>
                  <a:pt x="146558" y="152971"/>
                </a:lnTo>
                <a:lnTo>
                  <a:pt x="148793" y="155447"/>
                </a:lnTo>
                <a:lnTo>
                  <a:pt x="175272" y="155447"/>
                </a:lnTo>
                <a:lnTo>
                  <a:pt x="177507" y="152971"/>
                </a:lnTo>
                <a:lnTo>
                  <a:pt x="177507" y="28333"/>
                </a:lnTo>
                <a:lnTo>
                  <a:pt x="266640" y="28333"/>
                </a:lnTo>
                <a:lnTo>
                  <a:pt x="257816" y="16248"/>
                </a:lnTo>
                <a:lnTo>
                  <a:pt x="238752" y="4361"/>
                </a:lnTo>
                <a:lnTo>
                  <a:pt x="215430" y="0"/>
                </a:lnTo>
                <a:close/>
              </a:path>
              <a:path w="768350" h="155575">
                <a:moveTo>
                  <a:pt x="266640" y="28333"/>
                </a:moveTo>
                <a:lnTo>
                  <a:pt x="177507" y="28333"/>
                </a:lnTo>
                <a:lnTo>
                  <a:pt x="215430" y="28346"/>
                </a:lnTo>
                <a:lnTo>
                  <a:pt x="226733" y="30478"/>
                </a:lnTo>
                <a:lnTo>
                  <a:pt x="235975" y="36288"/>
                </a:lnTo>
                <a:lnTo>
                  <a:pt x="242212" y="44896"/>
                </a:lnTo>
                <a:lnTo>
                  <a:pt x="244500" y="55422"/>
                </a:lnTo>
                <a:lnTo>
                  <a:pt x="244500" y="153212"/>
                </a:lnTo>
                <a:lnTo>
                  <a:pt x="246976" y="155447"/>
                </a:lnTo>
                <a:lnTo>
                  <a:pt x="272922" y="155447"/>
                </a:lnTo>
                <a:lnTo>
                  <a:pt x="275399" y="153212"/>
                </a:lnTo>
                <a:lnTo>
                  <a:pt x="275399" y="55422"/>
                </a:lnTo>
                <a:lnTo>
                  <a:pt x="270679" y="33866"/>
                </a:lnTo>
                <a:lnTo>
                  <a:pt x="266640" y="28333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8775" y="204596"/>
            <a:ext cx="7310120" cy="90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322D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2523" y="1102233"/>
            <a:ext cx="8605520" cy="268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322D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05310" y="6522524"/>
            <a:ext cx="203200" cy="14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‹N°›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4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chart" Target="../charts/chart1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74220" cy="6858000"/>
            <a:chOff x="0" y="0"/>
            <a:chExt cx="121742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73711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73879"/>
              <a:ext cx="12173711" cy="20695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10613" y="3857066"/>
            <a:ext cx="9509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Enedis,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l’opérateur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24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ahoma"/>
                <a:cs typeface="Tahoma"/>
              </a:rPr>
              <a:t>réseaux</a:t>
            </a:r>
            <a:r>
              <a:rPr sz="24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distribution</a:t>
            </a:r>
            <a:r>
              <a:rPr sz="24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publique</a:t>
            </a:r>
            <a:r>
              <a:rPr sz="24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d’électricité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9796" y="6302146"/>
            <a:ext cx="542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0" dirty="0">
                <a:solidFill>
                  <a:srgbClr val="FFFFFF"/>
                </a:solidFill>
                <a:latin typeface="Tahoma"/>
                <a:cs typeface="Tahoma"/>
              </a:rPr>
              <a:t>2023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716"/>
            <a:ext cx="2385695" cy="6844665"/>
            <a:chOff x="0" y="13716"/>
            <a:chExt cx="2385695" cy="6844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39"/>
              <a:ext cx="2385100" cy="68397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716"/>
              <a:ext cx="2318385" cy="6844665"/>
            </a:xfrm>
            <a:custGeom>
              <a:avLst/>
              <a:gdLst/>
              <a:ahLst/>
              <a:cxnLst/>
              <a:rect l="l" t="t" r="r" b="b"/>
              <a:pathLst>
                <a:path w="2318385" h="6844665">
                  <a:moveTo>
                    <a:pt x="2318004" y="0"/>
                  </a:moveTo>
                  <a:lnTo>
                    <a:pt x="0" y="0"/>
                  </a:lnTo>
                  <a:lnTo>
                    <a:pt x="0" y="6844281"/>
                  </a:lnTo>
                  <a:lnTo>
                    <a:pt x="2318004" y="6844281"/>
                  </a:lnTo>
                  <a:lnTo>
                    <a:pt x="2318004" y="0"/>
                  </a:lnTo>
                  <a:close/>
                </a:path>
              </a:pathLst>
            </a:custGeom>
            <a:solidFill>
              <a:srgbClr val="132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41490" y="3808807"/>
            <a:ext cx="4318000" cy="15132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340"/>
              </a:spcBef>
              <a:buClr>
                <a:srgbClr val="1322DC"/>
              </a:buClr>
              <a:buSzPct val="118750"/>
              <a:buFont typeface="Arial MT"/>
              <a:buChar char="•"/>
              <a:tabLst>
                <a:tab pos="280670" algn="l"/>
                <a:tab pos="281305" algn="l"/>
              </a:tabLst>
            </a:pPr>
            <a:r>
              <a:rPr sz="1600" spc="65" dirty="0">
                <a:latin typeface="Tahoma"/>
                <a:cs typeface="Tahoma"/>
              </a:rPr>
              <a:t>Op</a:t>
            </a:r>
            <a:r>
              <a:rPr sz="1600" spc="45" dirty="0">
                <a:latin typeface="Tahoma"/>
                <a:cs typeface="Tahoma"/>
              </a:rPr>
              <a:t>timisation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d</a:t>
            </a:r>
            <a:r>
              <a:rPr sz="1600" spc="50" dirty="0">
                <a:latin typeface="Tahoma"/>
                <a:cs typeface="Tahoma"/>
              </a:rPr>
              <a:t>e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l’écl</a:t>
            </a:r>
            <a:r>
              <a:rPr sz="1600" spc="80" dirty="0">
                <a:latin typeface="Tahoma"/>
                <a:cs typeface="Tahoma"/>
              </a:rPr>
              <a:t>a</a:t>
            </a:r>
            <a:r>
              <a:rPr sz="1600" spc="50" dirty="0">
                <a:latin typeface="Tahoma"/>
                <a:cs typeface="Tahoma"/>
              </a:rPr>
              <a:t>ira</a:t>
            </a:r>
            <a:r>
              <a:rPr sz="1600" spc="15" dirty="0">
                <a:latin typeface="Tahoma"/>
                <a:cs typeface="Tahoma"/>
              </a:rPr>
              <a:t>g</a:t>
            </a:r>
            <a:r>
              <a:rPr sz="1600" spc="40" dirty="0">
                <a:latin typeface="Tahoma"/>
                <a:cs typeface="Tahoma"/>
              </a:rPr>
              <a:t>e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p</a:t>
            </a:r>
            <a:r>
              <a:rPr sz="1600" spc="35" dirty="0">
                <a:latin typeface="Tahoma"/>
                <a:cs typeface="Tahoma"/>
              </a:rPr>
              <a:t>u</a:t>
            </a:r>
            <a:r>
              <a:rPr sz="1600" spc="40" dirty="0">
                <a:latin typeface="Tahoma"/>
                <a:cs typeface="Tahoma"/>
              </a:rPr>
              <a:t>b</a:t>
            </a:r>
            <a:r>
              <a:rPr sz="1600" spc="45" dirty="0">
                <a:latin typeface="Tahoma"/>
                <a:cs typeface="Tahoma"/>
              </a:rPr>
              <a:t>lic</a:t>
            </a:r>
            <a:endParaRPr sz="1600" dirty="0">
              <a:latin typeface="Tahoma"/>
              <a:cs typeface="Tahoma"/>
            </a:endParaRPr>
          </a:p>
          <a:p>
            <a:pPr marL="280670" indent="-268605">
              <a:lnSpc>
                <a:spcPct val="100000"/>
              </a:lnSpc>
              <a:spcBef>
                <a:spcPts val="610"/>
              </a:spcBef>
              <a:buClr>
                <a:srgbClr val="1322DC"/>
              </a:buClr>
              <a:buSzPct val="118750"/>
              <a:buFont typeface="Arial MT"/>
              <a:buChar char="•"/>
              <a:tabLst>
                <a:tab pos="280670" algn="l"/>
                <a:tab pos="281305" algn="l"/>
              </a:tabLst>
            </a:pPr>
            <a:r>
              <a:rPr sz="1600" spc="65" dirty="0">
                <a:latin typeface="Tahoma"/>
                <a:cs typeface="Tahoma"/>
              </a:rPr>
              <a:t>Bilans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précarité;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logements</a:t>
            </a:r>
            <a:r>
              <a:rPr sz="1600" spc="-105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inoccupés</a:t>
            </a:r>
            <a:endParaRPr sz="1600" dirty="0">
              <a:latin typeface="Tahoma"/>
              <a:cs typeface="Tahoma"/>
            </a:endParaRPr>
          </a:p>
          <a:p>
            <a:pPr marL="280670" indent="-268605">
              <a:lnSpc>
                <a:spcPct val="100000"/>
              </a:lnSpc>
              <a:spcBef>
                <a:spcPts val="625"/>
              </a:spcBef>
              <a:buClr>
                <a:srgbClr val="1322DC"/>
              </a:buClr>
              <a:buSzPct val="118750"/>
              <a:buFont typeface="Arial MT"/>
              <a:buChar char="•"/>
              <a:tabLst>
                <a:tab pos="280670" algn="l"/>
                <a:tab pos="281305" algn="l"/>
              </a:tabLst>
            </a:pPr>
            <a:r>
              <a:rPr sz="1600" spc="70" dirty="0">
                <a:latin typeface="Tahoma"/>
                <a:cs typeface="Tahoma"/>
              </a:rPr>
              <a:t>Services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45" dirty="0">
                <a:latin typeface="Tahoma"/>
                <a:cs typeface="Tahoma"/>
              </a:rPr>
              <a:t>données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de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l’agence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ORE</a:t>
            </a:r>
            <a:endParaRPr sz="1600" dirty="0">
              <a:latin typeface="Tahoma"/>
              <a:cs typeface="Tahoma"/>
            </a:endParaRPr>
          </a:p>
          <a:p>
            <a:pPr marL="280670" indent="-268605">
              <a:lnSpc>
                <a:spcPct val="100000"/>
              </a:lnSpc>
              <a:spcBef>
                <a:spcPts val="625"/>
              </a:spcBef>
              <a:buClr>
                <a:srgbClr val="1322DC"/>
              </a:buClr>
              <a:buSzPct val="118750"/>
              <a:buFont typeface="Arial MT"/>
              <a:buChar char="•"/>
              <a:tabLst>
                <a:tab pos="280670" algn="l"/>
                <a:tab pos="281305" algn="l"/>
                <a:tab pos="1345565" algn="l"/>
                <a:tab pos="1839595" algn="l"/>
                <a:tab pos="2897505" algn="l"/>
              </a:tabLst>
            </a:pPr>
            <a:r>
              <a:rPr sz="1600" spc="70" dirty="0">
                <a:latin typeface="Tahoma"/>
                <a:cs typeface="Tahoma"/>
              </a:rPr>
              <a:t>Services	</a:t>
            </a:r>
            <a:r>
              <a:rPr sz="1600" spc="55" dirty="0">
                <a:latin typeface="Tahoma"/>
                <a:cs typeface="Tahoma"/>
              </a:rPr>
              <a:t>de	</a:t>
            </a:r>
            <a:r>
              <a:rPr sz="1600" spc="45" dirty="0">
                <a:latin typeface="Tahoma"/>
                <a:cs typeface="Tahoma"/>
              </a:rPr>
              <a:t>données	expérimentaux</a:t>
            </a:r>
            <a:endParaRPr sz="1600" dirty="0">
              <a:latin typeface="Tahoma"/>
              <a:cs typeface="Tahoma"/>
            </a:endParaRPr>
          </a:p>
          <a:p>
            <a:pPr marL="280670">
              <a:lnSpc>
                <a:spcPct val="100000"/>
              </a:lnSpc>
              <a:spcBef>
                <a:spcPts val="10"/>
              </a:spcBef>
              <a:tabLst>
                <a:tab pos="1397635" algn="l"/>
              </a:tabLst>
            </a:pPr>
            <a:r>
              <a:rPr sz="1600" spc="25" dirty="0">
                <a:latin typeface="Tahoma"/>
                <a:cs typeface="Tahoma"/>
              </a:rPr>
              <a:t>nouvelle</a:t>
            </a:r>
            <a:r>
              <a:rPr sz="1600" spc="100" dirty="0">
                <a:latin typeface="Tahoma"/>
                <a:cs typeface="Tahoma"/>
              </a:rPr>
              <a:t>s</a:t>
            </a:r>
            <a:r>
              <a:rPr sz="1600" spc="-125" dirty="0">
                <a:latin typeface="Tahoma"/>
                <a:cs typeface="Tahoma"/>
              </a:rPr>
              <a:t>,	</a:t>
            </a:r>
            <a:r>
              <a:rPr sz="1600" spc="55" dirty="0">
                <a:latin typeface="Tahoma"/>
                <a:cs typeface="Tahoma"/>
              </a:rPr>
              <a:t>ex</a:t>
            </a:r>
            <a:r>
              <a:rPr sz="1600" spc="65" dirty="0">
                <a:latin typeface="Tahoma"/>
                <a:cs typeface="Tahoma"/>
              </a:rPr>
              <a:t>p</a:t>
            </a:r>
            <a:r>
              <a:rPr sz="1600" spc="45" dirty="0">
                <a:latin typeface="Tahoma"/>
                <a:cs typeface="Tahoma"/>
              </a:rPr>
              <a:t>érimentatio</a:t>
            </a:r>
            <a:r>
              <a:rPr sz="1600" spc="60" dirty="0">
                <a:latin typeface="Tahoma"/>
                <a:cs typeface="Tahoma"/>
              </a:rPr>
              <a:t>ns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en</a:t>
            </a:r>
            <a:r>
              <a:rPr sz="1600" spc="-12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DR,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etc</a:t>
            </a:r>
            <a:r>
              <a:rPr sz="1600" spc="-120" dirty="0">
                <a:latin typeface="Tahoma"/>
                <a:cs typeface="Tahoma"/>
              </a:rPr>
              <a:t>.</a:t>
            </a:r>
            <a:r>
              <a:rPr sz="1600" spc="-105" dirty="0">
                <a:latin typeface="Tahoma"/>
                <a:cs typeface="Tahoma"/>
              </a:rPr>
              <a:t>)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94314" y="4807458"/>
            <a:ext cx="786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5" dirty="0">
                <a:latin typeface="Tahoma"/>
                <a:cs typeface="Tahoma"/>
              </a:rPr>
              <a:t>(activité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29428" y="2638044"/>
            <a:ext cx="335280" cy="119380"/>
          </a:xfrm>
          <a:custGeom>
            <a:avLst/>
            <a:gdLst/>
            <a:ahLst/>
            <a:cxnLst/>
            <a:rect l="l" t="t" r="r" b="b"/>
            <a:pathLst>
              <a:path w="335279" h="119380">
                <a:moveTo>
                  <a:pt x="335279" y="0"/>
                </a:moveTo>
                <a:lnTo>
                  <a:pt x="0" y="0"/>
                </a:lnTo>
                <a:lnTo>
                  <a:pt x="0" y="118872"/>
                </a:lnTo>
                <a:lnTo>
                  <a:pt x="335279" y="118872"/>
                </a:lnTo>
                <a:lnTo>
                  <a:pt x="335279" y="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spc="-65" dirty="0"/>
              <a:t>Aller</a:t>
            </a:r>
            <a:r>
              <a:rPr spc="-190" dirty="0"/>
              <a:t> </a:t>
            </a:r>
            <a:r>
              <a:rPr spc="-100" dirty="0"/>
              <a:t>vers</a:t>
            </a:r>
            <a:r>
              <a:rPr spc="-190" dirty="0"/>
              <a:t> </a:t>
            </a:r>
            <a:r>
              <a:rPr spc="-114" dirty="0"/>
              <a:t>plus</a:t>
            </a:r>
            <a:r>
              <a:rPr spc="-215" dirty="0"/>
              <a:t> </a:t>
            </a:r>
            <a:r>
              <a:rPr spc="-110" dirty="0"/>
              <a:t>de</a:t>
            </a:r>
            <a:r>
              <a:rPr spc="-190" dirty="0"/>
              <a:t> </a:t>
            </a:r>
            <a:r>
              <a:rPr spc="-105" dirty="0"/>
              <a:t>sobriété</a:t>
            </a:r>
            <a:r>
              <a:rPr spc="-190" dirty="0"/>
              <a:t> </a:t>
            </a:r>
            <a:r>
              <a:rPr spc="-145" dirty="0"/>
              <a:t>énerg</a:t>
            </a:r>
            <a:r>
              <a:rPr spc="-140" dirty="0"/>
              <a:t>é</a:t>
            </a:r>
            <a:r>
              <a:rPr spc="-120" dirty="0"/>
              <a:t>tique  </a:t>
            </a:r>
            <a:r>
              <a:rPr spc="-90" dirty="0"/>
              <a:t>via</a:t>
            </a:r>
            <a:r>
              <a:rPr spc="-204" dirty="0"/>
              <a:t> </a:t>
            </a:r>
            <a:r>
              <a:rPr spc="-65" dirty="0"/>
              <a:t>la</a:t>
            </a:r>
            <a:r>
              <a:rPr spc="-190" dirty="0"/>
              <a:t> </a:t>
            </a:r>
            <a:r>
              <a:rPr spc="-35" dirty="0"/>
              <a:t>data</a:t>
            </a:r>
          </a:p>
        </p:txBody>
      </p:sp>
      <p:sp>
        <p:nvSpPr>
          <p:cNvPr id="9" name="object 9"/>
          <p:cNvSpPr/>
          <p:nvPr/>
        </p:nvSpPr>
        <p:spPr>
          <a:xfrm>
            <a:off x="5329428" y="3281171"/>
            <a:ext cx="335280" cy="119380"/>
          </a:xfrm>
          <a:custGeom>
            <a:avLst/>
            <a:gdLst/>
            <a:ahLst/>
            <a:cxnLst/>
            <a:rect l="l" t="t" r="r" b="b"/>
            <a:pathLst>
              <a:path w="335279" h="119379">
                <a:moveTo>
                  <a:pt x="335279" y="0"/>
                </a:moveTo>
                <a:lnTo>
                  <a:pt x="0" y="0"/>
                </a:lnTo>
                <a:lnTo>
                  <a:pt x="0" y="118872"/>
                </a:lnTo>
                <a:lnTo>
                  <a:pt x="335279" y="118872"/>
                </a:lnTo>
                <a:lnTo>
                  <a:pt x="335279" y="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66190" y="1501011"/>
            <a:ext cx="4334510" cy="4463415"/>
            <a:chOff x="522731" y="1078357"/>
            <a:chExt cx="4334510" cy="44634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731" y="1888236"/>
              <a:ext cx="4334256" cy="3653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1923288"/>
              <a:ext cx="4213860" cy="35326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3211" y="1918716"/>
              <a:ext cx="4223385" cy="3542029"/>
            </a:xfrm>
            <a:custGeom>
              <a:avLst/>
              <a:gdLst/>
              <a:ahLst/>
              <a:cxnLst/>
              <a:rect l="l" t="t" r="r" b="b"/>
              <a:pathLst>
                <a:path w="4223385" h="3542029">
                  <a:moveTo>
                    <a:pt x="0" y="3541776"/>
                  </a:moveTo>
                  <a:lnTo>
                    <a:pt x="4223004" y="3541776"/>
                  </a:lnTo>
                  <a:lnTo>
                    <a:pt x="4223004" y="0"/>
                  </a:lnTo>
                  <a:lnTo>
                    <a:pt x="0" y="0"/>
                  </a:lnTo>
                  <a:lnTo>
                    <a:pt x="0" y="354177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5224" y="1078357"/>
              <a:ext cx="176783" cy="32156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b="1" spc="-229" dirty="0">
                <a:solidFill>
                  <a:srgbClr val="95CD31"/>
                </a:solidFill>
                <a:latin typeface="Tahoma"/>
                <a:cs typeface="Tahoma"/>
              </a:rPr>
              <a:t>9%</a:t>
            </a:r>
            <a:r>
              <a:rPr b="1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pc="55" dirty="0"/>
              <a:t>d’électricité</a:t>
            </a:r>
            <a:r>
              <a:rPr spc="-100" dirty="0"/>
              <a:t> </a:t>
            </a:r>
            <a:r>
              <a:rPr spc="75" dirty="0"/>
              <a:t>consommée</a:t>
            </a:r>
            <a:r>
              <a:rPr spc="-120" dirty="0"/>
              <a:t> </a:t>
            </a:r>
            <a:r>
              <a:rPr spc="35" dirty="0"/>
              <a:t>en</a:t>
            </a:r>
            <a:r>
              <a:rPr spc="-130" dirty="0"/>
              <a:t> </a:t>
            </a:r>
            <a:r>
              <a:rPr spc="75" dirty="0"/>
              <a:t>France</a:t>
            </a:r>
            <a:r>
              <a:rPr spc="-150" dirty="0"/>
              <a:t> </a:t>
            </a:r>
            <a:r>
              <a:rPr spc="65" dirty="0"/>
              <a:t>pendant</a:t>
            </a:r>
            <a:r>
              <a:rPr spc="-155" dirty="0"/>
              <a:t> </a:t>
            </a:r>
            <a:r>
              <a:rPr spc="25" dirty="0"/>
              <a:t>l’hiver</a:t>
            </a:r>
            <a:r>
              <a:rPr spc="-100" dirty="0"/>
              <a:t> </a:t>
            </a:r>
            <a:r>
              <a:rPr b="1" spc="-10" dirty="0">
                <a:solidFill>
                  <a:srgbClr val="95CD31"/>
                </a:solidFill>
                <a:latin typeface="Tahoma"/>
                <a:cs typeface="Tahoma"/>
              </a:rPr>
              <a:t>2022-2023</a:t>
            </a:r>
          </a:p>
          <a:p>
            <a:pPr marL="12700">
              <a:lnSpc>
                <a:spcPct val="100000"/>
              </a:lnSpc>
            </a:pPr>
            <a:r>
              <a:rPr spc="60" dirty="0"/>
              <a:t>gr</a:t>
            </a:r>
            <a:r>
              <a:rPr spc="75" dirty="0"/>
              <a:t>â</a:t>
            </a:r>
            <a:r>
              <a:rPr spc="100" dirty="0"/>
              <a:t>ce</a:t>
            </a:r>
            <a:r>
              <a:rPr spc="-135" dirty="0"/>
              <a:t> </a:t>
            </a:r>
            <a:r>
              <a:rPr spc="65" dirty="0"/>
              <a:t>aux</a:t>
            </a:r>
            <a:r>
              <a:rPr spc="-114" dirty="0"/>
              <a:t> </a:t>
            </a:r>
            <a:r>
              <a:rPr b="1" spc="-95" dirty="0">
                <a:solidFill>
                  <a:srgbClr val="95CD31"/>
                </a:solidFill>
                <a:latin typeface="Tahoma"/>
                <a:cs typeface="Tahoma"/>
              </a:rPr>
              <a:t>g</a:t>
            </a:r>
            <a:r>
              <a:rPr b="1" spc="-45" dirty="0">
                <a:solidFill>
                  <a:srgbClr val="95CD31"/>
                </a:solidFill>
                <a:latin typeface="Tahoma"/>
                <a:cs typeface="Tahoma"/>
              </a:rPr>
              <a:t>estes</a:t>
            </a:r>
            <a:r>
              <a:rPr b="1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b="1" spc="-65" dirty="0">
                <a:solidFill>
                  <a:srgbClr val="95CD31"/>
                </a:solidFill>
                <a:latin typeface="Tahoma"/>
                <a:cs typeface="Tahoma"/>
              </a:rPr>
              <a:t>de</a:t>
            </a:r>
            <a:r>
              <a:rPr b="1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b="1" spc="-40" dirty="0">
                <a:solidFill>
                  <a:srgbClr val="95CD31"/>
                </a:solidFill>
                <a:latin typeface="Tahoma"/>
                <a:cs typeface="Tahoma"/>
              </a:rPr>
              <a:t>so</a:t>
            </a:r>
            <a:r>
              <a:rPr b="1" spc="-70" dirty="0">
                <a:solidFill>
                  <a:srgbClr val="95CD31"/>
                </a:solidFill>
                <a:latin typeface="Tahoma"/>
                <a:cs typeface="Tahoma"/>
              </a:rPr>
              <a:t>b</a:t>
            </a:r>
            <a:r>
              <a:rPr b="1" spc="-5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b="1" spc="-70" dirty="0">
                <a:solidFill>
                  <a:srgbClr val="95CD31"/>
                </a:solidFill>
                <a:latin typeface="Tahoma"/>
                <a:cs typeface="Tahoma"/>
              </a:rPr>
              <a:t>iété</a:t>
            </a:r>
          </a:p>
          <a:p>
            <a:pPr marL="2896235">
              <a:lnSpc>
                <a:spcPct val="100000"/>
              </a:lnSpc>
              <a:spcBef>
                <a:spcPts val="1880"/>
              </a:spcBef>
            </a:pPr>
            <a:r>
              <a:rPr b="1" spc="-50" dirty="0">
                <a:latin typeface="Tahoma"/>
                <a:cs typeface="Tahoma"/>
              </a:rPr>
              <a:t>Serv</a:t>
            </a:r>
            <a:r>
              <a:rPr b="1" spc="-25" dirty="0">
                <a:latin typeface="Tahoma"/>
                <a:cs typeface="Tahoma"/>
              </a:rPr>
              <a:t>i</a:t>
            </a:r>
            <a:r>
              <a:rPr b="1" spc="-10" dirty="0">
                <a:latin typeface="Tahoma"/>
                <a:cs typeface="Tahoma"/>
              </a:rPr>
              <a:t>ces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d</a:t>
            </a:r>
            <a:r>
              <a:rPr b="1" spc="-60" dirty="0">
                <a:latin typeface="Tahoma"/>
                <a:cs typeface="Tahoma"/>
              </a:rPr>
              <a:t>e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-75" dirty="0">
                <a:latin typeface="Tahoma"/>
                <a:cs typeface="Tahoma"/>
              </a:rPr>
              <a:t>données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-80" dirty="0">
                <a:latin typeface="Tahoma"/>
                <a:cs typeface="Tahoma"/>
              </a:rPr>
              <a:t>énergé</a:t>
            </a:r>
            <a:r>
              <a:rPr b="1" spc="-70" dirty="0">
                <a:latin typeface="Tahoma"/>
                <a:cs typeface="Tahoma"/>
              </a:rPr>
              <a:t>tiques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100" dirty="0">
                <a:latin typeface="Tahoma"/>
                <a:cs typeface="Tahoma"/>
              </a:rPr>
              <a:t>en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O</a:t>
            </a:r>
            <a:r>
              <a:rPr b="1" spc="-60" dirty="0">
                <a:latin typeface="Tahoma"/>
                <a:cs typeface="Tahoma"/>
              </a:rPr>
              <a:t>penD</a:t>
            </a:r>
            <a:r>
              <a:rPr b="1" spc="-65" dirty="0">
                <a:latin typeface="Tahoma"/>
                <a:cs typeface="Tahoma"/>
              </a:rPr>
              <a:t>a</a:t>
            </a:r>
            <a:r>
              <a:rPr b="1" spc="-25" dirty="0">
                <a:latin typeface="Tahoma"/>
                <a:cs typeface="Tahoma"/>
              </a:rPr>
              <a:t>ta</a:t>
            </a:r>
          </a:p>
          <a:p>
            <a:pPr marL="2896235" marR="5080">
              <a:lnSpc>
                <a:spcPts val="5090"/>
              </a:lnSpc>
              <a:spcBef>
                <a:spcPts val="550"/>
              </a:spcBef>
            </a:pPr>
            <a:r>
              <a:rPr sz="1600" spc="50" dirty="0">
                <a:solidFill>
                  <a:srgbClr val="000000"/>
                </a:solidFill>
              </a:rPr>
              <a:t>Observatoire</a:t>
            </a:r>
            <a:r>
              <a:rPr sz="1600" spc="-110" dirty="0">
                <a:solidFill>
                  <a:srgbClr val="000000"/>
                </a:solidFill>
              </a:rPr>
              <a:t> </a:t>
            </a:r>
            <a:r>
              <a:rPr sz="1600" spc="70" dirty="0">
                <a:solidFill>
                  <a:srgbClr val="000000"/>
                </a:solidFill>
              </a:rPr>
              <a:t>Français</a:t>
            </a:r>
            <a:r>
              <a:rPr sz="1600" spc="-100" dirty="0">
                <a:solidFill>
                  <a:srgbClr val="000000"/>
                </a:solidFill>
              </a:rPr>
              <a:t> </a:t>
            </a:r>
            <a:r>
              <a:rPr sz="1600" spc="55" dirty="0">
                <a:solidFill>
                  <a:srgbClr val="000000"/>
                </a:solidFill>
              </a:rPr>
              <a:t>de</a:t>
            </a:r>
            <a:r>
              <a:rPr sz="1600" spc="-90" dirty="0">
                <a:solidFill>
                  <a:srgbClr val="000000"/>
                </a:solidFill>
              </a:rPr>
              <a:t> </a:t>
            </a:r>
            <a:r>
              <a:rPr sz="1600" spc="60" dirty="0">
                <a:solidFill>
                  <a:srgbClr val="000000"/>
                </a:solidFill>
              </a:rPr>
              <a:t>la</a:t>
            </a:r>
            <a:r>
              <a:rPr sz="1600" spc="-110" dirty="0">
                <a:solidFill>
                  <a:srgbClr val="000000"/>
                </a:solidFill>
              </a:rPr>
              <a:t> </a:t>
            </a:r>
            <a:r>
              <a:rPr sz="1600" spc="40" dirty="0">
                <a:solidFill>
                  <a:srgbClr val="000000"/>
                </a:solidFill>
              </a:rPr>
              <a:t>Transition</a:t>
            </a:r>
            <a:r>
              <a:rPr sz="1600" spc="-100" dirty="0">
                <a:solidFill>
                  <a:srgbClr val="000000"/>
                </a:solidFill>
              </a:rPr>
              <a:t> </a:t>
            </a:r>
            <a:r>
              <a:rPr sz="1600" spc="40" dirty="0">
                <a:solidFill>
                  <a:srgbClr val="000000"/>
                </a:solidFill>
              </a:rPr>
              <a:t>Ecologique</a:t>
            </a:r>
            <a:r>
              <a:rPr sz="1600" spc="-75" dirty="0">
                <a:solidFill>
                  <a:srgbClr val="000000"/>
                </a:solidFill>
              </a:rPr>
              <a:t> </a:t>
            </a:r>
            <a:r>
              <a:rPr sz="1600" spc="75" dirty="0">
                <a:solidFill>
                  <a:srgbClr val="000000"/>
                </a:solidFill>
              </a:rPr>
              <a:t>par</a:t>
            </a:r>
            <a:r>
              <a:rPr sz="1600" spc="-100" dirty="0">
                <a:solidFill>
                  <a:srgbClr val="000000"/>
                </a:solidFill>
              </a:rPr>
              <a:t> </a:t>
            </a:r>
            <a:r>
              <a:rPr sz="1600" spc="45" dirty="0">
                <a:solidFill>
                  <a:srgbClr val="000000"/>
                </a:solidFill>
              </a:rPr>
              <a:t>Enedis </a:t>
            </a:r>
            <a:r>
              <a:rPr sz="1600" spc="-484" dirty="0">
                <a:solidFill>
                  <a:srgbClr val="000000"/>
                </a:solidFill>
              </a:rPr>
              <a:t> </a:t>
            </a:r>
            <a:r>
              <a:rPr sz="1600" spc="65" dirty="0">
                <a:solidFill>
                  <a:srgbClr val="000000"/>
                </a:solidFill>
              </a:rPr>
              <a:t>Service</a:t>
            </a:r>
            <a:r>
              <a:rPr sz="1600" spc="-100" dirty="0">
                <a:solidFill>
                  <a:srgbClr val="000000"/>
                </a:solidFill>
              </a:rPr>
              <a:t> </a:t>
            </a:r>
            <a:r>
              <a:rPr sz="1600" spc="55" dirty="0">
                <a:solidFill>
                  <a:srgbClr val="000000"/>
                </a:solidFill>
              </a:rPr>
              <a:t>d’aide</a:t>
            </a:r>
            <a:r>
              <a:rPr sz="1600" spc="-100" dirty="0">
                <a:solidFill>
                  <a:srgbClr val="000000"/>
                </a:solidFill>
              </a:rPr>
              <a:t> </a:t>
            </a:r>
            <a:r>
              <a:rPr sz="1600" spc="110" dirty="0">
                <a:solidFill>
                  <a:srgbClr val="000000"/>
                </a:solidFill>
              </a:rPr>
              <a:t>à</a:t>
            </a:r>
            <a:r>
              <a:rPr sz="1600" spc="-95" dirty="0">
                <a:solidFill>
                  <a:srgbClr val="000000"/>
                </a:solidFill>
              </a:rPr>
              <a:t> </a:t>
            </a:r>
            <a:r>
              <a:rPr sz="1600" spc="60" dirty="0">
                <a:solidFill>
                  <a:srgbClr val="000000"/>
                </a:solidFill>
              </a:rPr>
              <a:t>la</a:t>
            </a:r>
            <a:r>
              <a:rPr sz="1600" spc="-114" dirty="0">
                <a:solidFill>
                  <a:srgbClr val="000000"/>
                </a:solidFill>
              </a:rPr>
              <a:t> </a:t>
            </a:r>
            <a:r>
              <a:rPr sz="1600" spc="40" dirty="0">
                <a:solidFill>
                  <a:srgbClr val="000000"/>
                </a:solidFill>
              </a:rPr>
              <a:t>rénovation</a:t>
            </a:r>
            <a:r>
              <a:rPr sz="1600" spc="-105" dirty="0">
                <a:solidFill>
                  <a:srgbClr val="000000"/>
                </a:solidFill>
              </a:rPr>
              <a:t> </a:t>
            </a:r>
            <a:r>
              <a:rPr sz="1600" spc="30" dirty="0">
                <a:solidFill>
                  <a:srgbClr val="000000"/>
                </a:solidFill>
              </a:rPr>
              <a:t>énergétique</a:t>
            </a:r>
            <a:r>
              <a:rPr sz="1600" spc="-80" dirty="0">
                <a:solidFill>
                  <a:srgbClr val="000000"/>
                </a:solidFill>
              </a:rPr>
              <a:t> </a:t>
            </a:r>
            <a:r>
              <a:rPr sz="1600" spc="70" dirty="0">
                <a:solidFill>
                  <a:srgbClr val="000000"/>
                </a:solidFill>
              </a:rPr>
              <a:t>des</a:t>
            </a:r>
            <a:r>
              <a:rPr sz="1600" spc="-114" dirty="0">
                <a:solidFill>
                  <a:srgbClr val="000000"/>
                </a:solidFill>
              </a:rPr>
              <a:t> </a:t>
            </a:r>
            <a:r>
              <a:rPr sz="1600" spc="55" dirty="0">
                <a:solidFill>
                  <a:srgbClr val="000000"/>
                </a:solidFill>
              </a:rPr>
              <a:t>bâtiments</a:t>
            </a:r>
            <a:endParaRPr sz="1600" dirty="0"/>
          </a:p>
          <a:p>
            <a:pPr marR="708660" algn="ctr">
              <a:lnSpc>
                <a:spcPts val="1830"/>
              </a:lnSpc>
            </a:pPr>
            <a:r>
              <a:rPr sz="1600" spc="55" dirty="0">
                <a:solidFill>
                  <a:srgbClr val="000000"/>
                </a:solidFill>
              </a:rPr>
              <a:t>publics</a:t>
            </a:r>
            <a:r>
              <a:rPr sz="1600" spc="-125" dirty="0">
                <a:solidFill>
                  <a:srgbClr val="000000"/>
                </a:solidFill>
              </a:rPr>
              <a:t> </a:t>
            </a:r>
            <a:r>
              <a:rPr sz="1600" spc="20" dirty="0">
                <a:solidFill>
                  <a:srgbClr val="000000"/>
                </a:solidFill>
              </a:rPr>
              <a:t>(PrioReno)</a:t>
            </a:r>
            <a:endParaRPr sz="160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10</a:t>
            </a:fld>
            <a:endParaRPr spc="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74835" y="0"/>
            <a:ext cx="3217545" cy="6858000"/>
            <a:chOff x="8974835" y="0"/>
            <a:chExt cx="32175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4835" y="178320"/>
              <a:ext cx="3217163" cy="62316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907" y="373379"/>
              <a:ext cx="2706624" cy="56616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9610" y="314070"/>
            <a:ext cx="8211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Les</a:t>
            </a:r>
            <a:r>
              <a:rPr spc="-190" dirty="0"/>
              <a:t> </a:t>
            </a:r>
            <a:r>
              <a:rPr spc="-200" dirty="0"/>
              <a:t>enj</a:t>
            </a:r>
            <a:r>
              <a:rPr spc="-215" dirty="0"/>
              <a:t>e</a:t>
            </a:r>
            <a:r>
              <a:rPr spc="-210" dirty="0"/>
              <a:t>ux</a:t>
            </a:r>
            <a:r>
              <a:rPr spc="-200" dirty="0"/>
              <a:t> </a:t>
            </a:r>
            <a:r>
              <a:rPr spc="-110" dirty="0"/>
              <a:t>de</a:t>
            </a:r>
            <a:r>
              <a:rPr spc="-190" dirty="0"/>
              <a:t> </a:t>
            </a:r>
            <a:r>
              <a:rPr spc="-65" dirty="0"/>
              <a:t>la</a:t>
            </a:r>
            <a:r>
              <a:rPr spc="-210" dirty="0"/>
              <a:t> </a:t>
            </a:r>
            <a:r>
              <a:rPr spc="-135" dirty="0"/>
              <a:t>Nou</a:t>
            </a:r>
            <a:r>
              <a:rPr spc="-140" dirty="0"/>
              <a:t>velle</a:t>
            </a:r>
            <a:r>
              <a:rPr spc="-185" dirty="0"/>
              <a:t> </a:t>
            </a:r>
            <a:r>
              <a:rPr spc="-55" dirty="0"/>
              <a:t>F</a:t>
            </a:r>
            <a:r>
              <a:rPr spc="-70" dirty="0"/>
              <a:t>rance</a:t>
            </a:r>
            <a:r>
              <a:rPr spc="-190" dirty="0"/>
              <a:t> </a:t>
            </a:r>
            <a:r>
              <a:rPr spc="-70" dirty="0"/>
              <a:t>Élec</a:t>
            </a:r>
            <a:r>
              <a:rPr spc="-65" dirty="0"/>
              <a:t>t</a:t>
            </a:r>
            <a:r>
              <a:rPr spc="-140" dirty="0"/>
              <a:t>rique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65309" y="2601848"/>
            <a:ext cx="212090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L’électricité 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représentera 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55</a:t>
            </a:r>
            <a:r>
              <a:rPr sz="2400" b="1" spc="-600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2400" b="1" spc="-140" dirty="0">
                <a:solidFill>
                  <a:srgbClr val="FFFFFF"/>
                </a:solidFill>
                <a:latin typeface="Tahoma"/>
                <a:cs typeface="Tahoma"/>
              </a:rPr>
              <a:t>consommation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6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n 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400" b="1" spc="7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400" b="1" spc="13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400" b="1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400" b="1" spc="-60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FR"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 err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65" dirty="0" err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400" b="1" spc="7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400" b="1" spc="13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08819" y="473963"/>
            <a:ext cx="1751330" cy="5469255"/>
            <a:chOff x="9608819" y="473963"/>
            <a:chExt cx="1751330" cy="546925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8067" y="473963"/>
              <a:ext cx="1671827" cy="2023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8819" y="5621426"/>
              <a:ext cx="1536192" cy="3215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75866" y="1773174"/>
            <a:ext cx="5614035" cy="115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80" dirty="0">
                <a:solidFill>
                  <a:srgbClr val="1322DC"/>
                </a:solidFill>
                <a:latin typeface="Tahoma"/>
                <a:cs typeface="Tahoma"/>
              </a:rPr>
              <a:t>Ac</a:t>
            </a:r>
            <a:r>
              <a:rPr sz="2000" b="1" spc="75" dirty="0">
                <a:solidFill>
                  <a:srgbClr val="1322DC"/>
                </a:solidFill>
                <a:latin typeface="Tahoma"/>
                <a:cs typeface="Tahoma"/>
              </a:rPr>
              <a:t>c</a:t>
            </a: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él</a:t>
            </a:r>
            <a:r>
              <a:rPr sz="2000" b="1" spc="-110" dirty="0">
                <a:solidFill>
                  <a:srgbClr val="1322DC"/>
                </a:solidFill>
                <a:latin typeface="Tahoma"/>
                <a:cs typeface="Tahoma"/>
              </a:rPr>
              <a:t>é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rer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l’intégrat</a:t>
            </a:r>
            <a:r>
              <a:rPr sz="2000" b="1" spc="-100" dirty="0">
                <a:solidFill>
                  <a:srgbClr val="1322DC"/>
                </a:solidFill>
                <a:latin typeface="Tahoma"/>
                <a:cs typeface="Tahoma"/>
              </a:rPr>
              <a:t>ion</a:t>
            </a:r>
            <a:r>
              <a:rPr sz="2000" b="1" spc="-1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des</a:t>
            </a:r>
            <a:r>
              <a:rPr sz="2000" b="1" spc="-1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1322DC"/>
                </a:solidFill>
                <a:latin typeface="Tahoma"/>
                <a:cs typeface="Tahoma"/>
              </a:rPr>
              <a:t>EnR</a:t>
            </a:r>
            <a:r>
              <a:rPr sz="2000" b="1" spc="-12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2000" b="1" spc="-1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1322DC"/>
                </a:solidFill>
                <a:latin typeface="Tahoma"/>
                <a:cs typeface="Tahoma"/>
              </a:rPr>
              <a:t>le</a:t>
            </a:r>
            <a:r>
              <a:rPr sz="2000" b="1" spc="-1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réseau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280"/>
              </a:lnSpc>
              <a:spcBef>
                <a:spcPts val="1914"/>
              </a:spcBef>
            </a:pP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Moderniser</a:t>
            </a:r>
            <a:r>
              <a:rPr sz="2000" b="1" spc="-1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2000" b="1" spc="-1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1322DC"/>
                </a:solidFill>
                <a:latin typeface="Tahoma"/>
                <a:cs typeface="Tahoma"/>
              </a:rPr>
              <a:t>sécuriser</a:t>
            </a:r>
            <a:r>
              <a:rPr sz="2000" b="1" spc="-17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1322DC"/>
                </a:solidFill>
                <a:latin typeface="Tahoma"/>
                <a:cs typeface="Tahoma"/>
              </a:rPr>
              <a:t>le</a:t>
            </a:r>
            <a:r>
              <a:rPr sz="2000" b="1" spc="-1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plus</a:t>
            </a:r>
            <a:r>
              <a:rPr sz="2000" b="1" spc="-1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grand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réseau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280"/>
              </a:lnSpc>
            </a:pPr>
            <a:r>
              <a:rPr sz="2000" b="1" spc="-50" dirty="0">
                <a:solidFill>
                  <a:srgbClr val="1322DC"/>
                </a:solidFill>
                <a:latin typeface="Tahoma"/>
                <a:cs typeface="Tahoma"/>
              </a:rPr>
              <a:t>dis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tribut</a:t>
            </a:r>
            <a:r>
              <a:rPr sz="2000" b="1" spc="-100" dirty="0">
                <a:solidFill>
                  <a:srgbClr val="1322DC"/>
                </a:solidFill>
                <a:latin typeface="Tahoma"/>
                <a:cs typeface="Tahoma"/>
              </a:rPr>
              <a:t>ion</a:t>
            </a:r>
            <a:r>
              <a:rPr sz="2000" b="1" spc="-1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d’él</a:t>
            </a:r>
            <a:r>
              <a:rPr sz="2000" b="1" spc="-10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dirty="0">
                <a:solidFill>
                  <a:srgbClr val="1322DC"/>
                </a:solidFill>
                <a:latin typeface="Tahoma"/>
                <a:cs typeface="Tahoma"/>
              </a:rPr>
              <a:t>c</a:t>
            </a:r>
            <a:r>
              <a:rPr sz="2000" b="1" spc="5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30" dirty="0">
                <a:solidFill>
                  <a:srgbClr val="1322DC"/>
                </a:solidFill>
                <a:latin typeface="Tahoma"/>
                <a:cs typeface="Tahoma"/>
              </a:rPr>
              <a:t>ri</a:t>
            </a:r>
            <a:r>
              <a:rPr sz="2000" b="1" spc="-50" dirty="0">
                <a:solidFill>
                  <a:srgbClr val="1322DC"/>
                </a:solidFill>
                <a:latin typeface="Tahoma"/>
                <a:cs typeface="Tahoma"/>
              </a:rPr>
              <a:t>c</a:t>
            </a: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ité</a:t>
            </a:r>
            <a:r>
              <a:rPr sz="2000" b="1" spc="-1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1322DC"/>
                </a:solidFill>
                <a:latin typeface="Tahoma"/>
                <a:cs typeface="Tahoma"/>
              </a:rPr>
              <a:t>d’E</a:t>
            </a:r>
            <a:r>
              <a:rPr sz="2000" b="1" spc="-85" dirty="0">
                <a:solidFill>
                  <a:srgbClr val="1322DC"/>
                </a:solidFill>
                <a:latin typeface="Tahoma"/>
                <a:cs typeface="Tahoma"/>
              </a:rPr>
              <a:t>urope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5866" y="3227324"/>
            <a:ext cx="604964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40" dirty="0">
                <a:solidFill>
                  <a:srgbClr val="1322DC"/>
                </a:solidFill>
                <a:latin typeface="Tahoma"/>
                <a:cs typeface="Tahoma"/>
              </a:rPr>
              <a:t>Aller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vers</a:t>
            </a:r>
            <a:r>
              <a:rPr sz="20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plus</a:t>
            </a:r>
            <a:r>
              <a:rPr sz="2000" b="1" spc="-1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2000" b="1" spc="-1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sobriété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1322DC"/>
                </a:solidFill>
                <a:latin typeface="Tahoma"/>
                <a:cs typeface="Tahoma"/>
              </a:rPr>
              <a:t>énergétique</a:t>
            </a:r>
            <a:r>
              <a:rPr sz="2000" b="1" spc="-1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au</a:t>
            </a:r>
            <a:r>
              <a:rPr sz="2000" b="1" spc="-1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plus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1322DC"/>
                </a:solidFill>
                <a:latin typeface="Tahoma"/>
                <a:cs typeface="Tahoma"/>
              </a:rPr>
              <a:t>près </a:t>
            </a:r>
            <a:r>
              <a:rPr sz="2000" b="1" spc="-5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des</a:t>
            </a:r>
            <a:r>
              <a:rPr sz="20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territoir</a:t>
            </a:r>
            <a:r>
              <a:rPr sz="2000" b="1" spc="-114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2000" b="1" spc="-1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via</a:t>
            </a:r>
            <a:r>
              <a:rPr sz="20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20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2000" b="1" spc="-1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ta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5866" y="4202938"/>
            <a:ext cx="567753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95" dirty="0">
                <a:solidFill>
                  <a:srgbClr val="1322DC"/>
                </a:solidFill>
                <a:latin typeface="Tahoma"/>
                <a:cs typeface="Tahoma"/>
              </a:rPr>
              <a:t>Mieux</a:t>
            </a:r>
            <a:r>
              <a:rPr sz="2000" b="1" spc="-1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1322DC"/>
                </a:solidFill>
                <a:latin typeface="Tahoma"/>
                <a:cs typeface="Tahoma"/>
              </a:rPr>
              <a:t>anticiper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les</a:t>
            </a:r>
            <a:r>
              <a:rPr sz="2000" b="1" spc="-1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risques</a:t>
            </a:r>
            <a:r>
              <a:rPr sz="2000" b="1" spc="-1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2000" b="1" spc="-12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1322DC"/>
                </a:solidFill>
                <a:latin typeface="Tahoma"/>
                <a:cs typeface="Tahoma"/>
              </a:rPr>
              <a:t>aider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20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20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décision </a:t>
            </a:r>
            <a:r>
              <a:rPr sz="2000" b="1" spc="-5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1322DC"/>
                </a:solidFill>
                <a:latin typeface="Tahoma"/>
                <a:cs typeface="Tahoma"/>
              </a:rPr>
              <a:t>grâce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2000" b="1" spc="-1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20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2000" b="1" spc="-1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ta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2000" b="1" spc="-1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l’intelli</a:t>
            </a:r>
            <a:r>
              <a:rPr sz="2000" b="1" spc="-145" dirty="0">
                <a:solidFill>
                  <a:srgbClr val="1322DC"/>
                </a:solidFill>
                <a:latin typeface="Tahoma"/>
                <a:cs typeface="Tahoma"/>
              </a:rPr>
              <a:t>g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ence</a:t>
            </a:r>
            <a:r>
              <a:rPr sz="2000" b="1" spc="-1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322DC"/>
                </a:solidFill>
                <a:latin typeface="Tahoma"/>
                <a:cs typeface="Tahoma"/>
              </a:rPr>
              <a:t>ar</a:t>
            </a:r>
            <a:r>
              <a:rPr sz="2000" b="1" spc="-3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50" dirty="0">
                <a:solidFill>
                  <a:srgbClr val="1322DC"/>
                </a:solidFill>
                <a:latin typeface="Tahoma"/>
                <a:cs typeface="Tahoma"/>
              </a:rPr>
              <a:t>ifici</a:t>
            </a:r>
            <a:r>
              <a:rPr sz="2000" b="1" spc="-95" dirty="0">
                <a:solidFill>
                  <a:srgbClr val="1322DC"/>
                </a:solidFill>
                <a:latin typeface="Tahoma"/>
                <a:cs typeface="Tahoma"/>
              </a:rPr>
              <a:t>el</a:t>
            </a:r>
            <a:r>
              <a:rPr sz="2000" b="1" spc="-85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5866" y="5062169"/>
            <a:ext cx="5430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solidFill>
                  <a:srgbClr val="1322DC"/>
                </a:solidFill>
                <a:latin typeface="Tahoma"/>
                <a:cs typeface="Tahoma"/>
              </a:rPr>
              <a:t>Accompagner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1322DC"/>
                </a:solidFill>
                <a:latin typeface="Tahoma"/>
                <a:cs typeface="Tahoma"/>
              </a:rPr>
              <a:t>l’essor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2000" b="1" spc="-1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2000" b="1" spc="-1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1322DC"/>
                </a:solidFill>
                <a:latin typeface="Tahoma"/>
                <a:cs typeface="Tahoma"/>
              </a:rPr>
              <a:t>mobilité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électrique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5193" y="1608547"/>
            <a:ext cx="554148" cy="47250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8209" y="5061051"/>
            <a:ext cx="597488" cy="35389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6234" y="2454153"/>
            <a:ext cx="577369" cy="2808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7305" y="3384988"/>
            <a:ext cx="460917" cy="4492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08732" y="4005071"/>
            <a:ext cx="588063" cy="565379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11</a:t>
            </a:fld>
            <a:endParaRPr spc="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4993" y="179877"/>
            <a:ext cx="11175540" cy="445956"/>
          </a:xfrm>
        </p:spPr>
        <p:txBody>
          <a:bodyPr/>
          <a:lstStyle/>
          <a:p>
            <a:r>
              <a:rPr lang="fr-FR" dirty="0"/>
              <a:t>Le Photovoltaïque dans le département du Rhône</a:t>
            </a:r>
            <a:endParaRPr lang="fr-FR" sz="1800" b="0" dirty="0">
              <a:ea typeface="+mn-ea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466861" y="673609"/>
            <a:ext cx="11216571" cy="313873"/>
          </a:xfrm>
        </p:spPr>
        <p:txBody>
          <a:bodyPr/>
          <a:lstStyle/>
          <a:p>
            <a:r>
              <a:rPr lang="fr-FR" dirty="0"/>
              <a:t>Le territoire du Rhône, au travers de ses collectivités, met en œuvre une dynamique d’accélération du déploiement de l’énergie photovoltaïque déjà tangible. 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426213" y="2723038"/>
            <a:ext cx="3641109" cy="792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12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576000" indent="-108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152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b="1" spc="55" dirty="0">
                <a:latin typeface="Tahoma"/>
                <a:cs typeface="Tahoma"/>
              </a:rPr>
              <a:t>5 Opérations d’autoconsommations </a:t>
            </a:r>
            <a:r>
              <a:rPr lang="fr-FR" sz="1300" spc="55" dirty="0">
                <a:latin typeface="Tahoma"/>
                <a:cs typeface="Tahoma"/>
              </a:rPr>
              <a:t>collectives actives sur le Rhône fin avril 2023</a:t>
            </a:r>
          </a:p>
          <a:p>
            <a:pPr algn="ctr"/>
            <a:r>
              <a:rPr lang="fr-FR" sz="1300" spc="55" dirty="0">
                <a:latin typeface="Tahoma"/>
                <a:cs typeface="Tahoma"/>
              </a:rPr>
              <a:t>(2 opérations seulement fin avril 2022)</a:t>
            </a:r>
          </a:p>
          <a:p>
            <a:pPr algn="ctr"/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8944726" y="2332452"/>
            <a:ext cx="3089564" cy="2811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12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576000" indent="-108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152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Enedis, service publique engagé aux côtés des territoires, met en œuvre des outils et s’organise pour </a:t>
            </a:r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faciliter le déploiement des énergies renouvelables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 dans le Club Solaire</a:t>
            </a: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à disposition de données pour les cadastres solaires, </a:t>
            </a: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Cartographie des capacités du réseau</a:t>
            </a:r>
          </a:p>
          <a:p>
            <a:pPr marL="171450" indent="-171450" algn="just">
              <a:buSzPct val="150000"/>
              <a:buBlip>
                <a:blip r:embed="rId3"/>
              </a:buBlip>
            </a:pP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Objectif de réduction des délais de raccordement</a:t>
            </a: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62344" y="1622725"/>
            <a:ext cx="391718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12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576000" indent="-108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152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 defTabSz="914400">
              <a:lnSpc>
                <a:spcPct val="100000"/>
              </a:lnSpc>
              <a:spcBef>
                <a:spcPts val="95"/>
              </a:spcBef>
            </a:pPr>
            <a:r>
              <a:rPr lang="fr-FR" sz="1600" b="1" spc="-45" dirty="0">
                <a:solidFill>
                  <a:srgbClr val="1322DC"/>
                </a:solidFill>
                <a:latin typeface="Tahoma"/>
                <a:cs typeface="Tahoma"/>
              </a:rPr>
              <a:t>L’autoconsommation collective, un dispositif en plein essor, couplé à l’accélération du PV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30" t="27205" r="16869" b="24175"/>
          <a:stretch/>
        </p:blipFill>
        <p:spPr>
          <a:xfrm>
            <a:off x="1600200" y="5793916"/>
            <a:ext cx="1194766" cy="869578"/>
          </a:xfrm>
          <a:prstGeom prst="rect">
            <a:avLst/>
          </a:prstGeom>
        </p:spPr>
      </p:pic>
      <p:sp>
        <p:nvSpPr>
          <p:cNvPr id="14" name="Espace réservé du texte 2"/>
          <p:cNvSpPr txBox="1">
            <a:spLocks/>
          </p:cNvSpPr>
          <p:nvPr/>
        </p:nvSpPr>
        <p:spPr>
          <a:xfrm>
            <a:off x="5209657" y="1637002"/>
            <a:ext cx="3487482" cy="505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12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576000" indent="-108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152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fr-FR" sz="1600" b="1" spc="-45" dirty="0">
                <a:solidFill>
                  <a:srgbClr val="1322DC"/>
                </a:solidFill>
                <a:latin typeface="Tahoma"/>
                <a:cs typeface="Tahoma"/>
              </a:rPr>
              <a:t>Les objectifs du territoire</a:t>
            </a:r>
          </a:p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endParaRPr lang="fr-FR" sz="1600" b="1" spc="-45" dirty="0">
              <a:solidFill>
                <a:srgbClr val="1322DC"/>
              </a:solidFill>
              <a:latin typeface="Tahoma"/>
              <a:cs typeface="Tahoma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4427785" y="2131709"/>
            <a:ext cx="4015967" cy="404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12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576000" indent="-108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152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b="1" spc="55" dirty="0">
                <a:solidFill>
                  <a:srgbClr val="0000FF"/>
                </a:solidFill>
                <a:latin typeface="Tahoma"/>
                <a:cs typeface="Tahoma"/>
              </a:rPr>
              <a:t>Département</a:t>
            </a:r>
            <a:r>
              <a:rPr lang="fr-FR" sz="1300" spc="55" dirty="0">
                <a:latin typeface="Tahoma"/>
                <a:cs typeface="Tahoma"/>
              </a:rPr>
              <a:t> : </a:t>
            </a:r>
          </a:p>
          <a:p>
            <a:r>
              <a:rPr lang="fr-FR" sz="1300" spc="55" dirty="0">
                <a:latin typeface="Tahoma"/>
                <a:cs typeface="Tahoma"/>
              </a:rPr>
              <a:t>Selon la Stratégie globale de transition énergétique du Département du Rhône </a:t>
            </a:r>
            <a:r>
              <a:rPr lang="fr-FR" sz="1300" b="1" spc="55" dirty="0">
                <a:latin typeface="Tahoma"/>
                <a:cs typeface="Tahoma"/>
              </a:rPr>
              <a:t>500GWh de production photovoltaïque d’ici 2050</a:t>
            </a:r>
            <a:r>
              <a:rPr lang="fr-FR" sz="1300" spc="55" dirty="0">
                <a:latin typeface="Tahoma"/>
                <a:cs typeface="Tahoma"/>
              </a:rPr>
              <a:t>. 140 </a:t>
            </a:r>
            <a:r>
              <a:rPr lang="fr-FR" sz="1300" spc="55" dirty="0" err="1">
                <a:latin typeface="Tahoma"/>
                <a:cs typeface="Tahoma"/>
              </a:rPr>
              <a:t>GWh</a:t>
            </a:r>
            <a:r>
              <a:rPr lang="fr-FR" sz="1300" spc="55" dirty="0">
                <a:latin typeface="Tahoma"/>
                <a:cs typeface="Tahoma"/>
              </a:rPr>
              <a:t> d’ici 2027 dont 60 </a:t>
            </a:r>
            <a:r>
              <a:rPr lang="fr-FR" sz="1300" spc="55" dirty="0" err="1">
                <a:latin typeface="Tahoma"/>
                <a:cs typeface="Tahoma"/>
              </a:rPr>
              <a:t>GWh</a:t>
            </a:r>
            <a:r>
              <a:rPr lang="fr-FR" sz="1300" spc="55" dirty="0">
                <a:latin typeface="Tahoma"/>
                <a:cs typeface="Tahoma"/>
              </a:rPr>
              <a:t> sur son propre foncier.</a:t>
            </a:r>
            <a:br>
              <a:rPr lang="fr-FR" sz="1300" spc="55" dirty="0">
                <a:latin typeface="Tahoma"/>
                <a:cs typeface="Tahoma"/>
              </a:rPr>
            </a:br>
            <a:endParaRPr lang="fr-FR" sz="1300" spc="55" dirty="0">
              <a:latin typeface="Tahoma"/>
              <a:cs typeface="Tahoma"/>
            </a:endParaRPr>
          </a:p>
          <a:p>
            <a:r>
              <a:rPr lang="fr-FR" sz="1300" spc="55" dirty="0">
                <a:latin typeface="Tahoma"/>
                <a:cs typeface="Tahoma"/>
              </a:rPr>
              <a:t>Le SYDER a en parallèle lancé sur son périmètre un AMI Puissance : installation de 1GWc d’ici 2050 grâce à la création d’une SAS. </a:t>
            </a:r>
          </a:p>
          <a:p>
            <a:endParaRPr lang="fr-FR" sz="1300" b="1" spc="55" dirty="0">
              <a:latin typeface="Tahoma"/>
              <a:cs typeface="Tahoma"/>
            </a:endParaRPr>
          </a:p>
          <a:p>
            <a:r>
              <a:rPr lang="fr-FR" sz="1300" b="1" spc="55" dirty="0">
                <a:solidFill>
                  <a:srgbClr val="0000FF"/>
                </a:solidFill>
                <a:latin typeface="Tahoma"/>
                <a:cs typeface="Tahoma"/>
              </a:rPr>
              <a:t>Métropole </a:t>
            </a:r>
            <a:r>
              <a:rPr lang="fr-FR" sz="1300" spc="55" dirty="0">
                <a:solidFill>
                  <a:srgbClr val="0000FF"/>
                </a:solidFill>
                <a:latin typeface="Tahoma"/>
                <a:cs typeface="Tahoma"/>
              </a:rPr>
              <a:t>:</a:t>
            </a:r>
          </a:p>
          <a:p>
            <a:r>
              <a:rPr lang="fr-FR" sz="1300" b="1" spc="55" dirty="0">
                <a:latin typeface="Tahoma"/>
                <a:cs typeface="Tahoma"/>
              </a:rPr>
              <a:t>245GWh de production photovoltaïque avant 2030 </a:t>
            </a:r>
            <a:r>
              <a:rPr lang="fr-FR" sz="1300" spc="55" dirty="0">
                <a:latin typeface="Tahoma"/>
                <a:cs typeface="Tahoma"/>
              </a:rPr>
              <a:t>selon le Plan Solaire de la Métropole de Lyon </a:t>
            </a:r>
          </a:p>
          <a:p>
            <a:r>
              <a:rPr lang="fr-FR" sz="1300" spc="55" dirty="0">
                <a:latin typeface="Tahoma"/>
                <a:cs typeface="Tahoma"/>
              </a:rPr>
              <a:t>Pour accompagner les porteurs de projets, un cadastre solaire a été mis en place ainsi que le Club Solaire, propulsé par la Métropole et </a:t>
            </a:r>
            <a:r>
              <a:rPr lang="fr-FR" sz="1300" spc="55" dirty="0" err="1">
                <a:latin typeface="Tahoma"/>
                <a:cs typeface="Tahoma"/>
              </a:rPr>
              <a:t>AuRA</a:t>
            </a:r>
            <a:r>
              <a:rPr lang="fr-FR" sz="1300" spc="55" dirty="0">
                <a:latin typeface="Tahoma"/>
                <a:cs typeface="Tahoma"/>
              </a:rPr>
              <a:t> Digital Solar et inauguré en mars 2023 au salon </a:t>
            </a:r>
            <a:r>
              <a:rPr lang="fr-FR" sz="1300" spc="55" dirty="0" err="1">
                <a:latin typeface="Tahoma"/>
                <a:cs typeface="Tahoma"/>
              </a:rPr>
              <a:t>BePositive</a:t>
            </a:r>
            <a:endParaRPr lang="fr-FR" sz="1300" spc="55" dirty="0">
              <a:latin typeface="Tahoma"/>
              <a:cs typeface="Tahoma"/>
            </a:endParaRPr>
          </a:p>
        </p:txBody>
      </p:sp>
      <p:sp>
        <p:nvSpPr>
          <p:cNvPr id="16" name="Espace réservé du texte 2"/>
          <p:cNvSpPr txBox="1">
            <a:spLocks/>
          </p:cNvSpPr>
          <p:nvPr/>
        </p:nvSpPr>
        <p:spPr>
          <a:xfrm>
            <a:off x="9448800" y="1692276"/>
            <a:ext cx="348748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12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576000" indent="-108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152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defTabSz="914400">
              <a:lnSpc>
                <a:spcPct val="100000"/>
              </a:lnSpc>
              <a:spcBef>
                <a:spcPts val="95"/>
              </a:spcBef>
            </a:pPr>
            <a:r>
              <a:rPr lang="fr-FR" sz="1600" b="1" spc="-45" dirty="0">
                <a:solidFill>
                  <a:srgbClr val="1322DC"/>
                </a:solidFill>
                <a:latin typeface="Tahoma"/>
                <a:cs typeface="Tahoma"/>
              </a:rPr>
              <a:t>L’implication d’Enedis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000" y="5306611"/>
            <a:ext cx="997017" cy="1005801"/>
          </a:xfrm>
          <a:prstGeom prst="rect">
            <a:avLst/>
          </a:prstGeom>
        </p:spPr>
      </p:pic>
      <p:sp>
        <p:nvSpPr>
          <p:cNvPr id="18" name="Espace réservé du texte 2"/>
          <p:cNvSpPr txBox="1">
            <a:spLocks/>
          </p:cNvSpPr>
          <p:nvPr/>
        </p:nvSpPr>
        <p:spPr>
          <a:xfrm>
            <a:off x="736476" y="3865572"/>
            <a:ext cx="3020581" cy="1392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12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576000" indent="-108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1152000" indent="-21600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60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00" spc="55" dirty="0">
                <a:latin typeface="Tahoma"/>
                <a:cs typeface="Tahoma"/>
              </a:rPr>
              <a:t>Opérations actives sur Lyon, Villeurbanne, Vénissieux et Rillieux. </a:t>
            </a:r>
          </a:p>
          <a:p>
            <a:pPr algn="ctr"/>
            <a:endParaRPr lang="fr-FR" sz="1300" spc="55" dirty="0">
              <a:latin typeface="Tahoma"/>
              <a:cs typeface="Tahoma"/>
            </a:endParaRPr>
          </a:p>
          <a:p>
            <a:pPr algn="ctr"/>
            <a:r>
              <a:rPr lang="fr-FR" sz="1300" spc="55" dirty="0">
                <a:latin typeface="Tahoma"/>
                <a:cs typeface="Tahoma"/>
              </a:rPr>
              <a:t>La commune de </a:t>
            </a:r>
            <a:r>
              <a:rPr lang="fr-FR" sz="1300" spc="55" dirty="0" err="1">
                <a:latin typeface="Tahoma"/>
                <a:cs typeface="Tahoma"/>
              </a:rPr>
              <a:t>Jons</a:t>
            </a:r>
            <a:r>
              <a:rPr lang="fr-FR" sz="1300" spc="55" dirty="0">
                <a:latin typeface="Tahoma"/>
                <a:cs typeface="Tahoma"/>
              </a:rPr>
              <a:t> sera la première commune du Nouveau Rhône à mettre en place le dispositif</a:t>
            </a:r>
          </a:p>
          <a:p>
            <a:pPr algn="ctr"/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4188642" y="1708567"/>
            <a:ext cx="40106" cy="43874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715361" y="1707602"/>
            <a:ext cx="92707" cy="4388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49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03819" y="0"/>
            <a:ext cx="4488180" cy="6858000"/>
            <a:chOff x="7703819" y="0"/>
            <a:chExt cx="44881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0"/>
              <a:ext cx="2633470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3819" y="879347"/>
              <a:ext cx="4099560" cy="508101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271398"/>
            <a:ext cx="88753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5" dirty="0" err="1"/>
              <a:t>Enedis</a:t>
            </a:r>
            <a:r>
              <a:rPr lang="fr-FR" sz="2800" spc="-5" dirty="0"/>
              <a:t> a</a:t>
            </a:r>
            <a:r>
              <a:rPr sz="2800" spc="-5" dirty="0" err="1"/>
              <a:t>cco</a:t>
            </a:r>
            <a:r>
              <a:rPr sz="2800" spc="-15" dirty="0" err="1"/>
              <a:t>m</a:t>
            </a:r>
            <a:r>
              <a:rPr sz="2800" spc="-110" dirty="0" err="1"/>
              <a:t>pagne</a:t>
            </a:r>
            <a:r>
              <a:rPr sz="2800" spc="-200" dirty="0"/>
              <a:t> </a:t>
            </a:r>
            <a:r>
              <a:rPr sz="2800" spc="-85" dirty="0"/>
              <a:t>l’e</a:t>
            </a:r>
            <a:r>
              <a:rPr sz="2800" spc="-110" dirty="0"/>
              <a:t>s</a:t>
            </a:r>
            <a:r>
              <a:rPr sz="2800" spc="-80" dirty="0"/>
              <a:t>sor</a:t>
            </a:r>
            <a:r>
              <a:rPr sz="2800" spc="-210" dirty="0"/>
              <a:t> </a:t>
            </a:r>
            <a:r>
              <a:rPr sz="2800" spc="-110" dirty="0"/>
              <a:t>de</a:t>
            </a:r>
            <a:r>
              <a:rPr sz="2800" spc="-190" dirty="0"/>
              <a:t> </a:t>
            </a:r>
            <a:r>
              <a:rPr sz="2800" spc="-65" dirty="0"/>
              <a:t>la</a:t>
            </a:r>
            <a:r>
              <a:rPr sz="2800" spc="-190" dirty="0"/>
              <a:t> </a:t>
            </a:r>
            <a:r>
              <a:rPr sz="2800" spc="-265" dirty="0"/>
              <a:t>m</a:t>
            </a:r>
            <a:r>
              <a:rPr sz="2800" spc="-125" dirty="0"/>
              <a:t>obilité</a:t>
            </a:r>
          </a:p>
        </p:txBody>
      </p:sp>
      <p:sp>
        <p:nvSpPr>
          <p:cNvPr id="9" name="object 9"/>
          <p:cNvSpPr/>
          <p:nvPr/>
        </p:nvSpPr>
        <p:spPr>
          <a:xfrm>
            <a:off x="748715" y="2429255"/>
            <a:ext cx="482600" cy="460375"/>
          </a:xfrm>
          <a:custGeom>
            <a:avLst/>
            <a:gdLst/>
            <a:ahLst/>
            <a:cxnLst/>
            <a:rect l="l" t="t" r="r" b="b"/>
            <a:pathLst>
              <a:path w="482600" h="460375">
                <a:moveTo>
                  <a:pt x="148780" y="257937"/>
                </a:moveTo>
                <a:lnTo>
                  <a:pt x="130314" y="257937"/>
                </a:lnTo>
                <a:lnTo>
                  <a:pt x="130314" y="311150"/>
                </a:lnTo>
                <a:lnTo>
                  <a:pt x="85077" y="401193"/>
                </a:lnTo>
                <a:lnTo>
                  <a:pt x="83870" y="403733"/>
                </a:lnTo>
                <a:lnTo>
                  <a:pt x="83870" y="406654"/>
                </a:lnTo>
                <a:lnTo>
                  <a:pt x="85077" y="409067"/>
                </a:lnTo>
                <a:lnTo>
                  <a:pt x="86271" y="411734"/>
                </a:lnTo>
                <a:lnTo>
                  <a:pt x="88582" y="413512"/>
                </a:lnTo>
                <a:lnTo>
                  <a:pt x="91351" y="414274"/>
                </a:lnTo>
                <a:lnTo>
                  <a:pt x="285216" y="460248"/>
                </a:lnTo>
                <a:lnTo>
                  <a:pt x="289699" y="460248"/>
                </a:lnTo>
                <a:lnTo>
                  <a:pt x="292049" y="459232"/>
                </a:lnTo>
                <a:lnTo>
                  <a:pt x="293712" y="457454"/>
                </a:lnTo>
                <a:lnTo>
                  <a:pt x="310370" y="440944"/>
                </a:lnTo>
                <a:lnTo>
                  <a:pt x="284848" y="440944"/>
                </a:lnTo>
                <a:lnTo>
                  <a:pt x="107238" y="398780"/>
                </a:lnTo>
                <a:lnTo>
                  <a:pt x="147853" y="317119"/>
                </a:lnTo>
                <a:lnTo>
                  <a:pt x="148463" y="315849"/>
                </a:lnTo>
                <a:lnTo>
                  <a:pt x="148780" y="314579"/>
                </a:lnTo>
                <a:lnTo>
                  <a:pt x="148780" y="257937"/>
                </a:lnTo>
                <a:close/>
              </a:path>
              <a:path w="482600" h="460375">
                <a:moveTo>
                  <a:pt x="342658" y="386080"/>
                </a:moveTo>
                <a:lnTo>
                  <a:pt x="338963" y="386969"/>
                </a:lnTo>
                <a:lnTo>
                  <a:pt x="284848" y="440944"/>
                </a:lnTo>
                <a:lnTo>
                  <a:pt x="310370" y="440944"/>
                </a:lnTo>
                <a:lnTo>
                  <a:pt x="345224" y="406400"/>
                </a:lnTo>
                <a:lnTo>
                  <a:pt x="402695" y="406400"/>
                </a:lnTo>
                <a:lnTo>
                  <a:pt x="342658" y="386080"/>
                </a:lnTo>
                <a:close/>
              </a:path>
              <a:path w="482600" h="460375">
                <a:moveTo>
                  <a:pt x="402695" y="406400"/>
                </a:moveTo>
                <a:lnTo>
                  <a:pt x="345224" y="406400"/>
                </a:lnTo>
                <a:lnTo>
                  <a:pt x="422770" y="432308"/>
                </a:lnTo>
                <a:lnTo>
                  <a:pt x="427037" y="433578"/>
                </a:lnTo>
                <a:lnTo>
                  <a:pt x="431634" y="431673"/>
                </a:lnTo>
                <a:lnTo>
                  <a:pt x="433844" y="427863"/>
                </a:lnTo>
                <a:lnTo>
                  <a:pt x="442338" y="412623"/>
                </a:lnTo>
                <a:lnTo>
                  <a:pt x="421106" y="412623"/>
                </a:lnTo>
                <a:lnTo>
                  <a:pt x="402695" y="406400"/>
                </a:lnTo>
                <a:close/>
              </a:path>
              <a:path w="482600" h="460375">
                <a:moveTo>
                  <a:pt x="385660" y="242570"/>
                </a:moveTo>
                <a:lnTo>
                  <a:pt x="372732" y="255397"/>
                </a:lnTo>
                <a:lnTo>
                  <a:pt x="460070" y="342519"/>
                </a:lnTo>
                <a:lnTo>
                  <a:pt x="421106" y="412623"/>
                </a:lnTo>
                <a:lnTo>
                  <a:pt x="442338" y="412623"/>
                </a:lnTo>
                <a:lnTo>
                  <a:pt x="481977" y="341503"/>
                </a:lnTo>
                <a:lnTo>
                  <a:pt x="481304" y="337058"/>
                </a:lnTo>
                <a:lnTo>
                  <a:pt x="478345" y="334264"/>
                </a:lnTo>
                <a:lnTo>
                  <a:pt x="385660" y="242570"/>
                </a:lnTo>
                <a:close/>
              </a:path>
              <a:path w="482600" h="460375">
                <a:moveTo>
                  <a:pt x="222630" y="331470"/>
                </a:moveTo>
                <a:lnTo>
                  <a:pt x="204165" y="331470"/>
                </a:lnTo>
                <a:lnTo>
                  <a:pt x="204165" y="349885"/>
                </a:lnTo>
                <a:lnTo>
                  <a:pt x="222630" y="349885"/>
                </a:lnTo>
                <a:lnTo>
                  <a:pt x="222630" y="331470"/>
                </a:lnTo>
                <a:close/>
              </a:path>
              <a:path w="482600" h="460375">
                <a:moveTo>
                  <a:pt x="333413" y="294767"/>
                </a:moveTo>
                <a:lnTo>
                  <a:pt x="314947" y="294767"/>
                </a:lnTo>
                <a:lnTo>
                  <a:pt x="314947" y="313182"/>
                </a:lnTo>
                <a:lnTo>
                  <a:pt x="333413" y="313182"/>
                </a:lnTo>
                <a:lnTo>
                  <a:pt x="333413" y="294767"/>
                </a:lnTo>
                <a:close/>
              </a:path>
              <a:path w="482600" h="460375">
                <a:moveTo>
                  <a:pt x="222630" y="221234"/>
                </a:moveTo>
                <a:lnTo>
                  <a:pt x="204165" y="221234"/>
                </a:lnTo>
                <a:lnTo>
                  <a:pt x="204165" y="239522"/>
                </a:lnTo>
                <a:lnTo>
                  <a:pt x="222630" y="239522"/>
                </a:lnTo>
                <a:lnTo>
                  <a:pt x="222630" y="221234"/>
                </a:lnTo>
                <a:close/>
              </a:path>
              <a:path w="482600" h="460375">
                <a:moveTo>
                  <a:pt x="321226" y="18415"/>
                </a:moveTo>
                <a:lnTo>
                  <a:pt x="292976" y="18415"/>
                </a:lnTo>
                <a:lnTo>
                  <a:pt x="364248" y="81661"/>
                </a:lnTo>
                <a:lnTo>
                  <a:pt x="365112" y="82296"/>
                </a:lnTo>
                <a:lnTo>
                  <a:pt x="366128" y="82931"/>
                </a:lnTo>
                <a:lnTo>
                  <a:pt x="462648" y="117856"/>
                </a:lnTo>
                <a:lnTo>
                  <a:pt x="462648" y="171958"/>
                </a:lnTo>
                <a:lnTo>
                  <a:pt x="419265" y="215265"/>
                </a:lnTo>
                <a:lnTo>
                  <a:pt x="432180" y="228219"/>
                </a:lnTo>
                <a:lnTo>
                  <a:pt x="478345" y="182245"/>
                </a:lnTo>
                <a:lnTo>
                  <a:pt x="480136" y="180594"/>
                </a:lnTo>
                <a:lnTo>
                  <a:pt x="481152" y="178181"/>
                </a:lnTo>
                <a:lnTo>
                  <a:pt x="481174" y="110363"/>
                </a:lnTo>
                <a:lnTo>
                  <a:pt x="481355" y="107315"/>
                </a:lnTo>
                <a:lnTo>
                  <a:pt x="478878" y="103632"/>
                </a:lnTo>
                <a:lnTo>
                  <a:pt x="375132" y="65405"/>
                </a:lnTo>
                <a:lnTo>
                  <a:pt x="321226" y="18415"/>
                </a:lnTo>
                <a:close/>
              </a:path>
              <a:path w="482600" h="460375">
                <a:moveTo>
                  <a:pt x="298691" y="0"/>
                </a:moveTo>
                <a:lnTo>
                  <a:pt x="257708" y="0"/>
                </a:lnTo>
                <a:lnTo>
                  <a:pt x="255904" y="508"/>
                </a:lnTo>
                <a:lnTo>
                  <a:pt x="254380" y="1651"/>
                </a:lnTo>
                <a:lnTo>
                  <a:pt x="201396" y="36703"/>
                </a:lnTo>
                <a:lnTo>
                  <a:pt x="134442" y="36703"/>
                </a:lnTo>
                <a:lnTo>
                  <a:pt x="130314" y="40894"/>
                </a:lnTo>
                <a:lnTo>
                  <a:pt x="130314" y="91948"/>
                </a:lnTo>
                <a:lnTo>
                  <a:pt x="34467" y="91948"/>
                </a:lnTo>
                <a:lnTo>
                  <a:pt x="31280" y="93980"/>
                </a:lnTo>
                <a:lnTo>
                  <a:pt x="29692" y="97028"/>
                </a:lnTo>
                <a:lnTo>
                  <a:pt x="1993" y="152273"/>
                </a:lnTo>
                <a:lnTo>
                  <a:pt x="0" y="156337"/>
                </a:lnTo>
                <a:lnTo>
                  <a:pt x="1320" y="161417"/>
                </a:lnTo>
                <a:lnTo>
                  <a:pt x="88214" y="219202"/>
                </a:lnTo>
                <a:lnTo>
                  <a:pt x="89789" y="220091"/>
                </a:lnTo>
                <a:lnTo>
                  <a:pt x="91554" y="220599"/>
                </a:lnTo>
                <a:lnTo>
                  <a:pt x="148780" y="220599"/>
                </a:lnTo>
                <a:lnTo>
                  <a:pt x="148780" y="202184"/>
                </a:lnTo>
                <a:lnTo>
                  <a:pt x="96151" y="202184"/>
                </a:lnTo>
                <a:lnTo>
                  <a:pt x="22301" y="153162"/>
                </a:lnTo>
                <a:lnTo>
                  <a:pt x="43713" y="110363"/>
                </a:lnTo>
                <a:lnTo>
                  <a:pt x="144640" y="110363"/>
                </a:lnTo>
                <a:lnTo>
                  <a:pt x="148780" y="106172"/>
                </a:lnTo>
                <a:lnTo>
                  <a:pt x="148780" y="55118"/>
                </a:lnTo>
                <a:lnTo>
                  <a:pt x="205994" y="55118"/>
                </a:lnTo>
                <a:lnTo>
                  <a:pt x="207784" y="54610"/>
                </a:lnTo>
                <a:lnTo>
                  <a:pt x="209334" y="53721"/>
                </a:lnTo>
                <a:lnTo>
                  <a:pt x="262318" y="18415"/>
                </a:lnTo>
                <a:lnTo>
                  <a:pt x="321226" y="18415"/>
                </a:lnTo>
                <a:lnTo>
                  <a:pt x="302577" y="2159"/>
                </a:lnTo>
                <a:lnTo>
                  <a:pt x="300837" y="762"/>
                </a:lnTo>
                <a:lnTo>
                  <a:pt x="298691" y="0"/>
                </a:lnTo>
                <a:close/>
              </a:path>
              <a:path w="482600" h="460375">
                <a:moveTo>
                  <a:pt x="351866" y="165989"/>
                </a:moveTo>
                <a:lnTo>
                  <a:pt x="333413" y="165989"/>
                </a:lnTo>
                <a:lnTo>
                  <a:pt x="333413" y="184404"/>
                </a:lnTo>
                <a:lnTo>
                  <a:pt x="351866" y="184404"/>
                </a:lnTo>
                <a:lnTo>
                  <a:pt x="351866" y="165989"/>
                </a:lnTo>
                <a:close/>
              </a:path>
              <a:path w="482600" h="460375">
                <a:moveTo>
                  <a:pt x="278015" y="110871"/>
                </a:moveTo>
                <a:lnTo>
                  <a:pt x="259549" y="110871"/>
                </a:lnTo>
                <a:lnTo>
                  <a:pt x="259549" y="129286"/>
                </a:lnTo>
                <a:lnTo>
                  <a:pt x="278015" y="129286"/>
                </a:lnTo>
                <a:lnTo>
                  <a:pt x="278015" y="110871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5515" y="1557527"/>
            <a:ext cx="515620" cy="427990"/>
          </a:xfrm>
          <a:custGeom>
            <a:avLst/>
            <a:gdLst/>
            <a:ahLst/>
            <a:cxnLst/>
            <a:rect l="l" t="t" r="r" b="b"/>
            <a:pathLst>
              <a:path w="515619" h="427989">
                <a:moveTo>
                  <a:pt x="362915" y="0"/>
                </a:moveTo>
                <a:lnTo>
                  <a:pt x="320992" y="0"/>
                </a:lnTo>
                <a:lnTo>
                  <a:pt x="305326" y="2736"/>
                </a:lnTo>
                <a:lnTo>
                  <a:pt x="291869" y="10366"/>
                </a:lnTo>
                <a:lnTo>
                  <a:pt x="281696" y="22020"/>
                </a:lnTo>
                <a:lnTo>
                  <a:pt x="275882" y="36830"/>
                </a:lnTo>
                <a:lnTo>
                  <a:pt x="173672" y="36830"/>
                </a:lnTo>
                <a:lnTo>
                  <a:pt x="127256" y="43386"/>
                </a:lnTo>
                <a:lnTo>
                  <a:pt x="85621" y="61303"/>
                </a:lnTo>
                <a:lnTo>
                  <a:pt x="50422" y="88900"/>
                </a:lnTo>
                <a:lnTo>
                  <a:pt x="23314" y="124497"/>
                </a:lnTo>
                <a:lnTo>
                  <a:pt x="5955" y="166417"/>
                </a:lnTo>
                <a:lnTo>
                  <a:pt x="0" y="212979"/>
                </a:lnTo>
                <a:lnTo>
                  <a:pt x="5477" y="255397"/>
                </a:lnTo>
                <a:lnTo>
                  <a:pt x="20796" y="294671"/>
                </a:lnTo>
                <a:lnTo>
                  <a:pt x="45059" y="329136"/>
                </a:lnTo>
                <a:lnTo>
                  <a:pt x="77368" y="357124"/>
                </a:lnTo>
                <a:lnTo>
                  <a:pt x="74129" y="363347"/>
                </a:lnTo>
                <a:lnTo>
                  <a:pt x="72428" y="370332"/>
                </a:lnTo>
                <a:lnTo>
                  <a:pt x="72402" y="377317"/>
                </a:lnTo>
                <a:lnTo>
                  <a:pt x="74223" y="395593"/>
                </a:lnTo>
                <a:lnTo>
                  <a:pt x="82624" y="411225"/>
                </a:lnTo>
                <a:lnTo>
                  <a:pt x="96271" y="422572"/>
                </a:lnTo>
                <a:lnTo>
                  <a:pt x="113830" y="427989"/>
                </a:lnTo>
                <a:lnTo>
                  <a:pt x="132111" y="426162"/>
                </a:lnTo>
                <a:lnTo>
                  <a:pt x="147731" y="417750"/>
                </a:lnTo>
                <a:lnTo>
                  <a:pt x="158399" y="404875"/>
                </a:lnTo>
                <a:lnTo>
                  <a:pt x="118440" y="404875"/>
                </a:lnTo>
                <a:lnTo>
                  <a:pt x="107684" y="402713"/>
                </a:lnTo>
                <a:lnTo>
                  <a:pt x="98904" y="396811"/>
                </a:lnTo>
                <a:lnTo>
                  <a:pt x="92987" y="388052"/>
                </a:lnTo>
                <a:lnTo>
                  <a:pt x="90817" y="377317"/>
                </a:lnTo>
                <a:lnTo>
                  <a:pt x="92987" y="366508"/>
                </a:lnTo>
                <a:lnTo>
                  <a:pt x="98904" y="357711"/>
                </a:lnTo>
                <a:lnTo>
                  <a:pt x="107684" y="351795"/>
                </a:lnTo>
                <a:lnTo>
                  <a:pt x="118440" y="349631"/>
                </a:lnTo>
                <a:lnTo>
                  <a:pt x="153947" y="349631"/>
                </a:lnTo>
                <a:lnTo>
                  <a:pt x="148533" y="343408"/>
                </a:lnTo>
                <a:lnTo>
                  <a:pt x="88607" y="343408"/>
                </a:lnTo>
                <a:lnTo>
                  <a:pt x="51432" y="309818"/>
                </a:lnTo>
                <a:lnTo>
                  <a:pt x="27436" y="267809"/>
                </a:lnTo>
                <a:lnTo>
                  <a:pt x="17385" y="220942"/>
                </a:lnTo>
                <a:lnTo>
                  <a:pt x="22043" y="172776"/>
                </a:lnTo>
                <a:lnTo>
                  <a:pt x="42176" y="126873"/>
                </a:lnTo>
                <a:lnTo>
                  <a:pt x="67419" y="96821"/>
                </a:lnTo>
                <a:lnTo>
                  <a:pt x="98818" y="74295"/>
                </a:lnTo>
                <a:lnTo>
                  <a:pt x="134770" y="60150"/>
                </a:lnTo>
                <a:lnTo>
                  <a:pt x="173672" y="55245"/>
                </a:lnTo>
                <a:lnTo>
                  <a:pt x="295369" y="55245"/>
                </a:lnTo>
                <a:lnTo>
                  <a:pt x="293370" y="45338"/>
                </a:lnTo>
                <a:lnTo>
                  <a:pt x="295541" y="34583"/>
                </a:lnTo>
                <a:lnTo>
                  <a:pt x="301461" y="25780"/>
                </a:lnTo>
                <a:lnTo>
                  <a:pt x="310241" y="19835"/>
                </a:lnTo>
                <a:lnTo>
                  <a:pt x="320992" y="17652"/>
                </a:lnTo>
                <a:lnTo>
                  <a:pt x="367030" y="17652"/>
                </a:lnTo>
                <a:lnTo>
                  <a:pt x="367030" y="4063"/>
                </a:lnTo>
                <a:lnTo>
                  <a:pt x="362915" y="0"/>
                </a:lnTo>
                <a:close/>
              </a:path>
              <a:path w="515619" h="427989">
                <a:moveTo>
                  <a:pt x="350464" y="386461"/>
                </a:moveTo>
                <a:lnTo>
                  <a:pt x="332041" y="386461"/>
                </a:lnTo>
                <a:lnTo>
                  <a:pt x="339156" y="403365"/>
                </a:lnTo>
                <a:lnTo>
                  <a:pt x="351737" y="415782"/>
                </a:lnTo>
                <a:lnTo>
                  <a:pt x="368040" y="422554"/>
                </a:lnTo>
                <a:lnTo>
                  <a:pt x="386321" y="422529"/>
                </a:lnTo>
                <a:lnTo>
                  <a:pt x="399068" y="417893"/>
                </a:lnTo>
                <a:lnTo>
                  <a:pt x="409717" y="409924"/>
                </a:lnTo>
                <a:lnTo>
                  <a:pt x="413469" y="404875"/>
                </a:lnTo>
                <a:lnTo>
                  <a:pt x="376237" y="404875"/>
                </a:lnTo>
                <a:lnTo>
                  <a:pt x="365486" y="402713"/>
                </a:lnTo>
                <a:lnTo>
                  <a:pt x="356706" y="396811"/>
                </a:lnTo>
                <a:lnTo>
                  <a:pt x="350786" y="388052"/>
                </a:lnTo>
                <a:lnTo>
                  <a:pt x="350464" y="386461"/>
                </a:lnTo>
                <a:close/>
              </a:path>
              <a:path w="515619" h="427989">
                <a:moveTo>
                  <a:pt x="153947" y="349631"/>
                </a:moveTo>
                <a:lnTo>
                  <a:pt x="118440" y="349631"/>
                </a:lnTo>
                <a:lnTo>
                  <a:pt x="129190" y="351795"/>
                </a:lnTo>
                <a:lnTo>
                  <a:pt x="137971" y="357711"/>
                </a:lnTo>
                <a:lnTo>
                  <a:pt x="143891" y="366508"/>
                </a:lnTo>
                <a:lnTo>
                  <a:pt x="146062" y="377317"/>
                </a:lnTo>
                <a:lnTo>
                  <a:pt x="143891" y="388052"/>
                </a:lnTo>
                <a:lnTo>
                  <a:pt x="137971" y="396811"/>
                </a:lnTo>
                <a:lnTo>
                  <a:pt x="129190" y="402713"/>
                </a:lnTo>
                <a:lnTo>
                  <a:pt x="118440" y="404875"/>
                </a:lnTo>
                <a:lnTo>
                  <a:pt x="158399" y="404875"/>
                </a:lnTo>
                <a:lnTo>
                  <a:pt x="159062" y="404076"/>
                </a:lnTo>
                <a:lnTo>
                  <a:pt x="164477" y="386461"/>
                </a:lnTo>
                <a:lnTo>
                  <a:pt x="350464" y="386461"/>
                </a:lnTo>
                <a:lnTo>
                  <a:pt x="348614" y="377317"/>
                </a:lnTo>
                <a:lnTo>
                  <a:pt x="350324" y="368808"/>
                </a:lnTo>
                <a:lnTo>
                  <a:pt x="163550" y="368808"/>
                </a:lnTo>
                <a:lnTo>
                  <a:pt x="157729" y="353978"/>
                </a:lnTo>
                <a:lnTo>
                  <a:pt x="153947" y="349631"/>
                </a:lnTo>
                <a:close/>
              </a:path>
              <a:path w="515619" h="427989">
                <a:moveTo>
                  <a:pt x="411919" y="349631"/>
                </a:moveTo>
                <a:lnTo>
                  <a:pt x="376237" y="349631"/>
                </a:lnTo>
                <a:lnTo>
                  <a:pt x="386988" y="351795"/>
                </a:lnTo>
                <a:lnTo>
                  <a:pt x="395768" y="357711"/>
                </a:lnTo>
                <a:lnTo>
                  <a:pt x="401688" y="366508"/>
                </a:lnTo>
                <a:lnTo>
                  <a:pt x="403859" y="377317"/>
                </a:lnTo>
                <a:lnTo>
                  <a:pt x="401688" y="388052"/>
                </a:lnTo>
                <a:lnTo>
                  <a:pt x="395768" y="396811"/>
                </a:lnTo>
                <a:lnTo>
                  <a:pt x="386988" y="402713"/>
                </a:lnTo>
                <a:lnTo>
                  <a:pt x="376237" y="404875"/>
                </a:lnTo>
                <a:lnTo>
                  <a:pt x="413469" y="404875"/>
                </a:lnTo>
                <a:lnTo>
                  <a:pt x="417657" y="399240"/>
                </a:lnTo>
                <a:lnTo>
                  <a:pt x="422274" y="386461"/>
                </a:lnTo>
                <a:lnTo>
                  <a:pt x="491629" y="386461"/>
                </a:lnTo>
                <a:lnTo>
                  <a:pt x="495185" y="383921"/>
                </a:lnTo>
                <a:lnTo>
                  <a:pt x="496455" y="380238"/>
                </a:lnTo>
                <a:lnTo>
                  <a:pt x="500256" y="368808"/>
                </a:lnTo>
                <a:lnTo>
                  <a:pt x="421360" y="368808"/>
                </a:lnTo>
                <a:lnTo>
                  <a:pt x="414245" y="351920"/>
                </a:lnTo>
                <a:lnTo>
                  <a:pt x="411919" y="349631"/>
                </a:lnTo>
                <a:close/>
              </a:path>
              <a:path w="515619" h="427989">
                <a:moveTo>
                  <a:pt x="367080" y="332739"/>
                </a:moveTo>
                <a:lnTo>
                  <a:pt x="354335" y="337375"/>
                </a:lnTo>
                <a:lnTo>
                  <a:pt x="343688" y="345344"/>
                </a:lnTo>
                <a:lnTo>
                  <a:pt x="335750" y="356028"/>
                </a:lnTo>
                <a:lnTo>
                  <a:pt x="331127" y="368808"/>
                </a:lnTo>
                <a:lnTo>
                  <a:pt x="350324" y="368808"/>
                </a:lnTo>
                <a:lnTo>
                  <a:pt x="350786" y="366508"/>
                </a:lnTo>
                <a:lnTo>
                  <a:pt x="356706" y="357711"/>
                </a:lnTo>
                <a:lnTo>
                  <a:pt x="365486" y="351795"/>
                </a:lnTo>
                <a:lnTo>
                  <a:pt x="376237" y="349631"/>
                </a:lnTo>
                <a:lnTo>
                  <a:pt x="411919" y="349631"/>
                </a:lnTo>
                <a:lnTo>
                  <a:pt x="401664" y="339534"/>
                </a:lnTo>
                <a:lnTo>
                  <a:pt x="385361" y="332767"/>
                </a:lnTo>
                <a:lnTo>
                  <a:pt x="367080" y="332739"/>
                </a:lnTo>
                <a:close/>
              </a:path>
              <a:path w="515619" h="427989">
                <a:moveTo>
                  <a:pt x="330938" y="165988"/>
                </a:moveTo>
                <a:lnTo>
                  <a:pt x="307187" y="165988"/>
                </a:lnTo>
                <a:lnTo>
                  <a:pt x="366115" y="239649"/>
                </a:lnTo>
                <a:lnTo>
                  <a:pt x="292455" y="239649"/>
                </a:lnTo>
                <a:lnTo>
                  <a:pt x="292455" y="258191"/>
                </a:lnTo>
                <a:lnTo>
                  <a:pt x="384530" y="258191"/>
                </a:lnTo>
                <a:lnTo>
                  <a:pt x="413206" y="261643"/>
                </a:lnTo>
                <a:lnTo>
                  <a:pt x="439896" y="271621"/>
                </a:lnTo>
                <a:lnTo>
                  <a:pt x="463519" y="287551"/>
                </a:lnTo>
                <a:lnTo>
                  <a:pt x="482993" y="308863"/>
                </a:lnTo>
                <a:lnTo>
                  <a:pt x="494042" y="324231"/>
                </a:lnTo>
                <a:lnTo>
                  <a:pt x="479183" y="368808"/>
                </a:lnTo>
                <a:lnTo>
                  <a:pt x="500256" y="368808"/>
                </a:lnTo>
                <a:lnTo>
                  <a:pt x="514870" y="324866"/>
                </a:lnTo>
                <a:lnTo>
                  <a:pt x="515505" y="321945"/>
                </a:lnTo>
                <a:lnTo>
                  <a:pt x="514743" y="318897"/>
                </a:lnTo>
                <a:lnTo>
                  <a:pt x="512711" y="316611"/>
                </a:lnTo>
                <a:lnTo>
                  <a:pt x="498868" y="298196"/>
                </a:lnTo>
                <a:lnTo>
                  <a:pt x="477308" y="274409"/>
                </a:lnTo>
                <a:lnTo>
                  <a:pt x="451243" y="256397"/>
                </a:lnTo>
                <a:lnTo>
                  <a:pt x="421787" y="244742"/>
                </a:lnTo>
                <a:lnTo>
                  <a:pt x="390055" y="240030"/>
                </a:lnTo>
                <a:lnTo>
                  <a:pt x="330938" y="165988"/>
                </a:lnTo>
                <a:close/>
              </a:path>
              <a:path w="515619" h="427989">
                <a:moveTo>
                  <a:pt x="118440" y="331850"/>
                </a:moveTo>
                <a:lnTo>
                  <a:pt x="110296" y="332674"/>
                </a:lnTo>
                <a:lnTo>
                  <a:pt x="102485" y="334914"/>
                </a:lnTo>
                <a:lnTo>
                  <a:pt x="95194" y="338512"/>
                </a:lnTo>
                <a:lnTo>
                  <a:pt x="88607" y="343408"/>
                </a:lnTo>
                <a:lnTo>
                  <a:pt x="148533" y="343408"/>
                </a:lnTo>
                <a:lnTo>
                  <a:pt x="147553" y="342280"/>
                </a:lnTo>
                <a:lnTo>
                  <a:pt x="134098" y="334607"/>
                </a:lnTo>
                <a:lnTo>
                  <a:pt x="118440" y="331850"/>
                </a:lnTo>
                <a:close/>
              </a:path>
              <a:path w="515619" h="427989">
                <a:moveTo>
                  <a:pt x="314591" y="147447"/>
                </a:moveTo>
                <a:lnTo>
                  <a:pt x="187490" y="147447"/>
                </a:lnTo>
                <a:lnTo>
                  <a:pt x="166377" y="150266"/>
                </a:lnTo>
                <a:lnTo>
                  <a:pt x="146956" y="158194"/>
                </a:lnTo>
                <a:lnTo>
                  <a:pt x="130124" y="170717"/>
                </a:lnTo>
                <a:lnTo>
                  <a:pt x="116776" y="187325"/>
                </a:lnTo>
                <a:lnTo>
                  <a:pt x="64477" y="272923"/>
                </a:lnTo>
                <a:lnTo>
                  <a:pt x="80314" y="282448"/>
                </a:lnTo>
                <a:lnTo>
                  <a:pt x="95046" y="258191"/>
                </a:lnTo>
                <a:lnTo>
                  <a:pt x="256539" y="258191"/>
                </a:lnTo>
                <a:lnTo>
                  <a:pt x="256539" y="239649"/>
                </a:lnTo>
                <a:lnTo>
                  <a:pt x="106286" y="239649"/>
                </a:lnTo>
                <a:lnTo>
                  <a:pt x="132435" y="196976"/>
                </a:lnTo>
                <a:lnTo>
                  <a:pt x="142864" y="183991"/>
                </a:lnTo>
                <a:lnTo>
                  <a:pt x="156017" y="174244"/>
                </a:lnTo>
                <a:lnTo>
                  <a:pt x="171188" y="168116"/>
                </a:lnTo>
                <a:lnTo>
                  <a:pt x="187667" y="165988"/>
                </a:lnTo>
                <a:lnTo>
                  <a:pt x="330938" y="165988"/>
                </a:lnTo>
                <a:lnTo>
                  <a:pt x="318973" y="151002"/>
                </a:lnTo>
                <a:lnTo>
                  <a:pt x="317245" y="148717"/>
                </a:lnTo>
                <a:lnTo>
                  <a:pt x="314591" y="147447"/>
                </a:lnTo>
                <a:close/>
              </a:path>
              <a:path w="515619" h="427989">
                <a:moveTo>
                  <a:pt x="295369" y="55245"/>
                </a:moveTo>
                <a:lnTo>
                  <a:pt x="275882" y="55245"/>
                </a:lnTo>
                <a:lnTo>
                  <a:pt x="281696" y="70074"/>
                </a:lnTo>
                <a:lnTo>
                  <a:pt x="291869" y="81772"/>
                </a:lnTo>
                <a:lnTo>
                  <a:pt x="305326" y="89445"/>
                </a:lnTo>
                <a:lnTo>
                  <a:pt x="320992" y="92201"/>
                </a:lnTo>
                <a:lnTo>
                  <a:pt x="362915" y="92201"/>
                </a:lnTo>
                <a:lnTo>
                  <a:pt x="367030" y="88011"/>
                </a:lnTo>
                <a:lnTo>
                  <a:pt x="367030" y="73787"/>
                </a:lnTo>
                <a:lnTo>
                  <a:pt x="422274" y="73787"/>
                </a:lnTo>
                <a:lnTo>
                  <a:pt x="422274" y="73025"/>
                </a:lnTo>
                <a:lnTo>
                  <a:pt x="320992" y="73025"/>
                </a:lnTo>
                <a:lnTo>
                  <a:pt x="310241" y="70842"/>
                </a:lnTo>
                <a:lnTo>
                  <a:pt x="301461" y="64897"/>
                </a:lnTo>
                <a:lnTo>
                  <a:pt x="295541" y="56094"/>
                </a:lnTo>
                <a:lnTo>
                  <a:pt x="295369" y="55245"/>
                </a:lnTo>
                <a:close/>
              </a:path>
              <a:path w="515619" h="427989">
                <a:moveTo>
                  <a:pt x="367030" y="17652"/>
                </a:moveTo>
                <a:lnTo>
                  <a:pt x="348614" y="17652"/>
                </a:lnTo>
                <a:lnTo>
                  <a:pt x="348614" y="73025"/>
                </a:lnTo>
                <a:lnTo>
                  <a:pt x="422274" y="73025"/>
                </a:lnTo>
                <a:lnTo>
                  <a:pt x="422274" y="55245"/>
                </a:lnTo>
                <a:lnTo>
                  <a:pt x="367030" y="55245"/>
                </a:lnTo>
                <a:lnTo>
                  <a:pt x="367030" y="36830"/>
                </a:lnTo>
                <a:lnTo>
                  <a:pt x="422274" y="36830"/>
                </a:lnTo>
                <a:lnTo>
                  <a:pt x="422274" y="18414"/>
                </a:lnTo>
                <a:lnTo>
                  <a:pt x="367030" y="18414"/>
                </a:lnTo>
                <a:lnTo>
                  <a:pt x="367030" y="17652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458" y="3497579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405383" y="0"/>
                </a:moveTo>
                <a:lnTo>
                  <a:pt x="46075" y="0"/>
                </a:lnTo>
                <a:lnTo>
                  <a:pt x="28139" y="3613"/>
                </a:lnTo>
                <a:lnTo>
                  <a:pt x="13493" y="13477"/>
                </a:lnTo>
                <a:lnTo>
                  <a:pt x="3620" y="28128"/>
                </a:lnTo>
                <a:lnTo>
                  <a:pt x="0" y="46100"/>
                </a:lnTo>
                <a:lnTo>
                  <a:pt x="0" y="359283"/>
                </a:lnTo>
                <a:lnTo>
                  <a:pt x="3620" y="377201"/>
                </a:lnTo>
                <a:lnTo>
                  <a:pt x="13493" y="391858"/>
                </a:lnTo>
                <a:lnTo>
                  <a:pt x="28139" y="401752"/>
                </a:lnTo>
                <a:lnTo>
                  <a:pt x="46075" y="405384"/>
                </a:lnTo>
                <a:lnTo>
                  <a:pt x="359321" y="405384"/>
                </a:lnTo>
                <a:lnTo>
                  <a:pt x="377255" y="401752"/>
                </a:lnTo>
                <a:lnTo>
                  <a:pt x="391896" y="391858"/>
                </a:lnTo>
                <a:lnTo>
                  <a:pt x="395188" y="386969"/>
                </a:lnTo>
                <a:lnTo>
                  <a:pt x="46075" y="386969"/>
                </a:lnTo>
                <a:lnTo>
                  <a:pt x="35315" y="384786"/>
                </a:lnTo>
                <a:lnTo>
                  <a:pt x="26527" y="378841"/>
                </a:lnTo>
                <a:lnTo>
                  <a:pt x="20600" y="370038"/>
                </a:lnTo>
                <a:lnTo>
                  <a:pt x="18427" y="359283"/>
                </a:lnTo>
                <a:lnTo>
                  <a:pt x="18427" y="46100"/>
                </a:lnTo>
                <a:lnTo>
                  <a:pt x="20600" y="35292"/>
                </a:lnTo>
                <a:lnTo>
                  <a:pt x="26527" y="26495"/>
                </a:lnTo>
                <a:lnTo>
                  <a:pt x="35315" y="20579"/>
                </a:lnTo>
                <a:lnTo>
                  <a:pt x="46075" y="18415"/>
                </a:lnTo>
                <a:lnTo>
                  <a:pt x="405383" y="18415"/>
                </a:lnTo>
                <a:lnTo>
                  <a:pt x="405383" y="0"/>
                </a:lnTo>
                <a:close/>
              </a:path>
              <a:path w="405765" h="405764">
                <a:moveTo>
                  <a:pt x="405383" y="55245"/>
                </a:moveTo>
                <a:lnTo>
                  <a:pt x="386956" y="55245"/>
                </a:lnTo>
                <a:lnTo>
                  <a:pt x="386956" y="359283"/>
                </a:lnTo>
                <a:lnTo>
                  <a:pt x="384783" y="370038"/>
                </a:lnTo>
                <a:lnTo>
                  <a:pt x="378858" y="378841"/>
                </a:lnTo>
                <a:lnTo>
                  <a:pt x="370073" y="384786"/>
                </a:lnTo>
                <a:lnTo>
                  <a:pt x="359321" y="386969"/>
                </a:lnTo>
                <a:lnTo>
                  <a:pt x="395188" y="386969"/>
                </a:lnTo>
                <a:lnTo>
                  <a:pt x="401765" y="377201"/>
                </a:lnTo>
                <a:lnTo>
                  <a:pt x="405383" y="359283"/>
                </a:lnTo>
                <a:lnTo>
                  <a:pt x="405383" y="55245"/>
                </a:lnTo>
                <a:close/>
              </a:path>
              <a:path w="405765" h="405764">
                <a:moveTo>
                  <a:pt x="199745" y="55245"/>
                </a:moveTo>
                <a:lnTo>
                  <a:pt x="152895" y="63396"/>
                </a:lnTo>
                <a:lnTo>
                  <a:pt x="112377" y="84977"/>
                </a:lnTo>
                <a:lnTo>
                  <a:pt x="80609" y="117506"/>
                </a:lnTo>
                <a:lnTo>
                  <a:pt x="60009" y="158503"/>
                </a:lnTo>
                <a:lnTo>
                  <a:pt x="52997" y="205486"/>
                </a:lnTo>
                <a:lnTo>
                  <a:pt x="61126" y="252356"/>
                </a:lnTo>
                <a:lnTo>
                  <a:pt x="82694" y="292898"/>
                </a:lnTo>
                <a:lnTo>
                  <a:pt x="115225" y="324687"/>
                </a:lnTo>
                <a:lnTo>
                  <a:pt x="156248" y="345295"/>
                </a:lnTo>
                <a:lnTo>
                  <a:pt x="203288" y="352298"/>
                </a:lnTo>
                <a:lnTo>
                  <a:pt x="250136" y="344146"/>
                </a:lnTo>
                <a:lnTo>
                  <a:pt x="276078" y="330327"/>
                </a:lnTo>
                <a:lnTo>
                  <a:pt x="184264" y="330327"/>
                </a:lnTo>
                <a:lnTo>
                  <a:pt x="136026" y="313130"/>
                </a:lnTo>
                <a:lnTo>
                  <a:pt x="99401" y="279908"/>
                </a:lnTo>
                <a:lnTo>
                  <a:pt x="77899" y="235350"/>
                </a:lnTo>
                <a:lnTo>
                  <a:pt x="75031" y="184150"/>
                </a:lnTo>
                <a:lnTo>
                  <a:pt x="87584" y="144402"/>
                </a:lnTo>
                <a:lnTo>
                  <a:pt x="111483" y="111442"/>
                </a:lnTo>
                <a:lnTo>
                  <a:pt x="144465" y="87530"/>
                </a:lnTo>
                <a:lnTo>
                  <a:pt x="184264" y="74930"/>
                </a:lnTo>
                <a:lnTo>
                  <a:pt x="202691" y="74930"/>
                </a:lnTo>
                <a:lnTo>
                  <a:pt x="202691" y="56769"/>
                </a:lnTo>
                <a:lnTo>
                  <a:pt x="201409" y="55372"/>
                </a:lnTo>
                <a:lnTo>
                  <a:pt x="199745" y="55245"/>
                </a:lnTo>
                <a:close/>
              </a:path>
              <a:path w="405765" h="405764">
                <a:moveTo>
                  <a:pt x="221119" y="56515"/>
                </a:moveTo>
                <a:lnTo>
                  <a:pt x="221119" y="74930"/>
                </a:lnTo>
                <a:lnTo>
                  <a:pt x="269359" y="92144"/>
                </a:lnTo>
                <a:lnTo>
                  <a:pt x="305987" y="125396"/>
                </a:lnTo>
                <a:lnTo>
                  <a:pt x="327490" y="169959"/>
                </a:lnTo>
                <a:lnTo>
                  <a:pt x="330352" y="221107"/>
                </a:lnTo>
                <a:lnTo>
                  <a:pt x="313150" y="269337"/>
                </a:lnTo>
                <a:lnTo>
                  <a:pt x="279934" y="305958"/>
                </a:lnTo>
                <a:lnTo>
                  <a:pt x="235406" y="327459"/>
                </a:lnTo>
                <a:lnTo>
                  <a:pt x="184264" y="330327"/>
                </a:lnTo>
                <a:lnTo>
                  <a:pt x="276078" y="330327"/>
                </a:lnTo>
                <a:lnTo>
                  <a:pt x="290648" y="322565"/>
                </a:lnTo>
                <a:lnTo>
                  <a:pt x="322408" y="290036"/>
                </a:lnTo>
                <a:lnTo>
                  <a:pt x="343001" y="249039"/>
                </a:lnTo>
                <a:lnTo>
                  <a:pt x="350011" y="202057"/>
                </a:lnTo>
                <a:lnTo>
                  <a:pt x="343296" y="159525"/>
                </a:lnTo>
                <a:lnTo>
                  <a:pt x="325332" y="121766"/>
                </a:lnTo>
                <a:lnTo>
                  <a:pt x="297837" y="90719"/>
                </a:lnTo>
                <a:lnTo>
                  <a:pt x="262527" y="68322"/>
                </a:lnTo>
                <a:lnTo>
                  <a:pt x="221119" y="56515"/>
                </a:lnTo>
                <a:close/>
              </a:path>
              <a:path w="405765" h="405764">
                <a:moveTo>
                  <a:pt x="147421" y="165862"/>
                </a:moveTo>
                <a:lnTo>
                  <a:pt x="133069" y="168759"/>
                </a:lnTo>
                <a:lnTo>
                  <a:pt x="121354" y="176657"/>
                </a:lnTo>
                <a:lnTo>
                  <a:pt x="113460" y="188364"/>
                </a:lnTo>
                <a:lnTo>
                  <a:pt x="110566" y="202692"/>
                </a:lnTo>
                <a:lnTo>
                  <a:pt x="113460" y="217019"/>
                </a:lnTo>
                <a:lnTo>
                  <a:pt x="121354" y="228727"/>
                </a:lnTo>
                <a:lnTo>
                  <a:pt x="133069" y="236624"/>
                </a:lnTo>
                <a:lnTo>
                  <a:pt x="147421" y="239522"/>
                </a:lnTo>
                <a:lnTo>
                  <a:pt x="161766" y="236624"/>
                </a:lnTo>
                <a:lnTo>
                  <a:pt x="173477" y="228727"/>
                </a:lnTo>
                <a:lnTo>
                  <a:pt x="178614" y="221107"/>
                </a:lnTo>
                <a:lnTo>
                  <a:pt x="147421" y="221107"/>
                </a:lnTo>
                <a:lnTo>
                  <a:pt x="140250" y="219658"/>
                </a:lnTo>
                <a:lnTo>
                  <a:pt x="134392" y="215709"/>
                </a:lnTo>
                <a:lnTo>
                  <a:pt x="130442" y="209855"/>
                </a:lnTo>
                <a:lnTo>
                  <a:pt x="128993" y="202692"/>
                </a:lnTo>
                <a:lnTo>
                  <a:pt x="130442" y="195528"/>
                </a:lnTo>
                <a:lnTo>
                  <a:pt x="134392" y="189674"/>
                </a:lnTo>
                <a:lnTo>
                  <a:pt x="140250" y="185725"/>
                </a:lnTo>
                <a:lnTo>
                  <a:pt x="147421" y="184277"/>
                </a:lnTo>
                <a:lnTo>
                  <a:pt x="178614" y="184277"/>
                </a:lnTo>
                <a:lnTo>
                  <a:pt x="173477" y="176657"/>
                </a:lnTo>
                <a:lnTo>
                  <a:pt x="161766" y="168759"/>
                </a:lnTo>
                <a:lnTo>
                  <a:pt x="147421" y="165862"/>
                </a:lnTo>
                <a:close/>
              </a:path>
              <a:path w="405765" h="405764">
                <a:moveTo>
                  <a:pt x="257975" y="165862"/>
                </a:moveTo>
                <a:lnTo>
                  <a:pt x="243627" y="168759"/>
                </a:lnTo>
                <a:lnTo>
                  <a:pt x="231913" y="176657"/>
                </a:lnTo>
                <a:lnTo>
                  <a:pt x="224015" y="188364"/>
                </a:lnTo>
                <a:lnTo>
                  <a:pt x="221119" y="202692"/>
                </a:lnTo>
                <a:lnTo>
                  <a:pt x="224015" y="217019"/>
                </a:lnTo>
                <a:lnTo>
                  <a:pt x="231913" y="228727"/>
                </a:lnTo>
                <a:lnTo>
                  <a:pt x="243627" y="236624"/>
                </a:lnTo>
                <a:lnTo>
                  <a:pt x="257975" y="239522"/>
                </a:lnTo>
                <a:lnTo>
                  <a:pt x="272322" y="236624"/>
                </a:lnTo>
                <a:lnTo>
                  <a:pt x="284037" y="228727"/>
                </a:lnTo>
                <a:lnTo>
                  <a:pt x="289177" y="221107"/>
                </a:lnTo>
                <a:lnTo>
                  <a:pt x="257975" y="221107"/>
                </a:lnTo>
                <a:lnTo>
                  <a:pt x="250804" y="219658"/>
                </a:lnTo>
                <a:lnTo>
                  <a:pt x="244946" y="215709"/>
                </a:lnTo>
                <a:lnTo>
                  <a:pt x="240996" y="209855"/>
                </a:lnTo>
                <a:lnTo>
                  <a:pt x="239547" y="202692"/>
                </a:lnTo>
                <a:lnTo>
                  <a:pt x="240996" y="195528"/>
                </a:lnTo>
                <a:lnTo>
                  <a:pt x="244946" y="189674"/>
                </a:lnTo>
                <a:lnTo>
                  <a:pt x="250804" y="185725"/>
                </a:lnTo>
                <a:lnTo>
                  <a:pt x="257975" y="184277"/>
                </a:lnTo>
                <a:lnTo>
                  <a:pt x="289177" y="184277"/>
                </a:lnTo>
                <a:lnTo>
                  <a:pt x="284037" y="176657"/>
                </a:lnTo>
                <a:lnTo>
                  <a:pt x="272322" y="168759"/>
                </a:lnTo>
                <a:lnTo>
                  <a:pt x="257975" y="165862"/>
                </a:lnTo>
                <a:close/>
              </a:path>
              <a:path w="405765" h="405764">
                <a:moveTo>
                  <a:pt x="178614" y="184277"/>
                </a:moveTo>
                <a:lnTo>
                  <a:pt x="147421" y="184277"/>
                </a:lnTo>
                <a:lnTo>
                  <a:pt x="154585" y="185725"/>
                </a:lnTo>
                <a:lnTo>
                  <a:pt x="160439" y="189674"/>
                </a:lnTo>
                <a:lnTo>
                  <a:pt x="164388" y="195528"/>
                </a:lnTo>
                <a:lnTo>
                  <a:pt x="165836" y="202692"/>
                </a:lnTo>
                <a:lnTo>
                  <a:pt x="164388" y="209855"/>
                </a:lnTo>
                <a:lnTo>
                  <a:pt x="160439" y="215709"/>
                </a:lnTo>
                <a:lnTo>
                  <a:pt x="154585" y="219658"/>
                </a:lnTo>
                <a:lnTo>
                  <a:pt x="147421" y="221107"/>
                </a:lnTo>
                <a:lnTo>
                  <a:pt x="178614" y="221107"/>
                </a:lnTo>
                <a:lnTo>
                  <a:pt x="181370" y="217019"/>
                </a:lnTo>
                <a:lnTo>
                  <a:pt x="184264" y="202692"/>
                </a:lnTo>
                <a:lnTo>
                  <a:pt x="181370" y="188364"/>
                </a:lnTo>
                <a:lnTo>
                  <a:pt x="178614" y="184277"/>
                </a:lnTo>
                <a:close/>
              </a:path>
              <a:path w="405765" h="405764">
                <a:moveTo>
                  <a:pt x="289177" y="184277"/>
                </a:moveTo>
                <a:lnTo>
                  <a:pt x="257975" y="184277"/>
                </a:lnTo>
                <a:lnTo>
                  <a:pt x="265146" y="185725"/>
                </a:lnTo>
                <a:lnTo>
                  <a:pt x="271003" y="189674"/>
                </a:lnTo>
                <a:lnTo>
                  <a:pt x="274954" y="195528"/>
                </a:lnTo>
                <a:lnTo>
                  <a:pt x="276402" y="202692"/>
                </a:lnTo>
                <a:lnTo>
                  <a:pt x="274954" y="209855"/>
                </a:lnTo>
                <a:lnTo>
                  <a:pt x="271003" y="215709"/>
                </a:lnTo>
                <a:lnTo>
                  <a:pt x="265146" y="219658"/>
                </a:lnTo>
                <a:lnTo>
                  <a:pt x="257975" y="221107"/>
                </a:lnTo>
                <a:lnTo>
                  <a:pt x="289177" y="221107"/>
                </a:lnTo>
                <a:lnTo>
                  <a:pt x="291934" y="217019"/>
                </a:lnTo>
                <a:lnTo>
                  <a:pt x="294830" y="202692"/>
                </a:lnTo>
                <a:lnTo>
                  <a:pt x="291934" y="188364"/>
                </a:lnTo>
                <a:lnTo>
                  <a:pt x="289177" y="184277"/>
                </a:lnTo>
                <a:close/>
              </a:path>
              <a:path w="405765" h="405764">
                <a:moveTo>
                  <a:pt x="202691" y="74930"/>
                </a:moveTo>
                <a:lnTo>
                  <a:pt x="184264" y="74930"/>
                </a:lnTo>
                <a:lnTo>
                  <a:pt x="184264" y="128778"/>
                </a:lnTo>
                <a:lnTo>
                  <a:pt x="202691" y="128905"/>
                </a:lnTo>
                <a:lnTo>
                  <a:pt x="202691" y="7493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252" y="4562855"/>
            <a:ext cx="405765" cy="350520"/>
          </a:xfrm>
          <a:custGeom>
            <a:avLst/>
            <a:gdLst/>
            <a:ahLst/>
            <a:cxnLst/>
            <a:rect l="l" t="t" r="r" b="b"/>
            <a:pathLst>
              <a:path w="405765" h="350520">
                <a:moveTo>
                  <a:pt x="73469" y="19177"/>
                </a:moveTo>
                <a:lnTo>
                  <a:pt x="55041" y="19177"/>
                </a:lnTo>
                <a:lnTo>
                  <a:pt x="55041" y="94615"/>
                </a:lnTo>
                <a:lnTo>
                  <a:pt x="2336" y="150876"/>
                </a:lnTo>
                <a:lnTo>
                  <a:pt x="800" y="152654"/>
                </a:lnTo>
                <a:lnTo>
                  <a:pt x="0" y="154940"/>
                </a:lnTo>
                <a:lnTo>
                  <a:pt x="127" y="157226"/>
                </a:lnTo>
                <a:lnTo>
                  <a:pt x="127" y="350520"/>
                </a:lnTo>
                <a:lnTo>
                  <a:pt x="18554" y="350520"/>
                </a:lnTo>
                <a:lnTo>
                  <a:pt x="18554" y="166370"/>
                </a:lnTo>
                <a:lnTo>
                  <a:pt x="128739" y="166370"/>
                </a:lnTo>
                <a:lnTo>
                  <a:pt x="128739" y="160147"/>
                </a:lnTo>
                <a:lnTo>
                  <a:pt x="140876" y="147193"/>
                </a:lnTo>
                <a:lnTo>
                  <a:pt x="30353" y="147193"/>
                </a:lnTo>
                <a:lnTo>
                  <a:pt x="98772" y="74295"/>
                </a:lnTo>
                <a:lnTo>
                  <a:pt x="73469" y="74295"/>
                </a:lnTo>
                <a:lnTo>
                  <a:pt x="73469" y="19177"/>
                </a:lnTo>
                <a:close/>
              </a:path>
              <a:path w="405765" h="350520">
                <a:moveTo>
                  <a:pt x="128739" y="166370"/>
                </a:moveTo>
                <a:lnTo>
                  <a:pt x="110680" y="166370"/>
                </a:lnTo>
                <a:lnTo>
                  <a:pt x="110680" y="332105"/>
                </a:lnTo>
                <a:lnTo>
                  <a:pt x="55410" y="332105"/>
                </a:lnTo>
                <a:lnTo>
                  <a:pt x="55410" y="350520"/>
                </a:lnTo>
                <a:lnTo>
                  <a:pt x="221246" y="350520"/>
                </a:lnTo>
                <a:lnTo>
                  <a:pt x="221246" y="331343"/>
                </a:lnTo>
                <a:lnTo>
                  <a:pt x="128739" y="331343"/>
                </a:lnTo>
                <a:lnTo>
                  <a:pt x="128739" y="166370"/>
                </a:lnTo>
                <a:close/>
              </a:path>
              <a:path w="405765" h="350520">
                <a:moveTo>
                  <a:pt x="313004" y="203200"/>
                </a:moveTo>
                <a:lnTo>
                  <a:pt x="294944" y="203200"/>
                </a:lnTo>
                <a:lnTo>
                  <a:pt x="294944" y="350520"/>
                </a:lnTo>
                <a:lnTo>
                  <a:pt x="401370" y="350520"/>
                </a:lnTo>
                <a:lnTo>
                  <a:pt x="405498" y="346329"/>
                </a:lnTo>
                <a:lnTo>
                  <a:pt x="405498" y="331343"/>
                </a:lnTo>
                <a:lnTo>
                  <a:pt x="313004" y="331343"/>
                </a:lnTo>
                <a:lnTo>
                  <a:pt x="313004" y="203200"/>
                </a:lnTo>
                <a:close/>
              </a:path>
              <a:path w="405765" h="350520">
                <a:moveTo>
                  <a:pt x="308876" y="184023"/>
                </a:moveTo>
                <a:lnTo>
                  <a:pt x="206578" y="184023"/>
                </a:lnTo>
                <a:lnTo>
                  <a:pt x="202450" y="188214"/>
                </a:lnTo>
                <a:lnTo>
                  <a:pt x="202450" y="331343"/>
                </a:lnTo>
                <a:lnTo>
                  <a:pt x="221246" y="331343"/>
                </a:lnTo>
                <a:lnTo>
                  <a:pt x="221246" y="203200"/>
                </a:lnTo>
                <a:lnTo>
                  <a:pt x="313004" y="203200"/>
                </a:lnTo>
                <a:lnTo>
                  <a:pt x="313004" y="188214"/>
                </a:lnTo>
                <a:lnTo>
                  <a:pt x="308876" y="184023"/>
                </a:lnTo>
                <a:close/>
              </a:path>
              <a:path w="405765" h="350520">
                <a:moveTo>
                  <a:pt x="283879" y="22479"/>
                </a:moveTo>
                <a:lnTo>
                  <a:pt x="257721" y="22479"/>
                </a:lnTo>
                <a:lnTo>
                  <a:pt x="386702" y="151257"/>
                </a:lnTo>
                <a:lnTo>
                  <a:pt x="386702" y="331343"/>
                </a:lnTo>
                <a:lnTo>
                  <a:pt x="405498" y="331343"/>
                </a:lnTo>
                <a:lnTo>
                  <a:pt x="405434" y="144780"/>
                </a:lnTo>
                <a:lnTo>
                  <a:pt x="404291" y="142367"/>
                </a:lnTo>
                <a:lnTo>
                  <a:pt x="402374" y="140843"/>
                </a:lnTo>
                <a:lnTo>
                  <a:pt x="283879" y="22479"/>
                </a:lnTo>
                <a:close/>
              </a:path>
              <a:path w="405765" h="350520">
                <a:moveTo>
                  <a:pt x="279810" y="18415"/>
                </a:moveTo>
                <a:lnTo>
                  <a:pt x="236537" y="18415"/>
                </a:lnTo>
                <a:lnTo>
                  <a:pt x="115481" y="147193"/>
                </a:lnTo>
                <a:lnTo>
                  <a:pt x="140876" y="147193"/>
                </a:lnTo>
                <a:lnTo>
                  <a:pt x="257721" y="22479"/>
                </a:lnTo>
                <a:lnTo>
                  <a:pt x="283879" y="22479"/>
                </a:lnTo>
                <a:lnTo>
                  <a:pt x="279810" y="18415"/>
                </a:lnTo>
                <a:close/>
              </a:path>
              <a:path w="405765" h="350520">
                <a:moveTo>
                  <a:pt x="260172" y="0"/>
                </a:moveTo>
                <a:lnTo>
                  <a:pt x="144640" y="0"/>
                </a:lnTo>
                <a:lnTo>
                  <a:pt x="142227" y="1016"/>
                </a:lnTo>
                <a:lnTo>
                  <a:pt x="140538" y="2921"/>
                </a:lnTo>
                <a:lnTo>
                  <a:pt x="73469" y="74295"/>
                </a:lnTo>
                <a:lnTo>
                  <a:pt x="98772" y="74295"/>
                </a:lnTo>
                <a:lnTo>
                  <a:pt x="151218" y="18415"/>
                </a:lnTo>
                <a:lnTo>
                  <a:pt x="279810" y="18415"/>
                </a:lnTo>
                <a:lnTo>
                  <a:pt x="264172" y="2794"/>
                </a:lnTo>
                <a:lnTo>
                  <a:pt x="262509" y="1016"/>
                </a:lnTo>
                <a:lnTo>
                  <a:pt x="260172" y="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9782" y="5398382"/>
            <a:ext cx="561340" cy="348615"/>
          </a:xfrm>
          <a:custGeom>
            <a:avLst/>
            <a:gdLst/>
            <a:ahLst/>
            <a:cxnLst/>
            <a:rect l="l" t="t" r="r" b="b"/>
            <a:pathLst>
              <a:path w="561340" h="348614">
                <a:moveTo>
                  <a:pt x="105765" y="99192"/>
                </a:moveTo>
                <a:lnTo>
                  <a:pt x="52539" y="99192"/>
                </a:lnTo>
                <a:lnTo>
                  <a:pt x="52539" y="281234"/>
                </a:lnTo>
                <a:lnTo>
                  <a:pt x="145161" y="281234"/>
                </a:lnTo>
                <a:lnTo>
                  <a:pt x="162674" y="297795"/>
                </a:lnTo>
                <a:lnTo>
                  <a:pt x="178422" y="312514"/>
                </a:lnTo>
                <a:lnTo>
                  <a:pt x="204863" y="337673"/>
                </a:lnTo>
                <a:lnTo>
                  <a:pt x="211006" y="342346"/>
                </a:lnTo>
                <a:lnTo>
                  <a:pt x="217831" y="345749"/>
                </a:lnTo>
                <a:lnTo>
                  <a:pt x="225264" y="347865"/>
                </a:lnTo>
                <a:lnTo>
                  <a:pt x="233057" y="348595"/>
                </a:lnTo>
                <a:lnTo>
                  <a:pt x="240819" y="347887"/>
                </a:lnTo>
                <a:lnTo>
                  <a:pt x="267015" y="330190"/>
                </a:lnTo>
                <a:lnTo>
                  <a:pt x="233324" y="330190"/>
                </a:lnTo>
                <a:lnTo>
                  <a:pt x="224852" y="329303"/>
                </a:lnTo>
                <a:lnTo>
                  <a:pt x="217119" y="325265"/>
                </a:lnTo>
                <a:lnTo>
                  <a:pt x="190512" y="300272"/>
                </a:lnTo>
                <a:lnTo>
                  <a:pt x="174929" y="285374"/>
                </a:lnTo>
                <a:lnTo>
                  <a:pt x="155486" y="267175"/>
                </a:lnTo>
                <a:lnTo>
                  <a:pt x="153911" y="265562"/>
                </a:lnTo>
                <a:lnTo>
                  <a:pt x="151781" y="264686"/>
                </a:lnTo>
                <a:lnTo>
                  <a:pt x="70739" y="264686"/>
                </a:lnTo>
                <a:lnTo>
                  <a:pt x="70739" y="115702"/>
                </a:lnTo>
                <a:lnTo>
                  <a:pt x="105765" y="115702"/>
                </a:lnTo>
                <a:lnTo>
                  <a:pt x="105765" y="99192"/>
                </a:lnTo>
                <a:close/>
              </a:path>
              <a:path w="561340" h="348614">
                <a:moveTo>
                  <a:pt x="247243" y="270973"/>
                </a:moveTo>
                <a:lnTo>
                  <a:pt x="234810" y="282733"/>
                </a:lnTo>
                <a:lnTo>
                  <a:pt x="248462" y="295636"/>
                </a:lnTo>
                <a:lnTo>
                  <a:pt x="252420" y="302094"/>
                </a:lnTo>
                <a:lnTo>
                  <a:pt x="253739" y="309236"/>
                </a:lnTo>
                <a:lnTo>
                  <a:pt x="252420" y="316376"/>
                </a:lnTo>
                <a:lnTo>
                  <a:pt x="248462" y="322827"/>
                </a:lnTo>
                <a:lnTo>
                  <a:pt x="241529" y="328005"/>
                </a:lnTo>
                <a:lnTo>
                  <a:pt x="233324" y="330190"/>
                </a:lnTo>
                <a:lnTo>
                  <a:pt x="267015" y="330190"/>
                </a:lnTo>
                <a:lnTo>
                  <a:pt x="269249" y="326370"/>
                </a:lnTo>
                <a:lnTo>
                  <a:pt x="271510" y="319864"/>
                </a:lnTo>
                <a:lnTo>
                  <a:pt x="272453" y="313010"/>
                </a:lnTo>
                <a:lnTo>
                  <a:pt x="297341" y="313010"/>
                </a:lnTo>
                <a:lnTo>
                  <a:pt x="318998" y="296587"/>
                </a:lnTo>
                <a:lnTo>
                  <a:pt x="285330" y="296587"/>
                </a:lnTo>
                <a:lnTo>
                  <a:pt x="276859" y="295699"/>
                </a:lnTo>
                <a:lnTo>
                  <a:pt x="269125" y="291661"/>
                </a:lnTo>
                <a:lnTo>
                  <a:pt x="247243" y="270973"/>
                </a:lnTo>
                <a:close/>
              </a:path>
              <a:path w="561340" h="348614">
                <a:moveTo>
                  <a:pt x="297341" y="313010"/>
                </a:moveTo>
                <a:lnTo>
                  <a:pt x="272453" y="313010"/>
                </a:lnTo>
                <a:lnTo>
                  <a:pt x="276479" y="314254"/>
                </a:lnTo>
                <a:lnTo>
                  <a:pt x="280670" y="314915"/>
                </a:lnTo>
                <a:lnTo>
                  <a:pt x="284886" y="315004"/>
                </a:lnTo>
                <a:lnTo>
                  <a:pt x="292693" y="314322"/>
                </a:lnTo>
                <a:lnTo>
                  <a:pt x="297341" y="313010"/>
                </a:lnTo>
                <a:close/>
              </a:path>
              <a:path w="561340" h="348614">
                <a:moveTo>
                  <a:pt x="560857" y="132720"/>
                </a:moveTo>
                <a:lnTo>
                  <a:pt x="543331" y="132720"/>
                </a:lnTo>
                <a:lnTo>
                  <a:pt x="543331" y="281730"/>
                </a:lnTo>
                <a:lnTo>
                  <a:pt x="490804" y="281730"/>
                </a:lnTo>
                <a:lnTo>
                  <a:pt x="490804" y="294582"/>
                </a:lnTo>
                <a:lnTo>
                  <a:pt x="494715" y="298290"/>
                </a:lnTo>
                <a:lnTo>
                  <a:pt x="556920" y="298290"/>
                </a:lnTo>
                <a:lnTo>
                  <a:pt x="560857" y="294582"/>
                </a:lnTo>
                <a:lnTo>
                  <a:pt x="560857" y="132720"/>
                </a:lnTo>
                <a:close/>
              </a:path>
              <a:path w="561340" h="348614">
                <a:moveTo>
                  <a:pt x="17513" y="132212"/>
                </a:moveTo>
                <a:lnTo>
                  <a:pt x="0" y="132212"/>
                </a:lnTo>
                <a:lnTo>
                  <a:pt x="0" y="294087"/>
                </a:lnTo>
                <a:lnTo>
                  <a:pt x="3924" y="297795"/>
                </a:lnTo>
                <a:lnTo>
                  <a:pt x="66116" y="297795"/>
                </a:lnTo>
                <a:lnTo>
                  <a:pt x="70040" y="294087"/>
                </a:lnTo>
                <a:lnTo>
                  <a:pt x="70040" y="281234"/>
                </a:lnTo>
                <a:lnTo>
                  <a:pt x="17513" y="281234"/>
                </a:lnTo>
                <a:lnTo>
                  <a:pt x="17513" y="132212"/>
                </a:lnTo>
                <a:close/>
              </a:path>
              <a:path w="561340" h="348614">
                <a:moveTo>
                  <a:pt x="273507" y="213048"/>
                </a:moveTo>
                <a:lnTo>
                  <a:pt x="261073" y="224795"/>
                </a:lnTo>
                <a:lnTo>
                  <a:pt x="300469" y="262032"/>
                </a:lnTo>
                <a:lnTo>
                  <a:pt x="304426" y="268490"/>
                </a:lnTo>
                <a:lnTo>
                  <a:pt x="305746" y="275634"/>
                </a:lnTo>
                <a:lnTo>
                  <a:pt x="304426" y="282777"/>
                </a:lnTo>
                <a:lnTo>
                  <a:pt x="300469" y="289235"/>
                </a:lnTo>
                <a:lnTo>
                  <a:pt x="293535" y="294406"/>
                </a:lnTo>
                <a:lnTo>
                  <a:pt x="285330" y="296587"/>
                </a:lnTo>
                <a:lnTo>
                  <a:pt x="318998" y="296587"/>
                </a:lnTo>
                <a:lnTo>
                  <a:pt x="322348" y="289885"/>
                </a:lnTo>
                <a:lnTo>
                  <a:pt x="324285" y="281741"/>
                </a:lnTo>
                <a:lnTo>
                  <a:pt x="324281" y="273297"/>
                </a:lnTo>
                <a:lnTo>
                  <a:pt x="328841" y="273297"/>
                </a:lnTo>
                <a:lnTo>
                  <a:pt x="343745" y="270607"/>
                </a:lnTo>
                <a:lnTo>
                  <a:pt x="356077" y="263088"/>
                </a:lnTo>
                <a:lnTo>
                  <a:pt x="361267" y="256257"/>
                </a:lnTo>
                <a:lnTo>
                  <a:pt x="328569" y="256257"/>
                </a:lnTo>
                <a:lnTo>
                  <a:pt x="320259" y="254763"/>
                </a:lnTo>
                <a:lnTo>
                  <a:pt x="312902" y="250284"/>
                </a:lnTo>
                <a:lnTo>
                  <a:pt x="273507" y="213048"/>
                </a:lnTo>
                <a:close/>
              </a:path>
              <a:path w="561340" h="348614">
                <a:moveTo>
                  <a:pt x="398053" y="16635"/>
                </a:moveTo>
                <a:lnTo>
                  <a:pt x="276801" y="16635"/>
                </a:lnTo>
                <a:lnTo>
                  <a:pt x="289433" y="16896"/>
                </a:lnTo>
                <a:lnTo>
                  <a:pt x="373303" y="16896"/>
                </a:lnTo>
                <a:lnTo>
                  <a:pt x="490768" y="127988"/>
                </a:lnTo>
                <a:lnTo>
                  <a:pt x="490804" y="265181"/>
                </a:lnTo>
                <a:lnTo>
                  <a:pt x="420763" y="265181"/>
                </a:lnTo>
                <a:lnTo>
                  <a:pt x="420763" y="281730"/>
                </a:lnTo>
                <a:lnTo>
                  <a:pt x="508304" y="281730"/>
                </a:lnTo>
                <a:lnTo>
                  <a:pt x="508304" y="104145"/>
                </a:lnTo>
                <a:lnTo>
                  <a:pt x="490804" y="104145"/>
                </a:lnTo>
                <a:lnTo>
                  <a:pt x="398053" y="16635"/>
                </a:lnTo>
                <a:close/>
              </a:path>
              <a:path w="561340" h="348614">
                <a:moveTo>
                  <a:pt x="328841" y="273297"/>
                </a:moveTo>
                <a:lnTo>
                  <a:pt x="324281" y="273297"/>
                </a:lnTo>
                <a:lnTo>
                  <a:pt x="325805" y="273373"/>
                </a:lnTo>
                <a:lnTo>
                  <a:pt x="327317" y="273373"/>
                </a:lnTo>
                <a:lnTo>
                  <a:pt x="328841" y="273297"/>
                </a:lnTo>
                <a:close/>
              </a:path>
              <a:path w="561340" h="348614">
                <a:moveTo>
                  <a:pt x="151688" y="264648"/>
                </a:moveTo>
                <a:lnTo>
                  <a:pt x="149364" y="264686"/>
                </a:lnTo>
                <a:lnTo>
                  <a:pt x="151781" y="264686"/>
                </a:lnTo>
                <a:close/>
              </a:path>
              <a:path w="561340" h="348614">
                <a:moveTo>
                  <a:pt x="317284" y="171709"/>
                </a:moveTo>
                <a:lnTo>
                  <a:pt x="304850" y="183393"/>
                </a:lnTo>
                <a:lnTo>
                  <a:pt x="335661" y="212388"/>
                </a:lnTo>
                <a:lnTo>
                  <a:pt x="344246" y="220655"/>
                </a:lnTo>
                <a:lnTo>
                  <a:pt x="348411" y="224554"/>
                </a:lnTo>
                <a:lnTo>
                  <a:pt x="350761" y="229863"/>
                </a:lnTo>
                <a:lnTo>
                  <a:pt x="350761" y="240963"/>
                </a:lnTo>
                <a:lnTo>
                  <a:pt x="348424" y="246347"/>
                </a:lnTo>
                <a:lnTo>
                  <a:pt x="344246" y="250284"/>
                </a:lnTo>
                <a:lnTo>
                  <a:pt x="336882" y="254763"/>
                </a:lnTo>
                <a:lnTo>
                  <a:pt x="328569" y="256257"/>
                </a:lnTo>
                <a:lnTo>
                  <a:pt x="361267" y="256257"/>
                </a:lnTo>
                <a:lnTo>
                  <a:pt x="364640" y="251817"/>
                </a:lnTo>
                <a:lnTo>
                  <a:pt x="368236" y="237876"/>
                </a:lnTo>
                <a:lnTo>
                  <a:pt x="393069" y="237876"/>
                </a:lnTo>
                <a:lnTo>
                  <a:pt x="400322" y="235240"/>
                </a:lnTo>
                <a:lnTo>
                  <a:pt x="409219" y="228872"/>
                </a:lnTo>
                <a:lnTo>
                  <a:pt x="413184" y="223186"/>
                </a:lnTo>
                <a:lnTo>
                  <a:pt x="380839" y="223186"/>
                </a:lnTo>
                <a:lnTo>
                  <a:pt x="372451" y="221645"/>
                </a:lnTo>
                <a:lnTo>
                  <a:pt x="365074" y="217023"/>
                </a:lnTo>
                <a:lnTo>
                  <a:pt x="356679" y="208908"/>
                </a:lnTo>
                <a:lnTo>
                  <a:pt x="347916" y="200792"/>
                </a:lnTo>
                <a:lnTo>
                  <a:pt x="317284" y="171709"/>
                </a:lnTo>
                <a:close/>
              </a:path>
              <a:path w="561340" h="348614">
                <a:moveTo>
                  <a:pt x="393069" y="237876"/>
                </a:moveTo>
                <a:lnTo>
                  <a:pt x="368236" y="237876"/>
                </a:lnTo>
                <a:lnTo>
                  <a:pt x="379190" y="239881"/>
                </a:lnTo>
                <a:lnTo>
                  <a:pt x="390099" y="238956"/>
                </a:lnTo>
                <a:lnTo>
                  <a:pt x="393069" y="237876"/>
                </a:lnTo>
                <a:close/>
              </a:path>
              <a:path w="561340" h="348614">
                <a:moveTo>
                  <a:pt x="382943" y="151135"/>
                </a:moveTo>
                <a:lnTo>
                  <a:pt x="370687" y="162692"/>
                </a:lnTo>
                <a:lnTo>
                  <a:pt x="396595" y="187203"/>
                </a:lnTo>
                <a:lnTo>
                  <a:pt x="401489" y="194188"/>
                </a:lnTo>
                <a:lnTo>
                  <a:pt x="403120" y="202123"/>
                </a:lnTo>
                <a:lnTo>
                  <a:pt x="401489" y="210053"/>
                </a:lnTo>
                <a:lnTo>
                  <a:pt x="396595" y="217023"/>
                </a:lnTo>
                <a:lnTo>
                  <a:pt x="389225" y="221645"/>
                </a:lnTo>
                <a:lnTo>
                  <a:pt x="380839" y="223186"/>
                </a:lnTo>
                <a:lnTo>
                  <a:pt x="413184" y="223186"/>
                </a:lnTo>
                <a:lnTo>
                  <a:pt x="417871" y="216465"/>
                </a:lnTo>
                <a:lnTo>
                  <a:pt x="420720" y="202383"/>
                </a:lnTo>
                <a:lnTo>
                  <a:pt x="417772" y="188335"/>
                </a:lnTo>
                <a:lnTo>
                  <a:pt x="409028" y="176027"/>
                </a:lnTo>
                <a:lnTo>
                  <a:pt x="382943" y="151135"/>
                </a:lnTo>
                <a:close/>
              </a:path>
              <a:path w="561340" h="348614">
                <a:moveTo>
                  <a:pt x="273346" y="0"/>
                </a:moveTo>
                <a:lnTo>
                  <a:pt x="230784" y="19055"/>
                </a:lnTo>
                <a:lnTo>
                  <a:pt x="152158" y="93223"/>
                </a:lnTo>
                <a:lnTo>
                  <a:pt x="140595" y="119766"/>
                </a:lnTo>
                <a:lnTo>
                  <a:pt x="143486" y="133871"/>
                </a:lnTo>
                <a:lnTo>
                  <a:pt x="180352" y="157485"/>
                </a:lnTo>
                <a:lnTo>
                  <a:pt x="188041" y="156761"/>
                </a:lnTo>
                <a:lnTo>
                  <a:pt x="180330" y="141055"/>
                </a:lnTo>
                <a:lnTo>
                  <a:pt x="172083" y="139612"/>
                </a:lnTo>
                <a:lnTo>
                  <a:pt x="164807" y="135133"/>
                </a:lnTo>
                <a:lnTo>
                  <a:pt x="164668" y="135006"/>
                </a:lnTo>
                <a:lnTo>
                  <a:pt x="159748" y="127988"/>
                </a:lnTo>
                <a:lnTo>
                  <a:pt x="158134" y="120132"/>
                </a:lnTo>
                <a:lnTo>
                  <a:pt x="159748" y="112252"/>
                </a:lnTo>
                <a:lnTo>
                  <a:pt x="243039" y="30993"/>
                </a:lnTo>
                <a:lnTo>
                  <a:pt x="276801" y="16635"/>
                </a:lnTo>
                <a:lnTo>
                  <a:pt x="398053" y="16635"/>
                </a:lnTo>
                <a:lnTo>
                  <a:pt x="383120" y="2545"/>
                </a:lnTo>
                <a:lnTo>
                  <a:pt x="381533" y="894"/>
                </a:lnTo>
                <a:lnTo>
                  <a:pt x="379310" y="5"/>
                </a:lnTo>
                <a:lnTo>
                  <a:pt x="273346" y="0"/>
                </a:lnTo>
                <a:close/>
              </a:path>
              <a:path w="561340" h="348614">
                <a:moveTo>
                  <a:pt x="280682" y="82524"/>
                </a:moveTo>
                <a:lnTo>
                  <a:pt x="254171" y="87358"/>
                </a:lnTo>
                <a:lnTo>
                  <a:pt x="230784" y="101859"/>
                </a:lnTo>
                <a:lnTo>
                  <a:pt x="195757" y="134879"/>
                </a:lnTo>
                <a:lnTo>
                  <a:pt x="188553" y="139473"/>
                </a:lnTo>
                <a:lnTo>
                  <a:pt x="180330" y="141055"/>
                </a:lnTo>
                <a:lnTo>
                  <a:pt x="213834" y="141055"/>
                </a:lnTo>
                <a:lnTo>
                  <a:pt x="243039" y="113416"/>
                </a:lnTo>
                <a:lnTo>
                  <a:pt x="260746" y="102772"/>
                </a:lnTo>
                <a:lnTo>
                  <a:pt x="280682" y="99224"/>
                </a:lnTo>
                <a:lnTo>
                  <a:pt x="326331" y="99224"/>
                </a:lnTo>
                <a:lnTo>
                  <a:pt x="307193" y="87358"/>
                </a:lnTo>
                <a:lnTo>
                  <a:pt x="280682" y="82524"/>
                </a:lnTo>
                <a:close/>
              </a:path>
              <a:path w="561340" h="348614">
                <a:moveTo>
                  <a:pt x="326331" y="99224"/>
                </a:moveTo>
                <a:lnTo>
                  <a:pt x="280682" y="99224"/>
                </a:lnTo>
                <a:lnTo>
                  <a:pt x="300618" y="102772"/>
                </a:lnTo>
                <a:lnTo>
                  <a:pt x="318325" y="113416"/>
                </a:lnTo>
                <a:lnTo>
                  <a:pt x="331018" y="122769"/>
                </a:lnTo>
                <a:lnTo>
                  <a:pt x="345393" y="129180"/>
                </a:lnTo>
                <a:lnTo>
                  <a:pt x="360900" y="132472"/>
                </a:lnTo>
                <a:lnTo>
                  <a:pt x="420763" y="132466"/>
                </a:lnTo>
                <a:lnTo>
                  <a:pt x="420763" y="116165"/>
                </a:lnTo>
                <a:lnTo>
                  <a:pt x="364347" y="116165"/>
                </a:lnTo>
                <a:lnTo>
                  <a:pt x="352102" y="113845"/>
                </a:lnTo>
                <a:lnTo>
                  <a:pt x="340698" y="109025"/>
                </a:lnTo>
                <a:lnTo>
                  <a:pt x="330581" y="101859"/>
                </a:lnTo>
                <a:lnTo>
                  <a:pt x="326331" y="99224"/>
                </a:lnTo>
                <a:close/>
              </a:path>
              <a:path w="561340" h="348614">
                <a:moveTo>
                  <a:pt x="420763" y="115829"/>
                </a:moveTo>
                <a:lnTo>
                  <a:pt x="376986" y="115829"/>
                </a:lnTo>
                <a:lnTo>
                  <a:pt x="364347" y="116165"/>
                </a:lnTo>
                <a:lnTo>
                  <a:pt x="420763" y="116165"/>
                </a:lnTo>
                <a:lnTo>
                  <a:pt x="420763" y="115829"/>
                </a:lnTo>
                <a:close/>
              </a:path>
              <a:path w="561340" h="348614">
                <a:moveTo>
                  <a:pt x="560857" y="82809"/>
                </a:moveTo>
                <a:lnTo>
                  <a:pt x="494715" y="82809"/>
                </a:lnTo>
                <a:lnTo>
                  <a:pt x="490804" y="86492"/>
                </a:lnTo>
                <a:lnTo>
                  <a:pt x="490804" y="104145"/>
                </a:lnTo>
                <a:lnTo>
                  <a:pt x="508304" y="104145"/>
                </a:lnTo>
                <a:lnTo>
                  <a:pt x="508304" y="99700"/>
                </a:lnTo>
                <a:lnTo>
                  <a:pt x="560857" y="99319"/>
                </a:lnTo>
                <a:lnTo>
                  <a:pt x="560857" y="82809"/>
                </a:lnTo>
                <a:close/>
              </a:path>
              <a:path w="561340" h="348614">
                <a:moveTo>
                  <a:pt x="66789" y="82682"/>
                </a:moveTo>
                <a:lnTo>
                  <a:pt x="0" y="82682"/>
                </a:lnTo>
                <a:lnTo>
                  <a:pt x="0" y="99192"/>
                </a:lnTo>
                <a:lnTo>
                  <a:pt x="70739" y="99192"/>
                </a:lnTo>
                <a:lnTo>
                  <a:pt x="70650" y="86365"/>
                </a:lnTo>
                <a:lnTo>
                  <a:pt x="66789" y="82682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81505" y="1482031"/>
            <a:ext cx="5615305" cy="2496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480"/>
              </a:spcBef>
            </a:pPr>
            <a:r>
              <a:rPr sz="1600" b="1" spc="-380" dirty="0">
                <a:solidFill>
                  <a:srgbClr val="1322DC"/>
                </a:solidFill>
                <a:latin typeface="Tahoma"/>
                <a:cs typeface="Tahoma"/>
              </a:rPr>
              <a:t>1</a:t>
            </a:r>
            <a:r>
              <a:rPr sz="1600" b="1" spc="-3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1322DC"/>
                </a:solidFill>
                <a:latin typeface="Tahoma"/>
                <a:cs typeface="Tahoma"/>
              </a:rPr>
              <a:t>103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80" dirty="0">
                <a:solidFill>
                  <a:srgbClr val="1322DC"/>
                </a:solidFill>
                <a:latin typeface="Tahoma"/>
                <a:cs typeface="Tahoma"/>
              </a:rPr>
              <a:t>000</a:t>
            </a:r>
            <a:r>
              <a:rPr sz="1600" b="1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véhicules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électriques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hybrides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1322DC"/>
                </a:solidFill>
                <a:latin typeface="Tahoma"/>
                <a:cs typeface="Tahoma"/>
              </a:rPr>
              <a:t>rechargeables</a:t>
            </a:r>
            <a:endParaRPr sz="1600" dirty="0">
              <a:latin typeface="Tahoma"/>
              <a:cs typeface="Tahoma"/>
            </a:endParaRPr>
          </a:p>
          <a:p>
            <a:pPr marL="30480" algn="just">
              <a:lnSpc>
                <a:spcPct val="100000"/>
              </a:lnSpc>
              <a:spcBef>
                <a:spcPts val="315"/>
              </a:spcBef>
            </a:pPr>
            <a:r>
              <a:rPr sz="1300" b="1" spc="-320" dirty="0">
                <a:latin typeface="Tahoma"/>
                <a:cs typeface="Tahoma"/>
              </a:rPr>
              <a:t>1</a:t>
            </a:r>
            <a:r>
              <a:rPr sz="1300" b="1" spc="-90" dirty="0">
                <a:latin typeface="Tahoma"/>
                <a:cs typeface="Tahoma"/>
              </a:rPr>
              <a:t>7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b="1" spc="-114" dirty="0">
                <a:latin typeface="Tahoma"/>
                <a:cs typeface="Tahoma"/>
              </a:rPr>
              <a:t>m</a:t>
            </a:r>
            <a:r>
              <a:rPr sz="1300" b="1" spc="-60" dirty="0">
                <a:latin typeface="Tahoma"/>
                <a:cs typeface="Tahoma"/>
              </a:rPr>
              <a:t>illi</a:t>
            </a:r>
            <a:r>
              <a:rPr sz="1300" b="1" spc="-65" dirty="0">
                <a:latin typeface="Tahoma"/>
                <a:cs typeface="Tahoma"/>
              </a:rPr>
              <a:t>o</a:t>
            </a:r>
            <a:r>
              <a:rPr sz="1300" b="1" spc="-50" dirty="0">
                <a:latin typeface="Tahoma"/>
                <a:cs typeface="Tahoma"/>
              </a:rPr>
              <a:t>ns </a:t>
            </a:r>
            <a:r>
              <a:rPr sz="1300" spc="25" dirty="0">
                <a:latin typeface="Tahoma"/>
                <a:cs typeface="Tahoma"/>
              </a:rPr>
              <a:t>en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2</a:t>
            </a:r>
            <a:r>
              <a:rPr sz="1300" spc="130" dirty="0">
                <a:latin typeface="Tahoma"/>
                <a:cs typeface="Tahoma"/>
              </a:rPr>
              <a:t>035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-85" dirty="0">
                <a:latin typeface="Tahoma"/>
                <a:cs typeface="Tahoma"/>
              </a:rPr>
              <a:t>(</a:t>
            </a:r>
            <a:r>
              <a:rPr sz="1300" spc="65" dirty="0">
                <a:latin typeface="Tahoma"/>
                <a:cs typeface="Tahoma"/>
              </a:rPr>
              <a:t>mars</a:t>
            </a:r>
            <a:r>
              <a:rPr sz="1300" spc="-114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2</a:t>
            </a:r>
            <a:r>
              <a:rPr sz="1300" spc="140" dirty="0">
                <a:latin typeface="Tahoma"/>
                <a:cs typeface="Tahoma"/>
              </a:rPr>
              <a:t>0</a:t>
            </a:r>
            <a:r>
              <a:rPr sz="1300" spc="130" dirty="0">
                <a:latin typeface="Tahoma"/>
                <a:cs typeface="Tahoma"/>
              </a:rPr>
              <a:t>2</a:t>
            </a:r>
            <a:r>
              <a:rPr sz="1300" spc="75" dirty="0">
                <a:latin typeface="Tahoma"/>
                <a:cs typeface="Tahoma"/>
              </a:rPr>
              <a:t>2</a:t>
            </a:r>
            <a:r>
              <a:rPr sz="1300" spc="-100" dirty="0">
                <a:latin typeface="Tahoma"/>
                <a:cs typeface="Tahoma"/>
              </a:rPr>
              <a:t>,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sou</a:t>
            </a:r>
            <a:r>
              <a:rPr sz="1300" spc="15" dirty="0">
                <a:latin typeface="Tahoma"/>
                <a:cs typeface="Tahoma"/>
              </a:rPr>
              <a:t>r</a:t>
            </a:r>
            <a:r>
              <a:rPr sz="1300" spc="70" dirty="0">
                <a:latin typeface="Tahoma"/>
                <a:cs typeface="Tahoma"/>
              </a:rPr>
              <a:t>ce</a:t>
            </a:r>
            <a:r>
              <a:rPr sz="1300" spc="-100" dirty="0">
                <a:latin typeface="Tahoma"/>
                <a:cs typeface="Tahoma"/>
              </a:rPr>
              <a:t> </a:t>
            </a:r>
            <a:r>
              <a:rPr sz="1300" spc="-160" dirty="0">
                <a:latin typeface="Tahoma"/>
                <a:cs typeface="Tahoma"/>
              </a:rPr>
              <a:t>:</a:t>
            </a:r>
            <a:r>
              <a:rPr sz="1300" spc="-100" dirty="0">
                <a:latin typeface="Tahoma"/>
                <a:cs typeface="Tahoma"/>
              </a:rPr>
              <a:t> </a:t>
            </a:r>
            <a:r>
              <a:rPr sz="1300" spc="140" dirty="0">
                <a:latin typeface="Tahoma"/>
                <a:cs typeface="Tahoma"/>
              </a:rPr>
              <a:t>A</a:t>
            </a:r>
            <a:r>
              <a:rPr sz="1300" spc="90" dirty="0">
                <a:latin typeface="Tahoma"/>
                <a:cs typeface="Tahoma"/>
              </a:rPr>
              <a:t>VE</a:t>
            </a:r>
            <a:r>
              <a:rPr sz="1300" dirty="0">
                <a:latin typeface="Tahoma"/>
                <a:cs typeface="Tahoma"/>
              </a:rPr>
              <a:t>RE)</a:t>
            </a:r>
          </a:p>
          <a:p>
            <a:pPr>
              <a:lnSpc>
                <a:spcPct val="100000"/>
              </a:lnSpc>
            </a:pPr>
            <a:endParaRPr sz="1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ahoma"/>
              <a:cs typeface="Tahoma"/>
            </a:endParaRPr>
          </a:p>
          <a:p>
            <a:pPr marL="12700" marR="5080">
              <a:lnSpc>
                <a:spcPts val="1700"/>
              </a:lnSpc>
            </a:pPr>
            <a:r>
              <a:rPr sz="1600" b="1" spc="-170" dirty="0">
                <a:solidFill>
                  <a:srgbClr val="1322DC"/>
                </a:solidFill>
                <a:latin typeface="Tahoma"/>
                <a:cs typeface="Tahoma"/>
              </a:rPr>
              <a:t>1.3</a:t>
            </a:r>
            <a:r>
              <a:rPr sz="1600" b="1" spc="-1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1322DC"/>
                </a:solidFill>
                <a:latin typeface="Tahoma"/>
                <a:cs typeface="Tahoma"/>
              </a:rPr>
              <a:t>M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de points de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charge </a:t>
            </a:r>
            <a:r>
              <a:rPr sz="1600" spc="30" dirty="0">
                <a:solidFill>
                  <a:srgbClr val="1322DC"/>
                </a:solidFill>
                <a:latin typeface="Tahoma"/>
                <a:cs typeface="Tahoma"/>
              </a:rPr>
              <a:t>en 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France 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dont </a:t>
            </a:r>
            <a:r>
              <a:rPr sz="1600" b="1" spc="-110" dirty="0">
                <a:solidFill>
                  <a:srgbClr val="1322DC"/>
                </a:solidFill>
                <a:latin typeface="Tahoma"/>
                <a:cs typeface="Tahoma"/>
              </a:rPr>
              <a:t>77 </a:t>
            </a:r>
            <a:r>
              <a:rPr sz="1600" b="1" spc="-145" dirty="0">
                <a:solidFill>
                  <a:srgbClr val="1322DC"/>
                </a:solidFill>
                <a:latin typeface="Tahoma"/>
                <a:cs typeface="Tahoma"/>
              </a:rPr>
              <a:t>318</a:t>
            </a:r>
            <a:r>
              <a:rPr sz="16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points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de </a:t>
            </a:r>
            <a:r>
              <a:rPr sz="1600" b="1" spc="-4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charge</a:t>
            </a:r>
            <a:r>
              <a:rPr sz="1600" b="1" spc="2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ouverts</a:t>
            </a:r>
            <a:r>
              <a:rPr sz="1600" b="1" spc="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au</a:t>
            </a:r>
            <a:r>
              <a:rPr sz="1600" b="1" spc="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public</a:t>
            </a:r>
            <a:r>
              <a:rPr sz="1600" b="1" spc="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(</a:t>
            </a:r>
            <a:r>
              <a:rPr sz="1300" spc="20" dirty="0">
                <a:latin typeface="Tahoma"/>
                <a:cs typeface="Tahoma"/>
              </a:rPr>
              <a:t>novembre</a:t>
            </a:r>
            <a:r>
              <a:rPr sz="1300" spc="355" dirty="0">
                <a:latin typeface="Tahoma"/>
                <a:cs typeface="Tahoma"/>
              </a:rPr>
              <a:t> </a:t>
            </a:r>
            <a:r>
              <a:rPr sz="1300" spc="65" dirty="0">
                <a:latin typeface="Tahoma"/>
                <a:cs typeface="Tahoma"/>
              </a:rPr>
              <a:t>2022,</a:t>
            </a:r>
            <a:r>
              <a:rPr sz="1300" spc="35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estimation</a:t>
            </a:r>
            <a:r>
              <a:rPr sz="1300" spc="350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Enedis)</a:t>
            </a:r>
            <a:endParaRPr sz="1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Tahoma"/>
              <a:cs typeface="Tahoma"/>
            </a:endParaRPr>
          </a:p>
          <a:p>
            <a:pPr marL="12700" marR="23495" algn="just">
              <a:lnSpc>
                <a:spcPct val="100299"/>
              </a:lnSpc>
            </a:pPr>
            <a:r>
              <a:rPr sz="1600" b="1" spc="-155" dirty="0">
                <a:solidFill>
                  <a:srgbClr val="1322DC"/>
                </a:solidFill>
                <a:latin typeface="Tahoma"/>
                <a:cs typeface="Tahoma"/>
              </a:rPr>
              <a:t>10</a:t>
            </a:r>
            <a:r>
              <a:rPr sz="16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100" dirty="0">
                <a:solidFill>
                  <a:srgbClr val="1322DC"/>
                </a:solidFill>
                <a:latin typeface="Tahoma"/>
                <a:cs typeface="Tahoma"/>
              </a:rPr>
              <a:t>051 </a:t>
            </a:r>
            <a:r>
              <a:rPr sz="1600" b="1" spc="-45" dirty="0">
                <a:solidFill>
                  <a:srgbClr val="1322DC"/>
                </a:solidFill>
                <a:latin typeface="Tahoma"/>
                <a:cs typeface="Tahoma"/>
              </a:rPr>
              <a:t>raccordements 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effectifs </a:t>
            </a:r>
            <a:r>
              <a:rPr sz="1600" spc="5" dirty="0">
                <a:solidFill>
                  <a:srgbClr val="1322DC"/>
                </a:solidFill>
                <a:latin typeface="Tahoma"/>
                <a:cs typeface="Tahoma"/>
              </a:rPr>
              <a:t>d’IRVE: </a:t>
            </a:r>
            <a:r>
              <a:rPr sz="1300" spc="114" dirty="0">
                <a:latin typeface="Tahoma"/>
                <a:cs typeface="Tahoma"/>
              </a:rPr>
              <a:t>8 </a:t>
            </a:r>
            <a:r>
              <a:rPr sz="1300" spc="95" dirty="0">
                <a:latin typeface="Tahoma"/>
                <a:cs typeface="Tahoma"/>
              </a:rPr>
              <a:t>238 </a:t>
            </a:r>
            <a:r>
              <a:rPr sz="1300" spc="55" dirty="0">
                <a:latin typeface="Tahoma"/>
                <a:cs typeface="Tahoma"/>
              </a:rPr>
              <a:t>raccordements </a:t>
            </a:r>
            <a:r>
              <a:rPr sz="1300" spc="60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spécifiques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20" dirty="0">
                <a:latin typeface="Tahoma"/>
                <a:cs typeface="Tahoma"/>
              </a:rPr>
              <a:t>d’une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25" dirty="0">
                <a:latin typeface="Tahoma"/>
                <a:cs typeface="Tahoma"/>
              </a:rPr>
              <a:t>IRVE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et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-235" dirty="0">
                <a:latin typeface="Tahoma"/>
                <a:cs typeface="Tahoma"/>
              </a:rPr>
              <a:t>1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813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raccordements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autres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20" dirty="0">
                <a:latin typeface="Tahoma"/>
                <a:cs typeface="Tahoma"/>
              </a:rPr>
              <a:t>qui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30" dirty="0">
                <a:latin typeface="Tahoma"/>
                <a:cs typeface="Tahoma"/>
              </a:rPr>
              <a:t>contribuent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aux </a:t>
            </a:r>
            <a:r>
              <a:rPr sz="1300" spc="-395" dirty="0">
                <a:latin typeface="Tahoma"/>
                <a:cs typeface="Tahoma"/>
              </a:rPr>
              <a:t> </a:t>
            </a:r>
            <a:r>
              <a:rPr sz="1300" spc="30" dirty="0">
                <a:latin typeface="Tahoma"/>
                <a:cs typeface="Tahoma"/>
              </a:rPr>
              <a:t>IRVE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-15" dirty="0">
                <a:latin typeface="Tahoma"/>
                <a:cs typeface="Tahoma"/>
              </a:rPr>
              <a:t>(</a:t>
            </a:r>
            <a:r>
              <a:rPr sz="1300" b="1" spc="-15" dirty="0">
                <a:latin typeface="Tahoma"/>
                <a:cs typeface="Tahoma"/>
              </a:rPr>
              <a:t>350</a:t>
            </a:r>
            <a:r>
              <a:rPr sz="1300" b="1" spc="-70" dirty="0">
                <a:latin typeface="Tahoma"/>
                <a:cs typeface="Tahoma"/>
              </a:rPr>
              <a:t> </a:t>
            </a:r>
            <a:r>
              <a:rPr sz="1300" b="1" dirty="0">
                <a:latin typeface="Tahoma"/>
                <a:cs typeface="Tahoma"/>
              </a:rPr>
              <a:t>à</a:t>
            </a:r>
            <a:r>
              <a:rPr sz="1300" b="1" spc="-85" dirty="0">
                <a:latin typeface="Tahoma"/>
                <a:cs typeface="Tahoma"/>
              </a:rPr>
              <a:t> </a:t>
            </a:r>
            <a:r>
              <a:rPr sz="1300" b="1" spc="30" dirty="0">
                <a:latin typeface="Tahoma"/>
                <a:cs typeface="Tahoma"/>
              </a:rPr>
              <a:t>400</a:t>
            </a:r>
            <a:r>
              <a:rPr sz="1300" b="1" spc="-65" dirty="0">
                <a:latin typeface="Tahoma"/>
                <a:cs typeface="Tahoma"/>
              </a:rPr>
              <a:t> </a:t>
            </a:r>
            <a:r>
              <a:rPr sz="1300" b="1" spc="65" dirty="0">
                <a:latin typeface="Tahoma"/>
                <a:cs typeface="Tahoma"/>
              </a:rPr>
              <a:t>000</a:t>
            </a:r>
            <a:r>
              <a:rPr sz="1300" b="1" spc="-8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raccordements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30" dirty="0">
                <a:latin typeface="Tahoma"/>
                <a:cs typeface="Tahoma"/>
              </a:rPr>
              <a:t>entre</a:t>
            </a:r>
            <a:r>
              <a:rPr sz="1300" spc="-100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2025-2030)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13</a:t>
            </a:fld>
            <a:endParaRPr spc="15" dirty="0"/>
          </a:p>
        </p:txBody>
      </p:sp>
      <p:sp>
        <p:nvSpPr>
          <p:cNvPr id="15" name="object 15"/>
          <p:cNvSpPr txBox="1"/>
          <p:nvPr/>
        </p:nvSpPr>
        <p:spPr>
          <a:xfrm>
            <a:off x="1381505" y="4529709"/>
            <a:ext cx="5958840" cy="152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1322DC"/>
                </a:solidFill>
                <a:latin typeface="Tahoma"/>
                <a:cs typeface="Tahoma"/>
              </a:rPr>
              <a:t>Po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les</a:t>
            </a:r>
            <a:r>
              <a:rPr sz="16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sol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ions</a:t>
            </a:r>
            <a:r>
              <a:rPr sz="1600" b="1" spc="-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1322DC"/>
                </a:solidFill>
                <a:latin typeface="Tahoma"/>
                <a:cs typeface="Tahoma"/>
              </a:rPr>
              <a:t>co</a:t>
            </a:r>
            <a:r>
              <a:rPr sz="1600" b="1" spc="-75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600" b="1" spc="-85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b="1" spc="-30" dirty="0">
                <a:solidFill>
                  <a:srgbClr val="1322DC"/>
                </a:solidFill>
                <a:latin typeface="Tahoma"/>
                <a:cs typeface="Tahoma"/>
              </a:rPr>
              <a:t>cti</a:t>
            </a:r>
            <a:r>
              <a:rPr sz="1600" b="1" spc="-75" dirty="0">
                <a:solidFill>
                  <a:srgbClr val="1322DC"/>
                </a:solidFill>
                <a:latin typeface="Tahoma"/>
                <a:cs typeface="Tahoma"/>
              </a:rPr>
              <a:t>v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b="1" spc="-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6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1322DC"/>
                </a:solidFill>
                <a:latin typeface="Tahoma"/>
                <a:cs typeface="Tahoma"/>
              </a:rPr>
              <a:t>recha</a:t>
            </a:r>
            <a:r>
              <a:rPr sz="1600" b="1" spc="-40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80" dirty="0">
                <a:solidFill>
                  <a:srgbClr val="1322DC"/>
                </a:solidFill>
                <a:latin typeface="Tahoma"/>
                <a:cs typeface="Tahoma"/>
              </a:rPr>
              <a:t>g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6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1322DC"/>
                </a:solidFill>
                <a:latin typeface="Tahoma"/>
                <a:cs typeface="Tahoma"/>
              </a:rPr>
              <a:t>v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é</a:t>
            </a:r>
            <a:r>
              <a:rPr sz="1600" b="1" spc="-125" dirty="0">
                <a:solidFill>
                  <a:srgbClr val="1322DC"/>
                </a:solidFill>
                <a:latin typeface="Tahoma"/>
                <a:cs typeface="Tahoma"/>
              </a:rPr>
              <a:t>h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cu</a:t>
            </a:r>
            <a:r>
              <a:rPr sz="1600" b="1" spc="-45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b="1" spc="-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électriques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1322DC"/>
                </a:solidFill>
                <a:latin typeface="Tahoma"/>
                <a:cs typeface="Tahoma"/>
              </a:rPr>
              <a:t>dans</a:t>
            </a:r>
            <a:r>
              <a:rPr sz="16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les</a:t>
            </a:r>
            <a:r>
              <a:rPr sz="16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copropriétés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-125" dirty="0">
                <a:solidFill>
                  <a:srgbClr val="1322DC"/>
                </a:solidFill>
                <a:latin typeface="Tahoma"/>
                <a:cs typeface="Tahoma"/>
              </a:rPr>
              <a:t>,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dont</a:t>
            </a:r>
            <a:r>
              <a:rPr sz="1600" spc="-1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Réseau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électrique</a:t>
            </a:r>
            <a:r>
              <a:rPr sz="1600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1322DC"/>
                </a:solidFill>
                <a:latin typeface="Tahoma"/>
                <a:cs typeface="Tahoma"/>
              </a:rPr>
              <a:t>auto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dirty="0">
              <a:latin typeface="Tahoma"/>
              <a:cs typeface="Tahoma"/>
            </a:endParaRPr>
          </a:p>
          <a:p>
            <a:pPr marL="30480">
              <a:lnSpc>
                <a:spcPct val="100000"/>
              </a:lnSpc>
            </a:pPr>
            <a:r>
              <a:rPr sz="1600" b="1" spc="-40" dirty="0">
                <a:solidFill>
                  <a:srgbClr val="1322DC"/>
                </a:solidFill>
                <a:latin typeface="Tahoma"/>
                <a:cs typeface="Tahoma"/>
              </a:rPr>
              <a:t>+200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75" dirty="0">
                <a:solidFill>
                  <a:srgbClr val="1322DC"/>
                </a:solidFill>
                <a:latin typeface="Tahoma"/>
                <a:cs typeface="Tahoma"/>
              </a:rPr>
              <a:t>ojets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600" spc="35" dirty="0">
                <a:solidFill>
                  <a:srgbClr val="1322DC"/>
                </a:solidFill>
                <a:latin typeface="Tahoma"/>
                <a:cs typeface="Tahoma"/>
              </a:rPr>
              <a:t>évelo</a:t>
            </a: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pés</a:t>
            </a:r>
            <a:r>
              <a:rPr sz="1600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1322DC"/>
                </a:solidFill>
                <a:latin typeface="Tahoma"/>
                <a:cs typeface="Tahoma"/>
              </a:rPr>
              <a:t>en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rtenaria</a:t>
            </a:r>
            <a:r>
              <a:rPr sz="1600" spc="55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endParaRPr sz="1600" dirty="0">
              <a:latin typeface="Tahoma"/>
              <a:cs typeface="Tahoma"/>
            </a:endParaRPr>
          </a:p>
          <a:p>
            <a:pPr marL="30480" marR="384810">
              <a:lnSpc>
                <a:spcPct val="100000"/>
              </a:lnSpc>
              <a:spcBef>
                <a:spcPts val="10"/>
              </a:spcBef>
            </a:pPr>
            <a:r>
              <a:rPr sz="1300" spc="55" dirty="0">
                <a:latin typeface="Tahoma"/>
                <a:cs typeface="Tahoma"/>
              </a:rPr>
              <a:t>Charges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rapides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de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voitures,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50" dirty="0">
                <a:latin typeface="Tahoma"/>
                <a:cs typeface="Tahoma"/>
              </a:rPr>
              <a:t>dépôts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de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10" dirty="0">
                <a:latin typeface="Tahoma"/>
                <a:cs typeface="Tahoma"/>
              </a:rPr>
              <a:t>bus,</a:t>
            </a:r>
            <a:r>
              <a:rPr sz="1300" spc="-100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recharges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de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50" dirty="0">
                <a:latin typeface="Tahoma"/>
                <a:cs typeface="Tahoma"/>
              </a:rPr>
              <a:t>bateaux</a:t>
            </a:r>
            <a:r>
              <a:rPr sz="1300" spc="-114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à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quai </a:t>
            </a:r>
            <a:r>
              <a:rPr sz="1300" spc="-395" dirty="0">
                <a:latin typeface="Tahoma"/>
                <a:cs typeface="Tahoma"/>
              </a:rPr>
              <a:t> </a:t>
            </a:r>
            <a:r>
              <a:rPr sz="1300" spc="70" dirty="0">
                <a:latin typeface="Tahoma"/>
                <a:cs typeface="Tahoma"/>
              </a:rPr>
              <a:t>Smart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charging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et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100" dirty="0">
                <a:latin typeface="Tahoma"/>
                <a:cs typeface="Tahoma"/>
              </a:rPr>
              <a:t>V2G</a:t>
            </a:r>
            <a:endParaRPr sz="13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3363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58527" y="0"/>
            <a:ext cx="2633472" cy="6857998"/>
            <a:chOff x="9558527" y="0"/>
            <a:chExt cx="2633472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0"/>
              <a:ext cx="2633470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200" y="126388"/>
            <a:ext cx="98376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-5" dirty="0" err="1"/>
              <a:t>Enedis</a:t>
            </a:r>
            <a:r>
              <a:rPr lang="fr-FR" sz="2400" spc="-5" dirty="0"/>
              <a:t> a</a:t>
            </a:r>
            <a:r>
              <a:rPr sz="2400" spc="-5" dirty="0" err="1"/>
              <a:t>cco</a:t>
            </a:r>
            <a:r>
              <a:rPr sz="2400" spc="-15" dirty="0" err="1"/>
              <a:t>m</a:t>
            </a:r>
            <a:r>
              <a:rPr sz="2400" spc="-110" dirty="0" err="1"/>
              <a:t>pagne</a:t>
            </a:r>
            <a:r>
              <a:rPr sz="2400" spc="-200" dirty="0"/>
              <a:t> </a:t>
            </a:r>
            <a:r>
              <a:rPr sz="2400" spc="-85" dirty="0"/>
              <a:t>l’e</a:t>
            </a:r>
            <a:r>
              <a:rPr sz="2400" spc="-110" dirty="0"/>
              <a:t>s</a:t>
            </a:r>
            <a:r>
              <a:rPr sz="2400" spc="-80" dirty="0"/>
              <a:t>sor</a:t>
            </a:r>
            <a:r>
              <a:rPr sz="2400" spc="-210" dirty="0"/>
              <a:t> </a:t>
            </a:r>
            <a:r>
              <a:rPr sz="2400" spc="-110" dirty="0"/>
              <a:t>de</a:t>
            </a:r>
            <a:r>
              <a:rPr sz="2400" spc="-190" dirty="0"/>
              <a:t> </a:t>
            </a:r>
            <a:r>
              <a:rPr sz="2400" spc="-65" dirty="0"/>
              <a:t>la</a:t>
            </a:r>
            <a:r>
              <a:rPr sz="2400" spc="-190" dirty="0"/>
              <a:t> </a:t>
            </a:r>
            <a:r>
              <a:rPr sz="2400" spc="-265" dirty="0" err="1"/>
              <a:t>m</a:t>
            </a:r>
            <a:r>
              <a:rPr sz="2400" spc="-125" dirty="0" err="1"/>
              <a:t>obilité</a:t>
            </a:r>
            <a:r>
              <a:rPr lang="fr-FR" sz="2400" spc="-125" dirty="0"/>
              <a:t> - </a:t>
            </a:r>
            <a:r>
              <a:rPr lang="fr-FR" sz="2400" spc="-55" dirty="0">
                <a:solidFill>
                  <a:srgbClr val="92D050"/>
                </a:solidFill>
              </a:rPr>
              <a:t>Département du RHONE </a:t>
            </a:r>
            <a:endParaRPr sz="2400" spc="-125" dirty="0"/>
          </a:p>
        </p:txBody>
      </p:sp>
      <p:sp>
        <p:nvSpPr>
          <p:cNvPr id="9" name="object 9"/>
          <p:cNvSpPr/>
          <p:nvPr/>
        </p:nvSpPr>
        <p:spPr>
          <a:xfrm>
            <a:off x="241300" y="2010408"/>
            <a:ext cx="482600" cy="460375"/>
          </a:xfrm>
          <a:custGeom>
            <a:avLst/>
            <a:gdLst/>
            <a:ahLst/>
            <a:cxnLst/>
            <a:rect l="l" t="t" r="r" b="b"/>
            <a:pathLst>
              <a:path w="482600" h="460375">
                <a:moveTo>
                  <a:pt x="148780" y="257937"/>
                </a:moveTo>
                <a:lnTo>
                  <a:pt x="130314" y="257937"/>
                </a:lnTo>
                <a:lnTo>
                  <a:pt x="130314" y="311150"/>
                </a:lnTo>
                <a:lnTo>
                  <a:pt x="85077" y="401193"/>
                </a:lnTo>
                <a:lnTo>
                  <a:pt x="83870" y="403733"/>
                </a:lnTo>
                <a:lnTo>
                  <a:pt x="83870" y="406654"/>
                </a:lnTo>
                <a:lnTo>
                  <a:pt x="85077" y="409067"/>
                </a:lnTo>
                <a:lnTo>
                  <a:pt x="86271" y="411734"/>
                </a:lnTo>
                <a:lnTo>
                  <a:pt x="88582" y="413512"/>
                </a:lnTo>
                <a:lnTo>
                  <a:pt x="91351" y="414274"/>
                </a:lnTo>
                <a:lnTo>
                  <a:pt x="285216" y="460248"/>
                </a:lnTo>
                <a:lnTo>
                  <a:pt x="289699" y="460248"/>
                </a:lnTo>
                <a:lnTo>
                  <a:pt x="292049" y="459232"/>
                </a:lnTo>
                <a:lnTo>
                  <a:pt x="293712" y="457454"/>
                </a:lnTo>
                <a:lnTo>
                  <a:pt x="310370" y="440944"/>
                </a:lnTo>
                <a:lnTo>
                  <a:pt x="284848" y="440944"/>
                </a:lnTo>
                <a:lnTo>
                  <a:pt x="107238" y="398780"/>
                </a:lnTo>
                <a:lnTo>
                  <a:pt x="147853" y="317119"/>
                </a:lnTo>
                <a:lnTo>
                  <a:pt x="148463" y="315849"/>
                </a:lnTo>
                <a:lnTo>
                  <a:pt x="148780" y="314579"/>
                </a:lnTo>
                <a:lnTo>
                  <a:pt x="148780" y="257937"/>
                </a:lnTo>
                <a:close/>
              </a:path>
              <a:path w="482600" h="460375">
                <a:moveTo>
                  <a:pt x="342658" y="386080"/>
                </a:moveTo>
                <a:lnTo>
                  <a:pt x="338963" y="386969"/>
                </a:lnTo>
                <a:lnTo>
                  <a:pt x="284848" y="440944"/>
                </a:lnTo>
                <a:lnTo>
                  <a:pt x="310370" y="440944"/>
                </a:lnTo>
                <a:lnTo>
                  <a:pt x="345224" y="406400"/>
                </a:lnTo>
                <a:lnTo>
                  <a:pt x="402695" y="406400"/>
                </a:lnTo>
                <a:lnTo>
                  <a:pt x="342658" y="386080"/>
                </a:lnTo>
                <a:close/>
              </a:path>
              <a:path w="482600" h="460375">
                <a:moveTo>
                  <a:pt x="402695" y="406400"/>
                </a:moveTo>
                <a:lnTo>
                  <a:pt x="345224" y="406400"/>
                </a:lnTo>
                <a:lnTo>
                  <a:pt x="422770" y="432308"/>
                </a:lnTo>
                <a:lnTo>
                  <a:pt x="427037" y="433578"/>
                </a:lnTo>
                <a:lnTo>
                  <a:pt x="431634" y="431673"/>
                </a:lnTo>
                <a:lnTo>
                  <a:pt x="433844" y="427863"/>
                </a:lnTo>
                <a:lnTo>
                  <a:pt x="442338" y="412623"/>
                </a:lnTo>
                <a:lnTo>
                  <a:pt x="421106" y="412623"/>
                </a:lnTo>
                <a:lnTo>
                  <a:pt x="402695" y="406400"/>
                </a:lnTo>
                <a:close/>
              </a:path>
              <a:path w="482600" h="460375">
                <a:moveTo>
                  <a:pt x="385660" y="242570"/>
                </a:moveTo>
                <a:lnTo>
                  <a:pt x="372732" y="255397"/>
                </a:lnTo>
                <a:lnTo>
                  <a:pt x="460070" y="342519"/>
                </a:lnTo>
                <a:lnTo>
                  <a:pt x="421106" y="412623"/>
                </a:lnTo>
                <a:lnTo>
                  <a:pt x="442338" y="412623"/>
                </a:lnTo>
                <a:lnTo>
                  <a:pt x="481977" y="341503"/>
                </a:lnTo>
                <a:lnTo>
                  <a:pt x="481304" y="337058"/>
                </a:lnTo>
                <a:lnTo>
                  <a:pt x="478345" y="334264"/>
                </a:lnTo>
                <a:lnTo>
                  <a:pt x="385660" y="242570"/>
                </a:lnTo>
                <a:close/>
              </a:path>
              <a:path w="482600" h="460375">
                <a:moveTo>
                  <a:pt x="222630" y="331470"/>
                </a:moveTo>
                <a:lnTo>
                  <a:pt x="204165" y="331470"/>
                </a:lnTo>
                <a:lnTo>
                  <a:pt x="204165" y="349885"/>
                </a:lnTo>
                <a:lnTo>
                  <a:pt x="222630" y="349885"/>
                </a:lnTo>
                <a:lnTo>
                  <a:pt x="222630" y="331470"/>
                </a:lnTo>
                <a:close/>
              </a:path>
              <a:path w="482600" h="460375">
                <a:moveTo>
                  <a:pt x="333413" y="294767"/>
                </a:moveTo>
                <a:lnTo>
                  <a:pt x="314947" y="294767"/>
                </a:lnTo>
                <a:lnTo>
                  <a:pt x="314947" y="313182"/>
                </a:lnTo>
                <a:lnTo>
                  <a:pt x="333413" y="313182"/>
                </a:lnTo>
                <a:lnTo>
                  <a:pt x="333413" y="294767"/>
                </a:lnTo>
                <a:close/>
              </a:path>
              <a:path w="482600" h="460375">
                <a:moveTo>
                  <a:pt x="222630" y="221234"/>
                </a:moveTo>
                <a:lnTo>
                  <a:pt x="204165" y="221234"/>
                </a:lnTo>
                <a:lnTo>
                  <a:pt x="204165" y="239522"/>
                </a:lnTo>
                <a:lnTo>
                  <a:pt x="222630" y="239522"/>
                </a:lnTo>
                <a:lnTo>
                  <a:pt x="222630" y="221234"/>
                </a:lnTo>
                <a:close/>
              </a:path>
              <a:path w="482600" h="460375">
                <a:moveTo>
                  <a:pt x="321226" y="18415"/>
                </a:moveTo>
                <a:lnTo>
                  <a:pt x="292976" y="18415"/>
                </a:lnTo>
                <a:lnTo>
                  <a:pt x="364248" y="81661"/>
                </a:lnTo>
                <a:lnTo>
                  <a:pt x="365112" y="82296"/>
                </a:lnTo>
                <a:lnTo>
                  <a:pt x="366128" y="82931"/>
                </a:lnTo>
                <a:lnTo>
                  <a:pt x="462648" y="117856"/>
                </a:lnTo>
                <a:lnTo>
                  <a:pt x="462648" y="171958"/>
                </a:lnTo>
                <a:lnTo>
                  <a:pt x="419265" y="215265"/>
                </a:lnTo>
                <a:lnTo>
                  <a:pt x="432180" y="228219"/>
                </a:lnTo>
                <a:lnTo>
                  <a:pt x="478345" y="182245"/>
                </a:lnTo>
                <a:lnTo>
                  <a:pt x="480136" y="180594"/>
                </a:lnTo>
                <a:lnTo>
                  <a:pt x="481152" y="178181"/>
                </a:lnTo>
                <a:lnTo>
                  <a:pt x="481174" y="110363"/>
                </a:lnTo>
                <a:lnTo>
                  <a:pt x="481355" y="107315"/>
                </a:lnTo>
                <a:lnTo>
                  <a:pt x="478878" y="103632"/>
                </a:lnTo>
                <a:lnTo>
                  <a:pt x="375132" y="65405"/>
                </a:lnTo>
                <a:lnTo>
                  <a:pt x="321226" y="18415"/>
                </a:lnTo>
                <a:close/>
              </a:path>
              <a:path w="482600" h="460375">
                <a:moveTo>
                  <a:pt x="298691" y="0"/>
                </a:moveTo>
                <a:lnTo>
                  <a:pt x="257708" y="0"/>
                </a:lnTo>
                <a:lnTo>
                  <a:pt x="255904" y="508"/>
                </a:lnTo>
                <a:lnTo>
                  <a:pt x="254380" y="1651"/>
                </a:lnTo>
                <a:lnTo>
                  <a:pt x="201396" y="36703"/>
                </a:lnTo>
                <a:lnTo>
                  <a:pt x="134442" y="36703"/>
                </a:lnTo>
                <a:lnTo>
                  <a:pt x="130314" y="40894"/>
                </a:lnTo>
                <a:lnTo>
                  <a:pt x="130314" y="91948"/>
                </a:lnTo>
                <a:lnTo>
                  <a:pt x="34467" y="91948"/>
                </a:lnTo>
                <a:lnTo>
                  <a:pt x="31280" y="93980"/>
                </a:lnTo>
                <a:lnTo>
                  <a:pt x="29692" y="97028"/>
                </a:lnTo>
                <a:lnTo>
                  <a:pt x="1993" y="152273"/>
                </a:lnTo>
                <a:lnTo>
                  <a:pt x="0" y="156337"/>
                </a:lnTo>
                <a:lnTo>
                  <a:pt x="1320" y="161417"/>
                </a:lnTo>
                <a:lnTo>
                  <a:pt x="88214" y="219202"/>
                </a:lnTo>
                <a:lnTo>
                  <a:pt x="89789" y="220091"/>
                </a:lnTo>
                <a:lnTo>
                  <a:pt x="91554" y="220599"/>
                </a:lnTo>
                <a:lnTo>
                  <a:pt x="148780" y="220599"/>
                </a:lnTo>
                <a:lnTo>
                  <a:pt x="148780" y="202184"/>
                </a:lnTo>
                <a:lnTo>
                  <a:pt x="96151" y="202184"/>
                </a:lnTo>
                <a:lnTo>
                  <a:pt x="22301" y="153162"/>
                </a:lnTo>
                <a:lnTo>
                  <a:pt x="43713" y="110363"/>
                </a:lnTo>
                <a:lnTo>
                  <a:pt x="144640" y="110363"/>
                </a:lnTo>
                <a:lnTo>
                  <a:pt x="148780" y="106172"/>
                </a:lnTo>
                <a:lnTo>
                  <a:pt x="148780" y="55118"/>
                </a:lnTo>
                <a:lnTo>
                  <a:pt x="205994" y="55118"/>
                </a:lnTo>
                <a:lnTo>
                  <a:pt x="207784" y="54610"/>
                </a:lnTo>
                <a:lnTo>
                  <a:pt x="209334" y="53721"/>
                </a:lnTo>
                <a:lnTo>
                  <a:pt x="262318" y="18415"/>
                </a:lnTo>
                <a:lnTo>
                  <a:pt x="321226" y="18415"/>
                </a:lnTo>
                <a:lnTo>
                  <a:pt x="302577" y="2159"/>
                </a:lnTo>
                <a:lnTo>
                  <a:pt x="300837" y="762"/>
                </a:lnTo>
                <a:lnTo>
                  <a:pt x="298691" y="0"/>
                </a:lnTo>
                <a:close/>
              </a:path>
              <a:path w="482600" h="460375">
                <a:moveTo>
                  <a:pt x="351866" y="165989"/>
                </a:moveTo>
                <a:lnTo>
                  <a:pt x="333413" y="165989"/>
                </a:lnTo>
                <a:lnTo>
                  <a:pt x="333413" y="184404"/>
                </a:lnTo>
                <a:lnTo>
                  <a:pt x="351866" y="184404"/>
                </a:lnTo>
                <a:lnTo>
                  <a:pt x="351866" y="165989"/>
                </a:lnTo>
                <a:close/>
              </a:path>
              <a:path w="482600" h="460375">
                <a:moveTo>
                  <a:pt x="278015" y="110871"/>
                </a:moveTo>
                <a:lnTo>
                  <a:pt x="259549" y="110871"/>
                </a:lnTo>
                <a:lnTo>
                  <a:pt x="259549" y="129286"/>
                </a:lnTo>
                <a:lnTo>
                  <a:pt x="278015" y="129286"/>
                </a:lnTo>
                <a:lnTo>
                  <a:pt x="278015" y="110871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300" y="1264164"/>
            <a:ext cx="515620" cy="427990"/>
          </a:xfrm>
          <a:custGeom>
            <a:avLst/>
            <a:gdLst/>
            <a:ahLst/>
            <a:cxnLst/>
            <a:rect l="l" t="t" r="r" b="b"/>
            <a:pathLst>
              <a:path w="515619" h="427989">
                <a:moveTo>
                  <a:pt x="362915" y="0"/>
                </a:moveTo>
                <a:lnTo>
                  <a:pt x="320992" y="0"/>
                </a:lnTo>
                <a:lnTo>
                  <a:pt x="305326" y="2736"/>
                </a:lnTo>
                <a:lnTo>
                  <a:pt x="291869" y="10366"/>
                </a:lnTo>
                <a:lnTo>
                  <a:pt x="281696" y="22020"/>
                </a:lnTo>
                <a:lnTo>
                  <a:pt x="275882" y="36830"/>
                </a:lnTo>
                <a:lnTo>
                  <a:pt x="173672" y="36830"/>
                </a:lnTo>
                <a:lnTo>
                  <a:pt x="127256" y="43386"/>
                </a:lnTo>
                <a:lnTo>
                  <a:pt x="85621" y="61303"/>
                </a:lnTo>
                <a:lnTo>
                  <a:pt x="50422" y="88900"/>
                </a:lnTo>
                <a:lnTo>
                  <a:pt x="23314" y="124497"/>
                </a:lnTo>
                <a:lnTo>
                  <a:pt x="5955" y="166417"/>
                </a:lnTo>
                <a:lnTo>
                  <a:pt x="0" y="212979"/>
                </a:lnTo>
                <a:lnTo>
                  <a:pt x="5477" y="255397"/>
                </a:lnTo>
                <a:lnTo>
                  <a:pt x="20796" y="294671"/>
                </a:lnTo>
                <a:lnTo>
                  <a:pt x="45059" y="329136"/>
                </a:lnTo>
                <a:lnTo>
                  <a:pt x="77368" y="357124"/>
                </a:lnTo>
                <a:lnTo>
                  <a:pt x="74129" y="363347"/>
                </a:lnTo>
                <a:lnTo>
                  <a:pt x="72428" y="370332"/>
                </a:lnTo>
                <a:lnTo>
                  <a:pt x="72402" y="377317"/>
                </a:lnTo>
                <a:lnTo>
                  <a:pt x="74223" y="395593"/>
                </a:lnTo>
                <a:lnTo>
                  <a:pt x="82624" y="411225"/>
                </a:lnTo>
                <a:lnTo>
                  <a:pt x="96271" y="422572"/>
                </a:lnTo>
                <a:lnTo>
                  <a:pt x="113830" y="427989"/>
                </a:lnTo>
                <a:lnTo>
                  <a:pt x="132111" y="426162"/>
                </a:lnTo>
                <a:lnTo>
                  <a:pt x="147731" y="417750"/>
                </a:lnTo>
                <a:lnTo>
                  <a:pt x="158399" y="404875"/>
                </a:lnTo>
                <a:lnTo>
                  <a:pt x="118440" y="404875"/>
                </a:lnTo>
                <a:lnTo>
                  <a:pt x="107684" y="402713"/>
                </a:lnTo>
                <a:lnTo>
                  <a:pt x="98904" y="396811"/>
                </a:lnTo>
                <a:lnTo>
                  <a:pt x="92987" y="388052"/>
                </a:lnTo>
                <a:lnTo>
                  <a:pt x="90817" y="377317"/>
                </a:lnTo>
                <a:lnTo>
                  <a:pt x="92987" y="366508"/>
                </a:lnTo>
                <a:lnTo>
                  <a:pt x="98904" y="357711"/>
                </a:lnTo>
                <a:lnTo>
                  <a:pt x="107684" y="351795"/>
                </a:lnTo>
                <a:lnTo>
                  <a:pt x="118440" y="349631"/>
                </a:lnTo>
                <a:lnTo>
                  <a:pt x="153947" y="349631"/>
                </a:lnTo>
                <a:lnTo>
                  <a:pt x="148533" y="343408"/>
                </a:lnTo>
                <a:lnTo>
                  <a:pt x="88607" y="343408"/>
                </a:lnTo>
                <a:lnTo>
                  <a:pt x="51432" y="309818"/>
                </a:lnTo>
                <a:lnTo>
                  <a:pt x="27436" y="267809"/>
                </a:lnTo>
                <a:lnTo>
                  <a:pt x="17385" y="220942"/>
                </a:lnTo>
                <a:lnTo>
                  <a:pt x="22043" y="172776"/>
                </a:lnTo>
                <a:lnTo>
                  <a:pt x="42176" y="126873"/>
                </a:lnTo>
                <a:lnTo>
                  <a:pt x="67419" y="96821"/>
                </a:lnTo>
                <a:lnTo>
                  <a:pt x="98818" y="74295"/>
                </a:lnTo>
                <a:lnTo>
                  <a:pt x="134770" y="60150"/>
                </a:lnTo>
                <a:lnTo>
                  <a:pt x="173672" y="55245"/>
                </a:lnTo>
                <a:lnTo>
                  <a:pt x="295369" y="55245"/>
                </a:lnTo>
                <a:lnTo>
                  <a:pt x="293370" y="45338"/>
                </a:lnTo>
                <a:lnTo>
                  <a:pt x="295541" y="34583"/>
                </a:lnTo>
                <a:lnTo>
                  <a:pt x="301461" y="25780"/>
                </a:lnTo>
                <a:lnTo>
                  <a:pt x="310241" y="19835"/>
                </a:lnTo>
                <a:lnTo>
                  <a:pt x="320992" y="17652"/>
                </a:lnTo>
                <a:lnTo>
                  <a:pt x="367030" y="17652"/>
                </a:lnTo>
                <a:lnTo>
                  <a:pt x="367030" y="4063"/>
                </a:lnTo>
                <a:lnTo>
                  <a:pt x="362915" y="0"/>
                </a:lnTo>
                <a:close/>
              </a:path>
              <a:path w="515619" h="427989">
                <a:moveTo>
                  <a:pt x="350464" y="386461"/>
                </a:moveTo>
                <a:lnTo>
                  <a:pt x="332041" y="386461"/>
                </a:lnTo>
                <a:lnTo>
                  <a:pt x="339156" y="403365"/>
                </a:lnTo>
                <a:lnTo>
                  <a:pt x="351737" y="415782"/>
                </a:lnTo>
                <a:lnTo>
                  <a:pt x="368040" y="422554"/>
                </a:lnTo>
                <a:lnTo>
                  <a:pt x="386321" y="422529"/>
                </a:lnTo>
                <a:lnTo>
                  <a:pt x="399068" y="417893"/>
                </a:lnTo>
                <a:lnTo>
                  <a:pt x="409717" y="409924"/>
                </a:lnTo>
                <a:lnTo>
                  <a:pt x="413469" y="404875"/>
                </a:lnTo>
                <a:lnTo>
                  <a:pt x="376237" y="404875"/>
                </a:lnTo>
                <a:lnTo>
                  <a:pt x="365486" y="402713"/>
                </a:lnTo>
                <a:lnTo>
                  <a:pt x="356706" y="396811"/>
                </a:lnTo>
                <a:lnTo>
                  <a:pt x="350786" y="388052"/>
                </a:lnTo>
                <a:lnTo>
                  <a:pt x="350464" y="386461"/>
                </a:lnTo>
                <a:close/>
              </a:path>
              <a:path w="515619" h="427989">
                <a:moveTo>
                  <a:pt x="153947" y="349631"/>
                </a:moveTo>
                <a:lnTo>
                  <a:pt x="118440" y="349631"/>
                </a:lnTo>
                <a:lnTo>
                  <a:pt x="129190" y="351795"/>
                </a:lnTo>
                <a:lnTo>
                  <a:pt x="137971" y="357711"/>
                </a:lnTo>
                <a:lnTo>
                  <a:pt x="143891" y="366508"/>
                </a:lnTo>
                <a:lnTo>
                  <a:pt x="146062" y="377317"/>
                </a:lnTo>
                <a:lnTo>
                  <a:pt x="143891" y="388052"/>
                </a:lnTo>
                <a:lnTo>
                  <a:pt x="137971" y="396811"/>
                </a:lnTo>
                <a:lnTo>
                  <a:pt x="129190" y="402713"/>
                </a:lnTo>
                <a:lnTo>
                  <a:pt x="118440" y="404875"/>
                </a:lnTo>
                <a:lnTo>
                  <a:pt x="158399" y="404875"/>
                </a:lnTo>
                <a:lnTo>
                  <a:pt x="159062" y="404076"/>
                </a:lnTo>
                <a:lnTo>
                  <a:pt x="164477" y="386461"/>
                </a:lnTo>
                <a:lnTo>
                  <a:pt x="350464" y="386461"/>
                </a:lnTo>
                <a:lnTo>
                  <a:pt x="348614" y="377317"/>
                </a:lnTo>
                <a:lnTo>
                  <a:pt x="350324" y="368808"/>
                </a:lnTo>
                <a:lnTo>
                  <a:pt x="163550" y="368808"/>
                </a:lnTo>
                <a:lnTo>
                  <a:pt x="157729" y="353978"/>
                </a:lnTo>
                <a:lnTo>
                  <a:pt x="153947" y="349631"/>
                </a:lnTo>
                <a:close/>
              </a:path>
              <a:path w="515619" h="427989">
                <a:moveTo>
                  <a:pt x="411919" y="349631"/>
                </a:moveTo>
                <a:lnTo>
                  <a:pt x="376237" y="349631"/>
                </a:lnTo>
                <a:lnTo>
                  <a:pt x="386988" y="351795"/>
                </a:lnTo>
                <a:lnTo>
                  <a:pt x="395768" y="357711"/>
                </a:lnTo>
                <a:lnTo>
                  <a:pt x="401688" y="366508"/>
                </a:lnTo>
                <a:lnTo>
                  <a:pt x="403859" y="377317"/>
                </a:lnTo>
                <a:lnTo>
                  <a:pt x="401688" y="388052"/>
                </a:lnTo>
                <a:lnTo>
                  <a:pt x="395768" y="396811"/>
                </a:lnTo>
                <a:lnTo>
                  <a:pt x="386988" y="402713"/>
                </a:lnTo>
                <a:lnTo>
                  <a:pt x="376237" y="404875"/>
                </a:lnTo>
                <a:lnTo>
                  <a:pt x="413469" y="404875"/>
                </a:lnTo>
                <a:lnTo>
                  <a:pt x="417657" y="399240"/>
                </a:lnTo>
                <a:lnTo>
                  <a:pt x="422274" y="386461"/>
                </a:lnTo>
                <a:lnTo>
                  <a:pt x="491629" y="386461"/>
                </a:lnTo>
                <a:lnTo>
                  <a:pt x="495185" y="383921"/>
                </a:lnTo>
                <a:lnTo>
                  <a:pt x="496455" y="380238"/>
                </a:lnTo>
                <a:lnTo>
                  <a:pt x="500256" y="368808"/>
                </a:lnTo>
                <a:lnTo>
                  <a:pt x="421360" y="368808"/>
                </a:lnTo>
                <a:lnTo>
                  <a:pt x="414245" y="351920"/>
                </a:lnTo>
                <a:lnTo>
                  <a:pt x="411919" y="349631"/>
                </a:lnTo>
                <a:close/>
              </a:path>
              <a:path w="515619" h="427989">
                <a:moveTo>
                  <a:pt x="367080" y="332739"/>
                </a:moveTo>
                <a:lnTo>
                  <a:pt x="354335" y="337375"/>
                </a:lnTo>
                <a:lnTo>
                  <a:pt x="343688" y="345344"/>
                </a:lnTo>
                <a:lnTo>
                  <a:pt x="335750" y="356028"/>
                </a:lnTo>
                <a:lnTo>
                  <a:pt x="331127" y="368808"/>
                </a:lnTo>
                <a:lnTo>
                  <a:pt x="350324" y="368808"/>
                </a:lnTo>
                <a:lnTo>
                  <a:pt x="350786" y="366508"/>
                </a:lnTo>
                <a:lnTo>
                  <a:pt x="356706" y="357711"/>
                </a:lnTo>
                <a:lnTo>
                  <a:pt x="365486" y="351795"/>
                </a:lnTo>
                <a:lnTo>
                  <a:pt x="376237" y="349631"/>
                </a:lnTo>
                <a:lnTo>
                  <a:pt x="411919" y="349631"/>
                </a:lnTo>
                <a:lnTo>
                  <a:pt x="401664" y="339534"/>
                </a:lnTo>
                <a:lnTo>
                  <a:pt x="385361" y="332767"/>
                </a:lnTo>
                <a:lnTo>
                  <a:pt x="367080" y="332739"/>
                </a:lnTo>
                <a:close/>
              </a:path>
              <a:path w="515619" h="427989">
                <a:moveTo>
                  <a:pt x="330938" y="165988"/>
                </a:moveTo>
                <a:lnTo>
                  <a:pt x="307187" y="165988"/>
                </a:lnTo>
                <a:lnTo>
                  <a:pt x="366115" y="239649"/>
                </a:lnTo>
                <a:lnTo>
                  <a:pt x="292455" y="239649"/>
                </a:lnTo>
                <a:lnTo>
                  <a:pt x="292455" y="258191"/>
                </a:lnTo>
                <a:lnTo>
                  <a:pt x="384530" y="258191"/>
                </a:lnTo>
                <a:lnTo>
                  <a:pt x="413206" y="261643"/>
                </a:lnTo>
                <a:lnTo>
                  <a:pt x="439896" y="271621"/>
                </a:lnTo>
                <a:lnTo>
                  <a:pt x="463519" y="287551"/>
                </a:lnTo>
                <a:lnTo>
                  <a:pt x="482993" y="308863"/>
                </a:lnTo>
                <a:lnTo>
                  <a:pt x="494042" y="324231"/>
                </a:lnTo>
                <a:lnTo>
                  <a:pt x="479183" y="368808"/>
                </a:lnTo>
                <a:lnTo>
                  <a:pt x="500256" y="368808"/>
                </a:lnTo>
                <a:lnTo>
                  <a:pt x="514870" y="324866"/>
                </a:lnTo>
                <a:lnTo>
                  <a:pt x="515505" y="321945"/>
                </a:lnTo>
                <a:lnTo>
                  <a:pt x="514743" y="318897"/>
                </a:lnTo>
                <a:lnTo>
                  <a:pt x="512711" y="316611"/>
                </a:lnTo>
                <a:lnTo>
                  <a:pt x="498868" y="298196"/>
                </a:lnTo>
                <a:lnTo>
                  <a:pt x="477308" y="274409"/>
                </a:lnTo>
                <a:lnTo>
                  <a:pt x="451243" y="256397"/>
                </a:lnTo>
                <a:lnTo>
                  <a:pt x="421787" y="244742"/>
                </a:lnTo>
                <a:lnTo>
                  <a:pt x="390055" y="240030"/>
                </a:lnTo>
                <a:lnTo>
                  <a:pt x="330938" y="165988"/>
                </a:lnTo>
                <a:close/>
              </a:path>
              <a:path w="515619" h="427989">
                <a:moveTo>
                  <a:pt x="118440" y="331850"/>
                </a:moveTo>
                <a:lnTo>
                  <a:pt x="110296" y="332674"/>
                </a:lnTo>
                <a:lnTo>
                  <a:pt x="102485" y="334914"/>
                </a:lnTo>
                <a:lnTo>
                  <a:pt x="95194" y="338512"/>
                </a:lnTo>
                <a:lnTo>
                  <a:pt x="88607" y="343408"/>
                </a:lnTo>
                <a:lnTo>
                  <a:pt x="148533" y="343408"/>
                </a:lnTo>
                <a:lnTo>
                  <a:pt x="147553" y="342280"/>
                </a:lnTo>
                <a:lnTo>
                  <a:pt x="134098" y="334607"/>
                </a:lnTo>
                <a:lnTo>
                  <a:pt x="118440" y="331850"/>
                </a:lnTo>
                <a:close/>
              </a:path>
              <a:path w="515619" h="427989">
                <a:moveTo>
                  <a:pt x="314591" y="147447"/>
                </a:moveTo>
                <a:lnTo>
                  <a:pt x="187490" y="147447"/>
                </a:lnTo>
                <a:lnTo>
                  <a:pt x="166377" y="150266"/>
                </a:lnTo>
                <a:lnTo>
                  <a:pt x="146956" y="158194"/>
                </a:lnTo>
                <a:lnTo>
                  <a:pt x="130124" y="170717"/>
                </a:lnTo>
                <a:lnTo>
                  <a:pt x="116776" y="187325"/>
                </a:lnTo>
                <a:lnTo>
                  <a:pt x="64477" y="272923"/>
                </a:lnTo>
                <a:lnTo>
                  <a:pt x="80314" y="282448"/>
                </a:lnTo>
                <a:lnTo>
                  <a:pt x="95046" y="258191"/>
                </a:lnTo>
                <a:lnTo>
                  <a:pt x="256539" y="258191"/>
                </a:lnTo>
                <a:lnTo>
                  <a:pt x="256539" y="239649"/>
                </a:lnTo>
                <a:lnTo>
                  <a:pt x="106286" y="239649"/>
                </a:lnTo>
                <a:lnTo>
                  <a:pt x="132435" y="196976"/>
                </a:lnTo>
                <a:lnTo>
                  <a:pt x="142864" y="183991"/>
                </a:lnTo>
                <a:lnTo>
                  <a:pt x="156017" y="174244"/>
                </a:lnTo>
                <a:lnTo>
                  <a:pt x="171188" y="168116"/>
                </a:lnTo>
                <a:lnTo>
                  <a:pt x="187667" y="165988"/>
                </a:lnTo>
                <a:lnTo>
                  <a:pt x="330938" y="165988"/>
                </a:lnTo>
                <a:lnTo>
                  <a:pt x="318973" y="151002"/>
                </a:lnTo>
                <a:lnTo>
                  <a:pt x="317245" y="148717"/>
                </a:lnTo>
                <a:lnTo>
                  <a:pt x="314591" y="147447"/>
                </a:lnTo>
                <a:close/>
              </a:path>
              <a:path w="515619" h="427989">
                <a:moveTo>
                  <a:pt x="295369" y="55245"/>
                </a:moveTo>
                <a:lnTo>
                  <a:pt x="275882" y="55245"/>
                </a:lnTo>
                <a:lnTo>
                  <a:pt x="281696" y="70074"/>
                </a:lnTo>
                <a:lnTo>
                  <a:pt x="291869" y="81772"/>
                </a:lnTo>
                <a:lnTo>
                  <a:pt x="305326" y="89445"/>
                </a:lnTo>
                <a:lnTo>
                  <a:pt x="320992" y="92201"/>
                </a:lnTo>
                <a:lnTo>
                  <a:pt x="362915" y="92201"/>
                </a:lnTo>
                <a:lnTo>
                  <a:pt x="367030" y="88011"/>
                </a:lnTo>
                <a:lnTo>
                  <a:pt x="367030" y="73787"/>
                </a:lnTo>
                <a:lnTo>
                  <a:pt x="422274" y="73787"/>
                </a:lnTo>
                <a:lnTo>
                  <a:pt x="422274" y="73025"/>
                </a:lnTo>
                <a:lnTo>
                  <a:pt x="320992" y="73025"/>
                </a:lnTo>
                <a:lnTo>
                  <a:pt x="310241" y="70842"/>
                </a:lnTo>
                <a:lnTo>
                  <a:pt x="301461" y="64897"/>
                </a:lnTo>
                <a:lnTo>
                  <a:pt x="295541" y="56094"/>
                </a:lnTo>
                <a:lnTo>
                  <a:pt x="295369" y="55245"/>
                </a:lnTo>
                <a:close/>
              </a:path>
              <a:path w="515619" h="427989">
                <a:moveTo>
                  <a:pt x="367030" y="17652"/>
                </a:moveTo>
                <a:lnTo>
                  <a:pt x="348614" y="17652"/>
                </a:lnTo>
                <a:lnTo>
                  <a:pt x="348614" y="73025"/>
                </a:lnTo>
                <a:lnTo>
                  <a:pt x="422274" y="73025"/>
                </a:lnTo>
                <a:lnTo>
                  <a:pt x="422274" y="55245"/>
                </a:lnTo>
                <a:lnTo>
                  <a:pt x="367030" y="55245"/>
                </a:lnTo>
                <a:lnTo>
                  <a:pt x="367030" y="36830"/>
                </a:lnTo>
                <a:lnTo>
                  <a:pt x="422274" y="36830"/>
                </a:lnTo>
                <a:lnTo>
                  <a:pt x="422274" y="18414"/>
                </a:lnTo>
                <a:lnTo>
                  <a:pt x="367030" y="18414"/>
                </a:lnTo>
                <a:lnTo>
                  <a:pt x="367030" y="17652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31228" y="1394329"/>
            <a:ext cx="8746172" cy="96436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480"/>
              </a:spcBef>
            </a:pPr>
            <a:r>
              <a:rPr lang="fr-FR" sz="1600" b="1" spc="-65" dirty="0">
                <a:solidFill>
                  <a:srgbClr val="1322DC"/>
                </a:solidFill>
                <a:latin typeface="Tahoma"/>
                <a:cs typeface="Tahoma"/>
              </a:rPr>
              <a:t>Près de 46 000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v</a:t>
            </a:r>
            <a:r>
              <a:rPr lang="fr-FR" sz="1600" b="1" spc="-65" dirty="0">
                <a:solidFill>
                  <a:srgbClr val="1322DC"/>
                </a:solidFill>
                <a:latin typeface="Tahoma"/>
                <a:cs typeface="Tahoma"/>
              </a:rPr>
              <a:t>é</a:t>
            </a:r>
            <a:r>
              <a:rPr sz="1600" b="1" spc="-65" dirty="0" err="1">
                <a:solidFill>
                  <a:srgbClr val="1322DC"/>
                </a:solidFill>
                <a:latin typeface="Tahoma"/>
                <a:cs typeface="Tahoma"/>
              </a:rPr>
              <a:t>hicules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électriques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hybrides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45" dirty="0">
                <a:solidFill>
                  <a:srgbClr val="1322DC"/>
                </a:solidFill>
                <a:latin typeface="Tahoma"/>
                <a:cs typeface="Tahoma"/>
              </a:rPr>
              <a:t>rechargeables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ahoma"/>
              <a:cs typeface="Tahoma"/>
            </a:endParaRPr>
          </a:p>
          <a:p>
            <a:pPr marL="12700" marR="5080">
              <a:lnSpc>
                <a:spcPts val="1700"/>
              </a:lnSpc>
            </a:pPr>
            <a:r>
              <a:rPr lang="fr-FR" sz="1600" b="1" spc="-170" dirty="0">
                <a:solidFill>
                  <a:srgbClr val="1322DC"/>
                </a:solidFill>
                <a:latin typeface="Tahoma"/>
                <a:cs typeface="Tahoma"/>
              </a:rPr>
              <a:t>53 000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 points de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charge </a:t>
            </a:r>
            <a:r>
              <a:rPr sz="1600" spc="45" dirty="0" err="1">
                <a:solidFill>
                  <a:srgbClr val="1322DC"/>
                </a:solidFill>
                <a:latin typeface="Tahoma"/>
                <a:cs typeface="Tahoma"/>
              </a:rPr>
              <a:t>dont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lang="fr-FR" sz="1600" b="1" spc="-110" dirty="0">
                <a:solidFill>
                  <a:srgbClr val="1322DC"/>
                </a:solidFill>
                <a:latin typeface="Tahoma"/>
                <a:cs typeface="Tahoma"/>
              </a:rPr>
              <a:t>2200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points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de </a:t>
            </a:r>
            <a:r>
              <a:rPr sz="1600" b="1" spc="-4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charge</a:t>
            </a:r>
            <a:r>
              <a:rPr sz="1600" b="1" spc="2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ouverts</a:t>
            </a:r>
            <a:r>
              <a:rPr sz="1600" b="1" spc="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au</a:t>
            </a:r>
            <a:r>
              <a:rPr sz="1600" b="1" spc="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public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14</a:t>
            </a:fld>
            <a:endParaRPr spc="15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093609"/>
              </p:ext>
            </p:extLst>
          </p:nvPr>
        </p:nvGraphicFramePr>
        <p:xfrm>
          <a:off x="52086" y="2915740"/>
          <a:ext cx="3797299" cy="330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x__x0000_i1032" descr="image00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6"/>
          <a:stretch/>
        </p:blipFill>
        <p:spPr bwMode="auto">
          <a:xfrm>
            <a:off x="4350282" y="3450218"/>
            <a:ext cx="5186909" cy="266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4319801" y="2945641"/>
            <a:ext cx="519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Evolution du volume de points de charge 2021-2024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30782" y="6517139"/>
            <a:ext cx="3022815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1700"/>
              </a:lnSpc>
            </a:pPr>
            <a:r>
              <a:rPr lang="fr-FR" sz="1400" i="1" spc="20" dirty="0">
                <a:latin typeface="Tahoma"/>
                <a:cs typeface="Tahoma"/>
              </a:rPr>
              <a:t>Source </a:t>
            </a:r>
            <a:r>
              <a:rPr lang="fr-FR" sz="1400" i="1" spc="20" dirty="0" err="1">
                <a:latin typeface="Tahoma"/>
                <a:cs typeface="Tahoma"/>
              </a:rPr>
              <a:t>Enedis</a:t>
            </a:r>
            <a:r>
              <a:rPr lang="fr-FR" sz="1400" i="1" spc="20" dirty="0">
                <a:latin typeface="Tahoma"/>
                <a:cs typeface="Tahoma"/>
              </a:rPr>
              <a:t> – chiffres avril 2023</a:t>
            </a:r>
            <a:endParaRPr lang="fr-FR" sz="1400" i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4400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6902964" cy="6858000"/>
          </a:xfrm>
        </p:spPr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2400" y="160452"/>
            <a:ext cx="11538064" cy="43088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5" dirty="0" err="1"/>
              <a:t>Enedis</a:t>
            </a:r>
            <a:r>
              <a:rPr lang="fr-FR" sz="2800" spc="-5" dirty="0"/>
              <a:t> accompagne le plan de mandat de SYTRAL Mobilités</a:t>
            </a:r>
          </a:p>
        </p:txBody>
      </p:sp>
      <p:sp>
        <p:nvSpPr>
          <p:cNvPr id="18" name="Espace réservé du graphique SmartArt 17"/>
          <p:cNvSpPr>
            <a:spLocks noGrp="1"/>
          </p:cNvSpPr>
          <p:nvPr>
            <p:ph type="dgm" sz="quarter" idx="22"/>
          </p:nvPr>
        </p:nvSpPr>
        <p:spPr/>
      </p:sp>
      <p:sp>
        <p:nvSpPr>
          <p:cNvPr id="19" name="Espace réservé du graphique SmartArt 18"/>
          <p:cNvSpPr>
            <a:spLocks noGrp="1"/>
          </p:cNvSpPr>
          <p:nvPr>
            <p:ph type="dgm" sz="quarter" idx="23"/>
          </p:nvPr>
        </p:nvSpPr>
        <p:spPr/>
      </p:sp>
      <p:sp>
        <p:nvSpPr>
          <p:cNvPr id="6" name="Rectangle 5"/>
          <p:cNvSpPr/>
          <p:nvPr/>
        </p:nvSpPr>
        <p:spPr>
          <a:xfrm>
            <a:off x="6902964" y="864823"/>
            <a:ext cx="5075676" cy="55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01000"/>
              </a:lnSpc>
              <a:spcAft>
                <a:spcPts val="0"/>
              </a:spcAft>
            </a:pPr>
            <a:r>
              <a:rPr lang="fr-FR" sz="1300" b="1" spc="55" dirty="0">
                <a:latin typeface="Tahoma"/>
                <a:cs typeface="Tahoma"/>
              </a:rPr>
              <a:t>SYTRAL Mobilités</a:t>
            </a:r>
            <a:r>
              <a:rPr lang="fr-FR" sz="1300" spc="55" dirty="0">
                <a:latin typeface="Tahoma"/>
                <a:cs typeface="Tahoma"/>
              </a:rPr>
              <a:t> a annoncé en décembre 2020 un ambitieux plan de mandat </a:t>
            </a:r>
            <a:r>
              <a:rPr lang="fr-FR" sz="1300" spc="55" dirty="0">
                <a:solidFill>
                  <a:srgbClr val="0000CC"/>
                </a:solidFill>
                <a:latin typeface="Tahoma"/>
                <a:cs typeface="Tahoma"/>
              </a:rPr>
              <a:t>« </a:t>
            </a:r>
            <a:r>
              <a:rPr lang="fr-FR" sz="1300" b="1" spc="55" dirty="0">
                <a:solidFill>
                  <a:srgbClr val="0000CC"/>
                </a:solidFill>
                <a:latin typeface="Tahoma"/>
                <a:cs typeface="Tahoma"/>
              </a:rPr>
              <a:t>Destinations 2026 : Construisons ensemble un territoire plus durable</a:t>
            </a:r>
            <a:r>
              <a:rPr lang="fr-FR" sz="1300" spc="55" dirty="0">
                <a:solidFill>
                  <a:srgbClr val="0000CC"/>
                </a:solidFill>
                <a:latin typeface="Tahoma"/>
                <a:cs typeface="Tahoma"/>
              </a:rPr>
              <a:t> </a:t>
            </a:r>
          </a:p>
          <a:p>
            <a:pPr defTabSz="914377">
              <a:lnSpc>
                <a:spcPct val="101000"/>
              </a:lnSpc>
              <a:spcAft>
                <a:spcPts val="0"/>
              </a:spcAft>
            </a:pPr>
            <a:endParaRPr lang="fr-FR" sz="1300" spc="55" dirty="0">
              <a:latin typeface="Tahoma"/>
              <a:cs typeface="Tahoma"/>
            </a:endParaRPr>
          </a:p>
          <a:p>
            <a:pPr defTabSz="914377">
              <a:lnSpc>
                <a:spcPct val="101000"/>
              </a:lnSpc>
              <a:spcAft>
                <a:spcPts val="0"/>
              </a:spcAft>
            </a:pPr>
            <a:r>
              <a:rPr lang="fr-FR" sz="1300" b="1" spc="55" dirty="0">
                <a:solidFill>
                  <a:srgbClr val="0000CC"/>
                </a:solidFill>
                <a:latin typeface="Tahoma"/>
                <a:cs typeface="Tahoma"/>
              </a:rPr>
              <a:t>=&gt; De nouvelles offres de transport en commun </a:t>
            </a:r>
            <a:r>
              <a:rPr lang="fr-FR" sz="1300" spc="55" dirty="0">
                <a:latin typeface="Tahoma"/>
                <a:cs typeface="Tahoma"/>
              </a:rPr>
              <a:t>avec la construction de trois nouvelles lignes de tramway et d’une ligne de Bus à Haut Niveau de Service (BHNS). </a:t>
            </a:r>
          </a:p>
          <a:p>
            <a:pPr marL="0" lvl="1" defTabSz="914377" fontAlgn="ctr">
              <a:lnSpc>
                <a:spcPct val="101000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fr-FR" sz="1300" spc="55" dirty="0">
                <a:latin typeface="Tahoma"/>
                <a:cs typeface="Tahoma"/>
              </a:rPr>
              <a:t>Ces projets, qui concernent quasi-exclusivement le périmètre du </a:t>
            </a:r>
            <a:r>
              <a:rPr lang="fr-FR" sz="1300" spc="55" dirty="0" err="1">
                <a:latin typeface="Tahoma"/>
                <a:cs typeface="Tahoma"/>
              </a:rPr>
              <a:t>SIGERLy</a:t>
            </a:r>
            <a:r>
              <a:rPr lang="fr-FR" sz="1300" spc="55" dirty="0">
                <a:latin typeface="Tahoma"/>
                <a:cs typeface="Tahoma"/>
              </a:rPr>
              <a:t>, représentent </a:t>
            </a:r>
            <a:r>
              <a:rPr lang="fr-FR" sz="1300" b="1" spc="55" dirty="0">
                <a:latin typeface="Tahoma"/>
                <a:cs typeface="Tahoma"/>
              </a:rPr>
              <a:t>un investissement pour </a:t>
            </a:r>
            <a:r>
              <a:rPr lang="fr-FR" sz="1300" b="1" spc="55" dirty="0" err="1">
                <a:latin typeface="Tahoma"/>
                <a:cs typeface="Tahoma"/>
              </a:rPr>
              <a:t>Enedis</a:t>
            </a:r>
            <a:r>
              <a:rPr lang="fr-FR" sz="1300" b="1" spc="55" dirty="0">
                <a:latin typeface="Tahoma"/>
                <a:cs typeface="Tahoma"/>
              </a:rPr>
              <a:t> de près de 18 millions d’euros</a:t>
            </a:r>
            <a:r>
              <a:rPr lang="fr-FR" sz="1300" spc="55" dirty="0">
                <a:latin typeface="Tahoma"/>
                <a:cs typeface="Tahoma"/>
              </a:rPr>
              <a:t>, incluant le déplacement des réseaux HTA et BT sur le tracé des futures lignes, le renouvellement de certaines portions de réseaux attenantes, et la protection cathodique ; </a:t>
            </a:r>
          </a:p>
          <a:p>
            <a:pPr marL="0" lvl="1" defTabSz="914377" fontAlgn="ctr">
              <a:lnSpc>
                <a:spcPct val="101000"/>
              </a:lnSpc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fr-FR" sz="1300" b="1" spc="55" dirty="0" err="1">
                <a:latin typeface="Tahoma"/>
                <a:cs typeface="Tahoma"/>
              </a:rPr>
              <a:t>Enedis</a:t>
            </a:r>
            <a:r>
              <a:rPr lang="fr-FR" sz="1300" b="1" spc="55" dirty="0">
                <a:latin typeface="Tahoma"/>
                <a:cs typeface="Tahoma"/>
              </a:rPr>
              <a:t> a signé avec SYTRAL Mobilités en juillet 2021 une charte d’engagement pour formaliser la mobilisation exceptionnelle requise </a:t>
            </a:r>
            <a:r>
              <a:rPr lang="fr-FR" sz="1300" spc="55" dirty="0">
                <a:latin typeface="Tahoma"/>
                <a:cs typeface="Tahoma"/>
              </a:rPr>
              <a:t>pour réaliser ces projets dans les délais impartis. </a:t>
            </a:r>
          </a:p>
          <a:p>
            <a:pPr lvl="0" defTabSz="914377" fontAlgn="ctr">
              <a:lnSpc>
                <a:spcPct val="101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fr-FR" sz="1300" spc="55" dirty="0">
              <a:latin typeface="Tahoma"/>
              <a:cs typeface="Tahoma"/>
            </a:endParaRPr>
          </a:p>
          <a:p>
            <a:pPr marL="285750" lvl="0" indent="-285750" defTabSz="914377" fontAlgn="ctr">
              <a:lnSpc>
                <a:spcPct val="101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Þ"/>
              <a:tabLst>
                <a:tab pos="457200" algn="l"/>
              </a:tabLst>
            </a:pPr>
            <a:r>
              <a:rPr lang="fr-FR" sz="1300" b="1" spc="55" dirty="0">
                <a:solidFill>
                  <a:srgbClr val="0000CC"/>
                </a:solidFill>
                <a:latin typeface="Tahoma"/>
                <a:cs typeface="Tahoma"/>
              </a:rPr>
              <a:t>La </a:t>
            </a:r>
            <a:r>
              <a:rPr lang="fr-FR" sz="1300" b="1" spc="55" dirty="0" err="1">
                <a:solidFill>
                  <a:srgbClr val="0000CC"/>
                </a:solidFill>
                <a:latin typeface="Tahoma"/>
                <a:cs typeface="Tahoma"/>
              </a:rPr>
              <a:t>décarbonation</a:t>
            </a:r>
            <a:r>
              <a:rPr lang="fr-FR" sz="1300" b="1" spc="55" dirty="0">
                <a:solidFill>
                  <a:srgbClr val="0000CC"/>
                </a:solidFill>
                <a:latin typeface="Tahoma"/>
                <a:cs typeface="Tahoma"/>
              </a:rPr>
              <a:t> de la flotte de bus TCL </a:t>
            </a:r>
          </a:p>
          <a:p>
            <a:pPr lvl="0" defTabSz="914377" fontAlgn="ctr">
              <a:lnSpc>
                <a:spcPct val="101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r-FR" sz="1300" spc="55" dirty="0">
                <a:latin typeface="Tahoma"/>
                <a:cs typeface="Tahoma"/>
              </a:rPr>
              <a:t>(Transports en Commun Lyonnais), par la transition soit vers des trolleybus soit vers des bus électriques ou fonctionnant au GNV. </a:t>
            </a:r>
          </a:p>
          <a:p>
            <a:pPr marL="0" lvl="1" defTabSz="914377" fontAlgn="ctr">
              <a:lnSpc>
                <a:spcPct val="101000"/>
              </a:lnSpc>
              <a:buSzPts val="1000"/>
              <a:tabLst>
                <a:tab pos="457200" algn="l"/>
              </a:tabLst>
            </a:pPr>
            <a:r>
              <a:rPr lang="fr-FR" sz="1300" spc="55" dirty="0">
                <a:latin typeface="Tahoma"/>
                <a:cs typeface="Tahoma"/>
              </a:rPr>
              <a:t>Les projets d’électrification des centres de maintenance et de remisage des bus ont fait l’objet d’une convention de partenariat pour formaliser l’accompagnement d’</a:t>
            </a:r>
            <a:r>
              <a:rPr lang="fr-FR" sz="1300" spc="55" dirty="0" err="1">
                <a:latin typeface="Tahoma"/>
                <a:cs typeface="Tahoma"/>
              </a:rPr>
              <a:t>Enedis</a:t>
            </a:r>
            <a:r>
              <a:rPr lang="fr-FR" sz="1300" spc="55" dirty="0">
                <a:latin typeface="Tahoma"/>
                <a:cs typeface="Tahoma"/>
              </a:rPr>
              <a:t> sur le sujet, inspirée de ce qui a été proposé à la RATP en Ile-de-France</a:t>
            </a:r>
            <a:r>
              <a:rPr lang="fr-FR" sz="1200" spc="55" dirty="0">
                <a:latin typeface="Tahoma"/>
                <a:cs typeface="Tahoma"/>
              </a:rPr>
              <a:t>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" y="1411790"/>
            <a:ext cx="6830858" cy="48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2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238625" cy="6858000"/>
            <a:chOff x="0" y="0"/>
            <a:chExt cx="42386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1330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438399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084" y="490684"/>
              <a:ext cx="3947033" cy="6361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155" y="685800"/>
              <a:ext cx="3377184" cy="57912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175875" y="373379"/>
            <a:ext cx="1623060" cy="327660"/>
            <a:chOff x="10175875" y="373379"/>
            <a:chExt cx="1623060" cy="327660"/>
          </a:xfrm>
        </p:grpSpPr>
        <p:sp>
          <p:nvSpPr>
            <p:cNvPr id="8" name="object 8"/>
            <p:cNvSpPr/>
            <p:nvPr/>
          </p:nvSpPr>
          <p:spPr>
            <a:xfrm>
              <a:off x="10758043" y="373379"/>
              <a:ext cx="353695" cy="327660"/>
            </a:xfrm>
            <a:custGeom>
              <a:avLst/>
              <a:gdLst/>
              <a:ahLst/>
              <a:cxnLst/>
              <a:rect l="l" t="t" r="r" b="b"/>
              <a:pathLst>
                <a:path w="353695" h="327659">
                  <a:moveTo>
                    <a:pt x="233806" y="0"/>
                  </a:moveTo>
                  <a:lnTo>
                    <a:pt x="106679" y="127"/>
                  </a:lnTo>
                  <a:lnTo>
                    <a:pt x="55006" y="28686"/>
                  </a:lnTo>
                  <a:lnTo>
                    <a:pt x="37464" y="76327"/>
                  </a:lnTo>
                  <a:lnTo>
                    <a:pt x="37464" y="110744"/>
                  </a:lnTo>
                  <a:lnTo>
                    <a:pt x="42163" y="116078"/>
                  </a:lnTo>
                  <a:lnTo>
                    <a:pt x="98043" y="116078"/>
                  </a:lnTo>
                  <a:lnTo>
                    <a:pt x="102742" y="110744"/>
                  </a:lnTo>
                  <a:lnTo>
                    <a:pt x="102742" y="86233"/>
                  </a:lnTo>
                  <a:lnTo>
                    <a:pt x="105038" y="75924"/>
                  </a:lnTo>
                  <a:lnTo>
                    <a:pt x="111299" y="67484"/>
                  </a:lnTo>
                  <a:lnTo>
                    <a:pt x="120584" y="61783"/>
                  </a:lnTo>
                  <a:lnTo>
                    <a:pt x="131952" y="59690"/>
                  </a:lnTo>
                  <a:lnTo>
                    <a:pt x="221487" y="59690"/>
                  </a:lnTo>
                  <a:lnTo>
                    <a:pt x="232856" y="61783"/>
                  </a:lnTo>
                  <a:lnTo>
                    <a:pt x="242141" y="67484"/>
                  </a:lnTo>
                  <a:lnTo>
                    <a:pt x="248402" y="75924"/>
                  </a:lnTo>
                  <a:lnTo>
                    <a:pt x="250698" y="86233"/>
                  </a:lnTo>
                  <a:lnTo>
                    <a:pt x="250698" y="114935"/>
                  </a:lnTo>
                  <a:lnTo>
                    <a:pt x="248402" y="125243"/>
                  </a:lnTo>
                  <a:lnTo>
                    <a:pt x="242141" y="133683"/>
                  </a:lnTo>
                  <a:lnTo>
                    <a:pt x="232856" y="139384"/>
                  </a:lnTo>
                  <a:lnTo>
                    <a:pt x="221487" y="141478"/>
                  </a:lnTo>
                  <a:lnTo>
                    <a:pt x="0" y="141478"/>
                  </a:lnTo>
                  <a:lnTo>
                    <a:pt x="0" y="200914"/>
                  </a:lnTo>
                  <a:lnTo>
                    <a:pt x="37210" y="200914"/>
                  </a:lnTo>
                  <a:lnTo>
                    <a:pt x="37210" y="211200"/>
                  </a:lnTo>
                  <a:lnTo>
                    <a:pt x="47234" y="256615"/>
                  </a:lnTo>
                  <a:lnTo>
                    <a:pt x="74533" y="293624"/>
                  </a:lnTo>
                  <a:lnTo>
                    <a:pt x="114952" y="318535"/>
                  </a:lnTo>
                  <a:lnTo>
                    <a:pt x="164337" y="327660"/>
                  </a:lnTo>
                  <a:lnTo>
                    <a:pt x="353567" y="327660"/>
                  </a:lnTo>
                  <a:lnTo>
                    <a:pt x="353567" y="267970"/>
                  </a:lnTo>
                  <a:lnTo>
                    <a:pt x="164083" y="267970"/>
                  </a:lnTo>
                  <a:lnTo>
                    <a:pt x="140174" y="263530"/>
                  </a:lnTo>
                  <a:lnTo>
                    <a:pt x="120634" y="251412"/>
                  </a:lnTo>
                  <a:lnTo>
                    <a:pt x="107451" y="233412"/>
                  </a:lnTo>
                  <a:lnTo>
                    <a:pt x="102615" y="211328"/>
                  </a:lnTo>
                  <a:lnTo>
                    <a:pt x="102742" y="200914"/>
                  </a:lnTo>
                  <a:lnTo>
                    <a:pt x="233806" y="200914"/>
                  </a:lnTo>
                  <a:lnTo>
                    <a:pt x="265773" y="194919"/>
                  </a:lnTo>
                  <a:lnTo>
                    <a:pt x="291893" y="178577"/>
                  </a:lnTo>
                  <a:lnTo>
                    <a:pt x="309512" y="154354"/>
                  </a:lnTo>
                  <a:lnTo>
                    <a:pt x="315975" y="124714"/>
                  </a:lnTo>
                  <a:lnTo>
                    <a:pt x="315975" y="76327"/>
                  </a:lnTo>
                  <a:lnTo>
                    <a:pt x="309512" y="46666"/>
                  </a:lnTo>
                  <a:lnTo>
                    <a:pt x="291893" y="22399"/>
                  </a:lnTo>
                  <a:lnTo>
                    <a:pt x="265773" y="6014"/>
                  </a:lnTo>
                  <a:lnTo>
                    <a:pt x="233806" y="0"/>
                  </a:lnTo>
                  <a:close/>
                </a:path>
              </a:pathLst>
            </a:custGeom>
            <a:solidFill>
              <a:srgbClr val="95C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75875" y="373379"/>
              <a:ext cx="1623060" cy="327660"/>
            </a:xfrm>
            <a:custGeom>
              <a:avLst/>
              <a:gdLst/>
              <a:ahLst/>
              <a:cxnLst/>
              <a:rect l="l" t="t" r="r" b="b"/>
              <a:pathLst>
                <a:path w="1623059" h="327659">
                  <a:moveTo>
                    <a:pt x="1305559" y="0"/>
                  </a:moveTo>
                  <a:lnTo>
                    <a:pt x="1249806" y="0"/>
                  </a:lnTo>
                  <a:lnTo>
                    <a:pt x="1245107" y="5207"/>
                  </a:lnTo>
                  <a:lnTo>
                    <a:pt x="1245107" y="54483"/>
                  </a:lnTo>
                  <a:lnTo>
                    <a:pt x="1249933" y="59690"/>
                  </a:lnTo>
                  <a:lnTo>
                    <a:pt x="1305686" y="59690"/>
                  </a:lnTo>
                  <a:lnTo>
                    <a:pt x="1310385" y="54483"/>
                  </a:lnTo>
                  <a:lnTo>
                    <a:pt x="1310258" y="5207"/>
                  </a:lnTo>
                  <a:lnTo>
                    <a:pt x="1305559" y="0"/>
                  </a:lnTo>
                  <a:close/>
                </a:path>
                <a:path w="1623059" h="327659">
                  <a:moveTo>
                    <a:pt x="1305559" y="85217"/>
                  </a:moveTo>
                  <a:lnTo>
                    <a:pt x="1249806" y="85217"/>
                  </a:lnTo>
                  <a:lnTo>
                    <a:pt x="1245107" y="90424"/>
                  </a:lnTo>
                  <a:lnTo>
                    <a:pt x="1245107" y="322325"/>
                  </a:lnTo>
                  <a:lnTo>
                    <a:pt x="1249933" y="327533"/>
                  </a:lnTo>
                  <a:lnTo>
                    <a:pt x="1305686" y="327533"/>
                  </a:lnTo>
                  <a:lnTo>
                    <a:pt x="1310385" y="322325"/>
                  </a:lnTo>
                  <a:lnTo>
                    <a:pt x="1310258" y="90424"/>
                  </a:lnTo>
                  <a:lnTo>
                    <a:pt x="1305559" y="85217"/>
                  </a:lnTo>
                  <a:close/>
                </a:path>
                <a:path w="1623059" h="327659">
                  <a:moveTo>
                    <a:pt x="1190147" y="59690"/>
                  </a:moveTo>
                  <a:lnTo>
                    <a:pt x="1080897" y="59690"/>
                  </a:lnTo>
                  <a:lnTo>
                    <a:pt x="1104806" y="64190"/>
                  </a:lnTo>
                  <a:lnTo>
                    <a:pt x="1124346" y="76454"/>
                  </a:lnTo>
                  <a:lnTo>
                    <a:pt x="1137529" y="94622"/>
                  </a:lnTo>
                  <a:lnTo>
                    <a:pt x="1142365" y="116840"/>
                  </a:lnTo>
                  <a:lnTo>
                    <a:pt x="1142365" y="221996"/>
                  </a:lnTo>
                  <a:lnTo>
                    <a:pt x="1124346" y="256730"/>
                  </a:lnTo>
                  <a:lnTo>
                    <a:pt x="1080897" y="267843"/>
                  </a:lnTo>
                  <a:lnTo>
                    <a:pt x="935354" y="267970"/>
                  </a:lnTo>
                  <a:lnTo>
                    <a:pt x="935354" y="327660"/>
                  </a:lnTo>
                  <a:lnTo>
                    <a:pt x="1080897" y="327533"/>
                  </a:lnTo>
                  <a:lnTo>
                    <a:pt x="1130169" y="320097"/>
                  </a:lnTo>
                  <a:lnTo>
                    <a:pt x="1170463" y="298910"/>
                  </a:lnTo>
                  <a:lnTo>
                    <a:pt x="1197661" y="265650"/>
                  </a:lnTo>
                  <a:lnTo>
                    <a:pt x="1207643" y="221996"/>
                  </a:lnTo>
                  <a:lnTo>
                    <a:pt x="1207643" y="116078"/>
                  </a:lnTo>
                  <a:lnTo>
                    <a:pt x="1198473" y="71901"/>
                  </a:lnTo>
                  <a:lnTo>
                    <a:pt x="1190147" y="59690"/>
                  </a:lnTo>
                  <a:close/>
                </a:path>
                <a:path w="1623059" h="327659">
                  <a:moveTo>
                    <a:pt x="1088263" y="0"/>
                  </a:moveTo>
                  <a:lnTo>
                    <a:pt x="940053" y="0"/>
                  </a:lnTo>
                  <a:lnTo>
                    <a:pt x="935354" y="5207"/>
                  </a:lnTo>
                  <a:lnTo>
                    <a:pt x="935354" y="210820"/>
                  </a:lnTo>
                  <a:lnTo>
                    <a:pt x="940053" y="216027"/>
                  </a:lnTo>
                  <a:lnTo>
                    <a:pt x="995933" y="216027"/>
                  </a:lnTo>
                  <a:lnTo>
                    <a:pt x="1000632" y="210820"/>
                  </a:lnTo>
                  <a:lnTo>
                    <a:pt x="1000759" y="59690"/>
                  </a:lnTo>
                  <a:lnTo>
                    <a:pt x="1190147" y="59690"/>
                  </a:lnTo>
                  <a:lnTo>
                    <a:pt x="1173241" y="34893"/>
                  </a:lnTo>
                  <a:lnTo>
                    <a:pt x="1135366" y="9457"/>
                  </a:lnTo>
                  <a:lnTo>
                    <a:pt x="1088263" y="0"/>
                  </a:lnTo>
                  <a:close/>
                </a:path>
                <a:path w="1623059" h="327659">
                  <a:moveTo>
                    <a:pt x="1587753" y="0"/>
                  </a:moveTo>
                  <a:lnTo>
                    <a:pt x="1428623" y="0"/>
                  </a:lnTo>
                  <a:lnTo>
                    <a:pt x="1397357" y="5859"/>
                  </a:lnTo>
                  <a:lnTo>
                    <a:pt x="1371663" y="21828"/>
                  </a:lnTo>
                  <a:lnTo>
                    <a:pt x="1354256" y="45487"/>
                  </a:lnTo>
                  <a:lnTo>
                    <a:pt x="1347851" y="74422"/>
                  </a:lnTo>
                  <a:lnTo>
                    <a:pt x="1347851" y="120777"/>
                  </a:lnTo>
                  <a:lnTo>
                    <a:pt x="1353710" y="151963"/>
                  </a:lnTo>
                  <a:lnTo>
                    <a:pt x="1369679" y="177482"/>
                  </a:lnTo>
                  <a:lnTo>
                    <a:pt x="1393338" y="194714"/>
                  </a:lnTo>
                  <a:lnTo>
                    <a:pt x="1422273" y="201041"/>
                  </a:lnTo>
                  <a:lnTo>
                    <a:pt x="1529333" y="201041"/>
                  </a:lnTo>
                  <a:lnTo>
                    <a:pt x="1540402" y="203471"/>
                  </a:lnTo>
                  <a:lnTo>
                    <a:pt x="1549400" y="210105"/>
                  </a:lnTo>
                  <a:lnTo>
                    <a:pt x="1555444" y="219954"/>
                  </a:lnTo>
                  <a:lnTo>
                    <a:pt x="1557654" y="232029"/>
                  </a:lnTo>
                  <a:lnTo>
                    <a:pt x="1557654" y="239395"/>
                  </a:lnTo>
                  <a:lnTo>
                    <a:pt x="1555243" y="250503"/>
                  </a:lnTo>
                  <a:lnTo>
                    <a:pt x="1548653" y="259587"/>
                  </a:lnTo>
                  <a:lnTo>
                    <a:pt x="1538849" y="265719"/>
                  </a:lnTo>
                  <a:lnTo>
                    <a:pt x="1526794" y="267970"/>
                  </a:lnTo>
                  <a:lnTo>
                    <a:pt x="1354454" y="267970"/>
                  </a:lnTo>
                  <a:lnTo>
                    <a:pt x="1350009" y="270764"/>
                  </a:lnTo>
                  <a:lnTo>
                    <a:pt x="1348485" y="275082"/>
                  </a:lnTo>
                  <a:lnTo>
                    <a:pt x="1347977" y="276352"/>
                  </a:lnTo>
                  <a:lnTo>
                    <a:pt x="1347851" y="322961"/>
                  </a:lnTo>
                  <a:lnTo>
                    <a:pt x="1353057" y="327660"/>
                  </a:lnTo>
                  <a:lnTo>
                    <a:pt x="1542923" y="327660"/>
                  </a:lnTo>
                  <a:lnTo>
                    <a:pt x="1574089" y="321800"/>
                  </a:lnTo>
                  <a:lnTo>
                    <a:pt x="1599564" y="305831"/>
                  </a:lnTo>
                  <a:lnTo>
                    <a:pt x="1616753" y="282172"/>
                  </a:lnTo>
                  <a:lnTo>
                    <a:pt x="1623059" y="253237"/>
                  </a:lnTo>
                  <a:lnTo>
                    <a:pt x="1623059" y="208787"/>
                  </a:lnTo>
                  <a:lnTo>
                    <a:pt x="1596167" y="159813"/>
                  </a:lnTo>
                  <a:lnTo>
                    <a:pt x="1542415" y="141478"/>
                  </a:lnTo>
                  <a:lnTo>
                    <a:pt x="1441703" y="141478"/>
                  </a:lnTo>
                  <a:lnTo>
                    <a:pt x="1430595" y="139047"/>
                  </a:lnTo>
                  <a:lnTo>
                    <a:pt x="1421510" y="132413"/>
                  </a:lnTo>
                  <a:lnTo>
                    <a:pt x="1415379" y="122564"/>
                  </a:lnTo>
                  <a:lnTo>
                    <a:pt x="1413128" y="110490"/>
                  </a:lnTo>
                  <a:lnTo>
                    <a:pt x="1413255" y="88265"/>
                  </a:lnTo>
                  <a:lnTo>
                    <a:pt x="1415706" y="77176"/>
                  </a:lnTo>
                  <a:lnTo>
                    <a:pt x="1422384" y="68135"/>
                  </a:lnTo>
                  <a:lnTo>
                    <a:pt x="1432276" y="62047"/>
                  </a:lnTo>
                  <a:lnTo>
                    <a:pt x="1444371" y="59817"/>
                  </a:lnTo>
                  <a:lnTo>
                    <a:pt x="1586356" y="59817"/>
                  </a:lnTo>
                  <a:lnTo>
                    <a:pt x="1590802" y="56896"/>
                  </a:lnTo>
                  <a:lnTo>
                    <a:pt x="1592326" y="52578"/>
                  </a:lnTo>
                  <a:lnTo>
                    <a:pt x="1592833" y="51435"/>
                  </a:lnTo>
                  <a:lnTo>
                    <a:pt x="1592960" y="4699"/>
                  </a:lnTo>
                  <a:lnTo>
                    <a:pt x="1587753" y="0"/>
                  </a:lnTo>
                  <a:close/>
                </a:path>
                <a:path w="1623059" h="327659">
                  <a:moveTo>
                    <a:pt x="267334" y="0"/>
                  </a:moveTo>
                  <a:lnTo>
                    <a:pt x="87502" y="0"/>
                  </a:lnTo>
                  <a:lnTo>
                    <a:pt x="53470" y="6330"/>
                  </a:lnTo>
                  <a:lnTo>
                    <a:pt x="25653" y="23590"/>
                  </a:lnTo>
                  <a:lnTo>
                    <a:pt x="6885" y="49184"/>
                  </a:lnTo>
                  <a:lnTo>
                    <a:pt x="0" y="80518"/>
                  </a:lnTo>
                  <a:lnTo>
                    <a:pt x="0" y="247142"/>
                  </a:lnTo>
                  <a:lnTo>
                    <a:pt x="6885" y="278475"/>
                  </a:lnTo>
                  <a:lnTo>
                    <a:pt x="25653" y="304069"/>
                  </a:lnTo>
                  <a:lnTo>
                    <a:pt x="53470" y="321329"/>
                  </a:lnTo>
                  <a:lnTo>
                    <a:pt x="87502" y="327660"/>
                  </a:lnTo>
                  <a:lnTo>
                    <a:pt x="267080" y="327660"/>
                  </a:lnTo>
                  <a:lnTo>
                    <a:pt x="272160" y="323088"/>
                  </a:lnTo>
                  <a:lnTo>
                    <a:pt x="272160" y="272542"/>
                  </a:lnTo>
                  <a:lnTo>
                    <a:pt x="267080" y="267970"/>
                  </a:lnTo>
                  <a:lnTo>
                    <a:pt x="88646" y="267970"/>
                  </a:lnTo>
                  <a:lnTo>
                    <a:pt x="79690" y="266217"/>
                  </a:lnTo>
                  <a:lnTo>
                    <a:pt x="72247" y="261477"/>
                  </a:lnTo>
                  <a:lnTo>
                    <a:pt x="67161" y="254521"/>
                  </a:lnTo>
                  <a:lnTo>
                    <a:pt x="65277" y="246125"/>
                  </a:lnTo>
                  <a:lnTo>
                    <a:pt x="65277" y="200406"/>
                  </a:lnTo>
                  <a:lnTo>
                    <a:pt x="174498" y="200406"/>
                  </a:lnTo>
                  <a:lnTo>
                    <a:pt x="179704" y="195834"/>
                  </a:lnTo>
                  <a:lnTo>
                    <a:pt x="179704" y="146177"/>
                  </a:lnTo>
                  <a:lnTo>
                    <a:pt x="174498" y="141478"/>
                  </a:lnTo>
                  <a:lnTo>
                    <a:pt x="65277" y="141478"/>
                  </a:lnTo>
                  <a:lnTo>
                    <a:pt x="65277" y="81661"/>
                  </a:lnTo>
                  <a:lnTo>
                    <a:pt x="67161" y="73191"/>
                  </a:lnTo>
                  <a:lnTo>
                    <a:pt x="72247" y="66198"/>
                  </a:lnTo>
                  <a:lnTo>
                    <a:pt x="79690" y="61444"/>
                  </a:lnTo>
                  <a:lnTo>
                    <a:pt x="88646" y="59690"/>
                  </a:lnTo>
                  <a:lnTo>
                    <a:pt x="267080" y="59690"/>
                  </a:lnTo>
                  <a:lnTo>
                    <a:pt x="272160" y="55118"/>
                  </a:lnTo>
                  <a:lnTo>
                    <a:pt x="272160" y="4699"/>
                  </a:lnTo>
                  <a:lnTo>
                    <a:pt x="267334" y="0"/>
                  </a:lnTo>
                  <a:close/>
                </a:path>
                <a:path w="1623059" h="327659">
                  <a:moveTo>
                    <a:pt x="455168" y="0"/>
                  </a:moveTo>
                  <a:lnTo>
                    <a:pt x="314451" y="0"/>
                  </a:lnTo>
                  <a:lnTo>
                    <a:pt x="309625" y="5207"/>
                  </a:lnTo>
                  <a:lnTo>
                    <a:pt x="309625" y="322453"/>
                  </a:lnTo>
                  <a:lnTo>
                    <a:pt x="314451" y="327660"/>
                  </a:lnTo>
                  <a:lnTo>
                    <a:pt x="370331" y="327660"/>
                  </a:lnTo>
                  <a:lnTo>
                    <a:pt x="375030" y="322453"/>
                  </a:lnTo>
                  <a:lnTo>
                    <a:pt x="375030" y="59690"/>
                  </a:lnTo>
                  <a:lnTo>
                    <a:pt x="563344" y="59690"/>
                  </a:lnTo>
                  <a:lnTo>
                    <a:pt x="544734" y="34274"/>
                  </a:lnTo>
                  <a:lnTo>
                    <a:pt x="504440" y="9201"/>
                  </a:lnTo>
                  <a:lnTo>
                    <a:pt x="455168" y="0"/>
                  </a:lnTo>
                  <a:close/>
                </a:path>
                <a:path w="1623059" h="327659">
                  <a:moveTo>
                    <a:pt x="563344" y="59690"/>
                  </a:moveTo>
                  <a:lnTo>
                    <a:pt x="375030" y="59690"/>
                  </a:lnTo>
                  <a:lnTo>
                    <a:pt x="455168" y="59817"/>
                  </a:lnTo>
                  <a:lnTo>
                    <a:pt x="479077" y="64297"/>
                  </a:lnTo>
                  <a:lnTo>
                    <a:pt x="498617" y="76517"/>
                  </a:lnTo>
                  <a:lnTo>
                    <a:pt x="511800" y="94642"/>
                  </a:lnTo>
                  <a:lnTo>
                    <a:pt x="516635" y="116840"/>
                  </a:lnTo>
                  <a:lnTo>
                    <a:pt x="516635" y="322961"/>
                  </a:lnTo>
                  <a:lnTo>
                    <a:pt x="521843" y="327660"/>
                  </a:lnTo>
                  <a:lnTo>
                    <a:pt x="576706" y="327660"/>
                  </a:lnTo>
                  <a:lnTo>
                    <a:pt x="581914" y="322961"/>
                  </a:lnTo>
                  <a:lnTo>
                    <a:pt x="581914" y="116840"/>
                  </a:lnTo>
                  <a:lnTo>
                    <a:pt x="571932" y="71419"/>
                  </a:lnTo>
                  <a:lnTo>
                    <a:pt x="563344" y="59690"/>
                  </a:lnTo>
                  <a:close/>
                </a:path>
              </a:pathLst>
            </a:custGeom>
            <a:solidFill>
              <a:srgbClr val="132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040891"/>
            <a:ext cx="3863339" cy="581710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4567" y="1143000"/>
            <a:ext cx="318917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95" dirty="0">
                <a:solidFill>
                  <a:srgbClr val="FFFFFF"/>
                </a:solidFill>
              </a:rPr>
              <a:t>L</a:t>
            </a:r>
            <a:r>
              <a:rPr sz="2000" spc="-80" dirty="0">
                <a:solidFill>
                  <a:srgbClr val="FFFFFF"/>
                </a:solidFill>
              </a:rPr>
              <a:t>e</a:t>
            </a:r>
            <a:r>
              <a:rPr sz="2000" spc="-245" dirty="0">
                <a:solidFill>
                  <a:srgbClr val="FFFFFF"/>
                </a:solidFill>
              </a:rPr>
              <a:t> </a:t>
            </a:r>
            <a:r>
              <a:rPr sz="2000" spc="-114" dirty="0">
                <a:solidFill>
                  <a:srgbClr val="FFFFFF"/>
                </a:solidFill>
              </a:rPr>
              <a:t>r</a:t>
            </a:r>
            <a:r>
              <a:rPr sz="2000" spc="-135" dirty="0">
                <a:solidFill>
                  <a:srgbClr val="FFFFFF"/>
                </a:solidFill>
              </a:rPr>
              <a:t>é</a:t>
            </a:r>
            <a:r>
              <a:rPr sz="2000" spc="-50" dirty="0">
                <a:solidFill>
                  <a:srgbClr val="FFFFFF"/>
                </a:solidFill>
              </a:rPr>
              <a:t>s</a:t>
            </a:r>
            <a:r>
              <a:rPr sz="2000" spc="-135" dirty="0">
                <a:solidFill>
                  <a:srgbClr val="FFFFFF"/>
                </a:solidFill>
              </a:rPr>
              <a:t>e</a:t>
            </a:r>
            <a:r>
              <a:rPr sz="2000" spc="-35" dirty="0">
                <a:solidFill>
                  <a:srgbClr val="FFFFFF"/>
                </a:solidFill>
              </a:rPr>
              <a:t>a</a:t>
            </a:r>
            <a:r>
              <a:rPr sz="2000" spc="-145" dirty="0">
                <a:solidFill>
                  <a:srgbClr val="FFFFFF"/>
                </a:solidFill>
              </a:rPr>
              <a:t>u</a:t>
            </a:r>
            <a:r>
              <a:rPr sz="2000" spc="-260" dirty="0">
                <a:solidFill>
                  <a:srgbClr val="FFFFFF"/>
                </a:solidFill>
              </a:rPr>
              <a:t> </a:t>
            </a:r>
            <a:r>
              <a:rPr sz="2000" spc="-100" dirty="0">
                <a:solidFill>
                  <a:srgbClr val="FFFFFF"/>
                </a:solidFill>
              </a:rPr>
              <a:t>p</a:t>
            </a:r>
            <a:r>
              <a:rPr sz="2000" spc="-190" dirty="0">
                <a:solidFill>
                  <a:srgbClr val="FFFFFF"/>
                </a:solidFill>
              </a:rPr>
              <a:t>u</a:t>
            </a:r>
            <a:r>
              <a:rPr sz="2000" spc="-105" dirty="0">
                <a:solidFill>
                  <a:srgbClr val="FFFFFF"/>
                </a:solidFill>
              </a:rPr>
              <a:t>b</a:t>
            </a:r>
            <a:r>
              <a:rPr sz="2000" spc="-140" dirty="0">
                <a:solidFill>
                  <a:srgbClr val="FFFFFF"/>
                </a:solidFill>
              </a:rPr>
              <a:t>l</a:t>
            </a:r>
            <a:r>
              <a:rPr sz="2000" spc="-155" dirty="0">
                <a:solidFill>
                  <a:srgbClr val="FFFFFF"/>
                </a:solidFill>
              </a:rPr>
              <a:t>i</a:t>
            </a:r>
            <a:r>
              <a:rPr sz="2000" spc="55" dirty="0">
                <a:solidFill>
                  <a:srgbClr val="FFFFFF"/>
                </a:solidFill>
              </a:rPr>
              <a:t>c</a:t>
            </a:r>
            <a:r>
              <a:rPr sz="2000" spc="-260" dirty="0">
                <a:solidFill>
                  <a:srgbClr val="FFFFFF"/>
                </a:solidFill>
              </a:rPr>
              <a:t> </a:t>
            </a:r>
            <a:r>
              <a:rPr sz="2000" spc="-100" dirty="0">
                <a:solidFill>
                  <a:srgbClr val="FFFFFF"/>
                </a:solidFill>
              </a:rPr>
              <a:t>d</a:t>
            </a:r>
            <a:r>
              <a:rPr sz="2000" spc="-55" dirty="0">
                <a:solidFill>
                  <a:srgbClr val="FFFFFF"/>
                </a:solidFill>
              </a:rPr>
              <a:t>e  </a:t>
            </a:r>
            <a:r>
              <a:rPr sz="2000" spc="-125" dirty="0">
                <a:solidFill>
                  <a:srgbClr val="FFFFFF"/>
                </a:solidFill>
              </a:rPr>
              <a:t>distribution </a:t>
            </a:r>
            <a:r>
              <a:rPr sz="2000" spc="-120" dirty="0">
                <a:solidFill>
                  <a:srgbClr val="FFFFFF"/>
                </a:solidFill>
              </a:rPr>
              <a:t> </a:t>
            </a:r>
            <a:r>
              <a:rPr sz="2000" spc="-100" dirty="0">
                <a:solidFill>
                  <a:srgbClr val="FFFFFF"/>
                </a:solidFill>
              </a:rPr>
              <a:t>d</a:t>
            </a:r>
            <a:r>
              <a:rPr sz="2000" spc="-110" dirty="0">
                <a:solidFill>
                  <a:srgbClr val="FFFFFF"/>
                </a:solidFill>
              </a:rPr>
              <a:t>’</a:t>
            </a:r>
            <a:r>
              <a:rPr sz="2000" spc="-135" dirty="0">
                <a:solidFill>
                  <a:srgbClr val="FFFFFF"/>
                </a:solidFill>
              </a:rPr>
              <a:t>é</a:t>
            </a:r>
            <a:r>
              <a:rPr sz="2000" spc="-140" dirty="0">
                <a:solidFill>
                  <a:srgbClr val="FFFFFF"/>
                </a:solidFill>
              </a:rPr>
              <a:t>l</a:t>
            </a:r>
            <a:r>
              <a:rPr sz="2000" spc="-135" dirty="0">
                <a:solidFill>
                  <a:srgbClr val="FFFFFF"/>
                </a:solidFill>
              </a:rPr>
              <a:t>e</a:t>
            </a:r>
            <a:r>
              <a:rPr sz="2000" spc="-5" dirty="0">
                <a:solidFill>
                  <a:srgbClr val="FFFFFF"/>
                </a:solidFill>
              </a:rPr>
              <a:t>c</a:t>
            </a:r>
            <a:r>
              <a:rPr sz="2000" spc="-105" dirty="0">
                <a:solidFill>
                  <a:srgbClr val="FFFFFF"/>
                </a:solidFill>
              </a:rPr>
              <a:t>t</a:t>
            </a:r>
            <a:r>
              <a:rPr sz="2000" spc="-130" dirty="0">
                <a:solidFill>
                  <a:srgbClr val="FFFFFF"/>
                </a:solidFill>
              </a:rPr>
              <a:t>r</a:t>
            </a:r>
            <a:r>
              <a:rPr sz="2000" spc="-140" dirty="0">
                <a:solidFill>
                  <a:srgbClr val="FFFFFF"/>
                </a:solidFill>
              </a:rPr>
              <a:t>i</a:t>
            </a:r>
            <a:r>
              <a:rPr sz="2000" spc="-5" dirty="0">
                <a:solidFill>
                  <a:srgbClr val="FFFFFF"/>
                </a:solidFill>
              </a:rPr>
              <a:t>c</a:t>
            </a:r>
            <a:r>
              <a:rPr sz="2000" spc="-140" dirty="0">
                <a:solidFill>
                  <a:srgbClr val="FFFFFF"/>
                </a:solidFill>
              </a:rPr>
              <a:t>i</a:t>
            </a:r>
            <a:r>
              <a:rPr sz="2000" spc="-120" dirty="0">
                <a:solidFill>
                  <a:srgbClr val="FFFFFF"/>
                </a:solidFill>
              </a:rPr>
              <a:t>t</a:t>
            </a:r>
            <a:r>
              <a:rPr sz="2000" spc="-80" dirty="0">
                <a:solidFill>
                  <a:srgbClr val="FFFFFF"/>
                </a:solidFill>
              </a:rPr>
              <a:t>é</a:t>
            </a:r>
            <a:r>
              <a:rPr sz="2000" spc="-270" dirty="0">
                <a:solidFill>
                  <a:srgbClr val="FFFFFF"/>
                </a:solidFill>
              </a:rPr>
              <a:t> </a:t>
            </a:r>
            <a:r>
              <a:rPr sz="2000" spc="-210" dirty="0">
                <a:solidFill>
                  <a:srgbClr val="FFFFFF"/>
                </a:solidFill>
              </a:rPr>
              <a:t>:</a:t>
            </a:r>
            <a:r>
              <a:rPr sz="2000" spc="-229" dirty="0">
                <a:solidFill>
                  <a:srgbClr val="FFFFFF"/>
                </a:solidFill>
              </a:rPr>
              <a:t> </a:t>
            </a:r>
            <a:br>
              <a:rPr lang="fr-FR" sz="2000" spc="-229" dirty="0">
                <a:solidFill>
                  <a:srgbClr val="FFFFFF"/>
                </a:solidFill>
              </a:rPr>
            </a:br>
            <a:r>
              <a:rPr sz="2000" spc="-190" dirty="0">
                <a:solidFill>
                  <a:srgbClr val="FFFFFF"/>
                </a:solidFill>
              </a:rPr>
              <a:t>u</a:t>
            </a:r>
            <a:r>
              <a:rPr sz="2000" spc="-135" dirty="0">
                <a:solidFill>
                  <a:srgbClr val="FFFFFF"/>
                </a:solidFill>
              </a:rPr>
              <a:t>n</a:t>
            </a:r>
            <a:r>
              <a:rPr sz="2000" spc="195" dirty="0">
                <a:solidFill>
                  <a:srgbClr val="FFFFFF"/>
                </a:solidFill>
              </a:rPr>
              <a:t> </a:t>
            </a:r>
            <a:r>
              <a:rPr sz="2000" spc="-105" dirty="0">
                <a:solidFill>
                  <a:srgbClr val="FFFFFF"/>
                </a:solidFill>
              </a:rPr>
              <a:t>b</a:t>
            </a:r>
            <a:r>
              <a:rPr sz="2000" spc="-140" dirty="0">
                <a:solidFill>
                  <a:srgbClr val="FFFFFF"/>
                </a:solidFill>
              </a:rPr>
              <a:t>i</a:t>
            </a:r>
            <a:r>
              <a:rPr sz="2000" spc="-135" dirty="0">
                <a:solidFill>
                  <a:srgbClr val="FFFFFF"/>
                </a:solidFill>
              </a:rPr>
              <a:t>e</a:t>
            </a:r>
            <a:r>
              <a:rPr sz="2000" spc="-85" dirty="0">
                <a:solidFill>
                  <a:srgbClr val="FFFFFF"/>
                </a:solidFill>
              </a:rPr>
              <a:t>n  </a:t>
            </a:r>
            <a:r>
              <a:rPr sz="2000" spc="10" dirty="0">
                <a:solidFill>
                  <a:srgbClr val="FFFFFF"/>
                </a:solidFill>
              </a:rPr>
              <a:t>c</a:t>
            </a:r>
            <a:r>
              <a:rPr sz="2000" spc="-135" dirty="0">
                <a:solidFill>
                  <a:srgbClr val="FFFFFF"/>
                </a:solidFill>
              </a:rPr>
              <a:t>o</a:t>
            </a:r>
            <a:r>
              <a:rPr sz="2000" spc="-140" dirty="0">
                <a:solidFill>
                  <a:srgbClr val="FFFFFF"/>
                </a:solidFill>
              </a:rPr>
              <a:t>ll</a:t>
            </a:r>
            <a:r>
              <a:rPr sz="2000" spc="-135" dirty="0">
                <a:solidFill>
                  <a:srgbClr val="FFFFFF"/>
                </a:solidFill>
              </a:rPr>
              <a:t>e</a:t>
            </a:r>
            <a:r>
              <a:rPr sz="2000" spc="10" dirty="0">
                <a:solidFill>
                  <a:srgbClr val="FFFFFF"/>
                </a:solidFill>
              </a:rPr>
              <a:t>c</a:t>
            </a:r>
            <a:r>
              <a:rPr sz="2000" spc="-105" dirty="0">
                <a:solidFill>
                  <a:srgbClr val="FFFFFF"/>
                </a:solidFill>
              </a:rPr>
              <a:t>t</a:t>
            </a:r>
            <a:r>
              <a:rPr sz="2000" spc="-155" dirty="0">
                <a:solidFill>
                  <a:srgbClr val="FFFFFF"/>
                </a:solidFill>
              </a:rPr>
              <a:t>i</a:t>
            </a:r>
            <a:r>
              <a:rPr sz="2000" spc="-25" dirty="0">
                <a:solidFill>
                  <a:srgbClr val="FFFFFF"/>
                </a:solidFill>
              </a:rPr>
              <a:t>f</a:t>
            </a:r>
            <a:r>
              <a:rPr sz="2000" spc="-265" dirty="0">
                <a:solidFill>
                  <a:srgbClr val="FFFFFF"/>
                </a:solidFill>
              </a:rPr>
              <a:t> </a:t>
            </a:r>
            <a:r>
              <a:rPr sz="2000" spc="-210" dirty="0">
                <a:solidFill>
                  <a:srgbClr val="FFFFFF"/>
                </a:solidFill>
              </a:rPr>
              <a:t>m</a:t>
            </a:r>
            <a:r>
              <a:rPr sz="2000" spc="-35" dirty="0">
                <a:solidFill>
                  <a:srgbClr val="FFFFFF"/>
                </a:solidFill>
              </a:rPr>
              <a:t>a</a:t>
            </a:r>
            <a:r>
              <a:rPr sz="2000" spc="-260" dirty="0">
                <a:solidFill>
                  <a:srgbClr val="FFFFFF"/>
                </a:solidFill>
              </a:rPr>
              <a:t>j</a:t>
            </a:r>
            <a:r>
              <a:rPr sz="2000" spc="-135" dirty="0">
                <a:solidFill>
                  <a:srgbClr val="FFFFFF"/>
                </a:solidFill>
              </a:rPr>
              <a:t>e</a:t>
            </a:r>
            <a:r>
              <a:rPr sz="2000" spc="-190" dirty="0">
                <a:solidFill>
                  <a:srgbClr val="FFFFFF"/>
                </a:solidFill>
              </a:rPr>
              <a:t>u</a:t>
            </a:r>
            <a:r>
              <a:rPr sz="2000" spc="-65" dirty="0">
                <a:solidFill>
                  <a:srgbClr val="FFFFFF"/>
                </a:solidFill>
              </a:rPr>
              <a:t>r</a:t>
            </a:r>
            <a:endParaRPr sz="200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3920997" y="4803394"/>
            <a:ext cx="7754620" cy="1885950"/>
            <a:chOff x="3920997" y="4803394"/>
            <a:chExt cx="7754620" cy="1885950"/>
          </a:xfrm>
        </p:grpSpPr>
        <p:sp>
          <p:nvSpPr>
            <p:cNvPr id="13" name="object 13"/>
            <p:cNvSpPr/>
            <p:nvPr/>
          </p:nvSpPr>
          <p:spPr>
            <a:xfrm>
              <a:off x="3927347" y="4809744"/>
              <a:ext cx="7741920" cy="1873250"/>
            </a:xfrm>
            <a:custGeom>
              <a:avLst/>
              <a:gdLst/>
              <a:ahLst/>
              <a:cxnLst/>
              <a:rect l="l" t="t" r="r" b="b"/>
              <a:pathLst>
                <a:path w="7741920" h="1873250">
                  <a:moveTo>
                    <a:pt x="7429754" y="0"/>
                  </a:moveTo>
                  <a:lnTo>
                    <a:pt x="312165" y="0"/>
                  </a:lnTo>
                  <a:lnTo>
                    <a:pt x="266051" y="3386"/>
                  </a:lnTo>
                  <a:lnTo>
                    <a:pt x="222032" y="13222"/>
                  </a:lnTo>
                  <a:lnTo>
                    <a:pt x="180593" y="29024"/>
                  </a:lnTo>
                  <a:lnTo>
                    <a:pt x="142217" y="50308"/>
                  </a:lnTo>
                  <a:lnTo>
                    <a:pt x="107388" y="76591"/>
                  </a:lnTo>
                  <a:lnTo>
                    <a:pt x="76591" y="107388"/>
                  </a:lnTo>
                  <a:lnTo>
                    <a:pt x="50308" y="142217"/>
                  </a:lnTo>
                  <a:lnTo>
                    <a:pt x="29024" y="180593"/>
                  </a:lnTo>
                  <a:lnTo>
                    <a:pt x="13222" y="222032"/>
                  </a:lnTo>
                  <a:lnTo>
                    <a:pt x="3386" y="266051"/>
                  </a:lnTo>
                  <a:lnTo>
                    <a:pt x="0" y="312165"/>
                  </a:lnTo>
                  <a:lnTo>
                    <a:pt x="0" y="1560817"/>
                  </a:lnTo>
                  <a:lnTo>
                    <a:pt x="3386" y="1606949"/>
                  </a:lnTo>
                  <a:lnTo>
                    <a:pt x="13222" y="1650979"/>
                  </a:lnTo>
                  <a:lnTo>
                    <a:pt x="29024" y="1692425"/>
                  </a:lnTo>
                  <a:lnTo>
                    <a:pt x="50308" y="1730803"/>
                  </a:lnTo>
                  <a:lnTo>
                    <a:pt x="76591" y="1765630"/>
                  </a:lnTo>
                  <a:lnTo>
                    <a:pt x="107388" y="1796425"/>
                  </a:lnTo>
                  <a:lnTo>
                    <a:pt x="142217" y="1822703"/>
                  </a:lnTo>
                  <a:lnTo>
                    <a:pt x="180593" y="1843981"/>
                  </a:lnTo>
                  <a:lnTo>
                    <a:pt x="222032" y="1859778"/>
                  </a:lnTo>
                  <a:lnTo>
                    <a:pt x="266051" y="1869611"/>
                  </a:lnTo>
                  <a:lnTo>
                    <a:pt x="312165" y="1872995"/>
                  </a:lnTo>
                  <a:lnTo>
                    <a:pt x="7429754" y="1872995"/>
                  </a:lnTo>
                  <a:lnTo>
                    <a:pt x="7475868" y="1869611"/>
                  </a:lnTo>
                  <a:lnTo>
                    <a:pt x="7519887" y="1859778"/>
                  </a:lnTo>
                  <a:lnTo>
                    <a:pt x="7561326" y="1843981"/>
                  </a:lnTo>
                  <a:lnTo>
                    <a:pt x="7599702" y="1822703"/>
                  </a:lnTo>
                  <a:lnTo>
                    <a:pt x="7634531" y="1796425"/>
                  </a:lnTo>
                  <a:lnTo>
                    <a:pt x="7665328" y="1765630"/>
                  </a:lnTo>
                  <a:lnTo>
                    <a:pt x="7691611" y="1730803"/>
                  </a:lnTo>
                  <a:lnTo>
                    <a:pt x="7712895" y="1692425"/>
                  </a:lnTo>
                  <a:lnTo>
                    <a:pt x="7728697" y="1650979"/>
                  </a:lnTo>
                  <a:lnTo>
                    <a:pt x="7738533" y="1606949"/>
                  </a:lnTo>
                  <a:lnTo>
                    <a:pt x="7741920" y="1560817"/>
                  </a:lnTo>
                  <a:lnTo>
                    <a:pt x="7741920" y="312165"/>
                  </a:lnTo>
                  <a:lnTo>
                    <a:pt x="7738533" y="266051"/>
                  </a:lnTo>
                  <a:lnTo>
                    <a:pt x="7728697" y="222032"/>
                  </a:lnTo>
                  <a:lnTo>
                    <a:pt x="7712895" y="180593"/>
                  </a:lnTo>
                  <a:lnTo>
                    <a:pt x="7691611" y="142217"/>
                  </a:lnTo>
                  <a:lnTo>
                    <a:pt x="7665328" y="107388"/>
                  </a:lnTo>
                  <a:lnTo>
                    <a:pt x="7634531" y="76591"/>
                  </a:lnTo>
                  <a:lnTo>
                    <a:pt x="7599702" y="50308"/>
                  </a:lnTo>
                  <a:lnTo>
                    <a:pt x="7561326" y="29024"/>
                  </a:lnTo>
                  <a:lnTo>
                    <a:pt x="7519887" y="13222"/>
                  </a:lnTo>
                  <a:lnTo>
                    <a:pt x="7475868" y="3386"/>
                  </a:lnTo>
                  <a:lnTo>
                    <a:pt x="7429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27347" y="4809744"/>
              <a:ext cx="7741920" cy="1873250"/>
            </a:xfrm>
            <a:custGeom>
              <a:avLst/>
              <a:gdLst/>
              <a:ahLst/>
              <a:cxnLst/>
              <a:rect l="l" t="t" r="r" b="b"/>
              <a:pathLst>
                <a:path w="7741920" h="1873250">
                  <a:moveTo>
                    <a:pt x="0" y="312165"/>
                  </a:moveTo>
                  <a:lnTo>
                    <a:pt x="3386" y="266051"/>
                  </a:lnTo>
                  <a:lnTo>
                    <a:pt x="13222" y="222032"/>
                  </a:lnTo>
                  <a:lnTo>
                    <a:pt x="29024" y="180593"/>
                  </a:lnTo>
                  <a:lnTo>
                    <a:pt x="50308" y="142217"/>
                  </a:lnTo>
                  <a:lnTo>
                    <a:pt x="76591" y="107388"/>
                  </a:lnTo>
                  <a:lnTo>
                    <a:pt x="107388" y="76591"/>
                  </a:lnTo>
                  <a:lnTo>
                    <a:pt x="142217" y="50308"/>
                  </a:lnTo>
                  <a:lnTo>
                    <a:pt x="180593" y="29024"/>
                  </a:lnTo>
                  <a:lnTo>
                    <a:pt x="222032" y="13222"/>
                  </a:lnTo>
                  <a:lnTo>
                    <a:pt x="266051" y="3386"/>
                  </a:lnTo>
                  <a:lnTo>
                    <a:pt x="312165" y="0"/>
                  </a:lnTo>
                  <a:lnTo>
                    <a:pt x="7429754" y="0"/>
                  </a:lnTo>
                  <a:lnTo>
                    <a:pt x="7475868" y="3386"/>
                  </a:lnTo>
                  <a:lnTo>
                    <a:pt x="7519887" y="13222"/>
                  </a:lnTo>
                  <a:lnTo>
                    <a:pt x="7561326" y="29024"/>
                  </a:lnTo>
                  <a:lnTo>
                    <a:pt x="7599702" y="50308"/>
                  </a:lnTo>
                  <a:lnTo>
                    <a:pt x="7634531" y="76591"/>
                  </a:lnTo>
                  <a:lnTo>
                    <a:pt x="7665328" y="107388"/>
                  </a:lnTo>
                  <a:lnTo>
                    <a:pt x="7691611" y="142217"/>
                  </a:lnTo>
                  <a:lnTo>
                    <a:pt x="7712895" y="180593"/>
                  </a:lnTo>
                  <a:lnTo>
                    <a:pt x="7728697" y="222032"/>
                  </a:lnTo>
                  <a:lnTo>
                    <a:pt x="7738533" y="266051"/>
                  </a:lnTo>
                  <a:lnTo>
                    <a:pt x="7741920" y="312165"/>
                  </a:lnTo>
                  <a:lnTo>
                    <a:pt x="7741920" y="1560817"/>
                  </a:lnTo>
                  <a:lnTo>
                    <a:pt x="7738533" y="1606949"/>
                  </a:lnTo>
                  <a:lnTo>
                    <a:pt x="7728697" y="1650979"/>
                  </a:lnTo>
                  <a:lnTo>
                    <a:pt x="7712895" y="1692425"/>
                  </a:lnTo>
                  <a:lnTo>
                    <a:pt x="7691611" y="1730803"/>
                  </a:lnTo>
                  <a:lnTo>
                    <a:pt x="7665328" y="1765630"/>
                  </a:lnTo>
                  <a:lnTo>
                    <a:pt x="7634531" y="1796425"/>
                  </a:lnTo>
                  <a:lnTo>
                    <a:pt x="7599702" y="1822703"/>
                  </a:lnTo>
                  <a:lnTo>
                    <a:pt x="7561326" y="1843981"/>
                  </a:lnTo>
                  <a:lnTo>
                    <a:pt x="7519887" y="1859778"/>
                  </a:lnTo>
                  <a:lnTo>
                    <a:pt x="7475868" y="1869611"/>
                  </a:lnTo>
                  <a:lnTo>
                    <a:pt x="7429754" y="1872995"/>
                  </a:lnTo>
                  <a:lnTo>
                    <a:pt x="312165" y="1872995"/>
                  </a:lnTo>
                  <a:lnTo>
                    <a:pt x="266051" y="1869611"/>
                  </a:lnTo>
                  <a:lnTo>
                    <a:pt x="222032" y="1859778"/>
                  </a:lnTo>
                  <a:lnTo>
                    <a:pt x="180593" y="1843981"/>
                  </a:lnTo>
                  <a:lnTo>
                    <a:pt x="142217" y="1822703"/>
                  </a:lnTo>
                  <a:lnTo>
                    <a:pt x="107388" y="1796425"/>
                  </a:lnTo>
                  <a:lnTo>
                    <a:pt x="76591" y="1765630"/>
                  </a:lnTo>
                  <a:lnTo>
                    <a:pt x="50308" y="1730803"/>
                  </a:lnTo>
                  <a:lnTo>
                    <a:pt x="29024" y="1692425"/>
                  </a:lnTo>
                  <a:lnTo>
                    <a:pt x="13222" y="1650979"/>
                  </a:lnTo>
                  <a:lnTo>
                    <a:pt x="3386" y="1606949"/>
                  </a:lnTo>
                  <a:lnTo>
                    <a:pt x="0" y="1560817"/>
                  </a:lnTo>
                  <a:lnTo>
                    <a:pt x="0" y="312165"/>
                  </a:lnTo>
                  <a:close/>
                </a:path>
              </a:pathLst>
            </a:custGeom>
            <a:ln w="12192">
              <a:solidFill>
                <a:srgbClr val="132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97782" y="4931155"/>
            <a:ext cx="7403465" cy="161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720" algn="l"/>
              </a:tabLst>
            </a:pP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RTE, 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transporte l’électricité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produite </a:t>
            </a:r>
            <a:r>
              <a:rPr sz="1300" b="1" spc="-25" dirty="0">
                <a:solidFill>
                  <a:srgbClr val="1322DC"/>
                </a:solidFill>
                <a:latin typeface="Tahoma"/>
                <a:cs typeface="Tahoma"/>
              </a:rPr>
              <a:t>par 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les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grands sites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de production 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via les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lignes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très 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haute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tension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(THT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1322DC"/>
                </a:solidFill>
                <a:latin typeface="Symbol"/>
                <a:cs typeface="Symbol"/>
              </a:rPr>
              <a:t></a:t>
            </a:r>
            <a:r>
              <a:rPr sz="1300" dirty="0">
                <a:solidFill>
                  <a:srgbClr val="1322DC"/>
                </a:solidFill>
                <a:latin typeface="Times New Roman"/>
                <a:cs typeface="Times New Roman"/>
              </a:rPr>
              <a:t> </a:t>
            </a:r>
            <a:r>
              <a:rPr sz="1300" b="1" spc="20" dirty="0">
                <a:solidFill>
                  <a:srgbClr val="1322DC"/>
                </a:solidFill>
                <a:latin typeface="Tahoma"/>
                <a:cs typeface="Tahoma"/>
              </a:rPr>
              <a:t>20 </a:t>
            </a:r>
            <a:r>
              <a:rPr sz="1300" b="1" spc="65" dirty="0">
                <a:solidFill>
                  <a:srgbClr val="1322DC"/>
                </a:solidFill>
                <a:latin typeface="Tahoma"/>
                <a:cs typeface="Tahoma"/>
              </a:rPr>
              <a:t>000 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volts),</a:t>
            </a:r>
            <a:r>
              <a:rPr sz="1300" b="1" spc="-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1322DC"/>
                </a:solidFill>
                <a:latin typeface="Tahoma"/>
                <a:cs typeface="Tahoma"/>
              </a:rPr>
              <a:t>jusqu’aux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postes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sources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électriques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alimente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 directement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certains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 grands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sites</a:t>
            </a:r>
            <a:r>
              <a:rPr sz="13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industriels.</a:t>
            </a:r>
            <a:endParaRPr sz="1300">
              <a:latin typeface="Tahoma"/>
              <a:cs typeface="Tahoma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Enedis, 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transforme 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l’électricité 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au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travers des postes 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sources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et 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l'achemine </a:t>
            </a:r>
            <a:r>
              <a:rPr sz="1300" b="1" spc="-25" dirty="0">
                <a:solidFill>
                  <a:srgbClr val="1322DC"/>
                </a:solidFill>
                <a:latin typeface="Tahoma"/>
                <a:cs typeface="Tahoma"/>
              </a:rPr>
              <a:t>par 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le 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biais des </a:t>
            </a:r>
            <a:r>
              <a:rPr sz="1300" b="1" spc="-2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lignes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70" dirty="0">
                <a:solidFill>
                  <a:srgbClr val="1322DC"/>
                </a:solidFill>
                <a:latin typeface="Tahoma"/>
                <a:cs typeface="Tahoma"/>
              </a:rPr>
              <a:t>moyenne</a:t>
            </a:r>
            <a:r>
              <a:rPr sz="1300" b="1" spc="-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tension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(HTA)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1322DC"/>
                </a:solidFill>
                <a:latin typeface="Tahoma"/>
                <a:cs typeface="Tahoma"/>
              </a:rPr>
              <a:t>jusqu’aux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postes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distribution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afin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d’alimenter,</a:t>
            </a:r>
            <a:r>
              <a:rPr sz="1300" b="1" spc="2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via</a:t>
            </a:r>
            <a:r>
              <a:rPr sz="1300" b="1" spc="2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le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ré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eau</a:t>
            </a:r>
            <a:r>
              <a:rPr sz="1300" b="1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1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1322DC"/>
                </a:solidFill>
                <a:latin typeface="Tahoma"/>
                <a:cs typeface="Tahoma"/>
              </a:rPr>
              <a:t>ba</a:t>
            </a:r>
            <a:r>
              <a:rPr sz="1300" b="1" spc="-2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300" b="1" spc="-1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tensi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300" b="1" spc="-90" dirty="0">
                <a:solidFill>
                  <a:srgbClr val="1322DC"/>
                </a:solidFill>
                <a:latin typeface="Tahoma"/>
                <a:cs typeface="Tahoma"/>
              </a:rPr>
              <a:t>n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(</a:t>
            </a:r>
            <a:r>
              <a:rPr sz="1300" b="1" spc="-105" dirty="0">
                <a:solidFill>
                  <a:srgbClr val="1322DC"/>
                </a:solidFill>
                <a:latin typeface="Tahoma"/>
                <a:cs typeface="Tahoma"/>
              </a:rPr>
              <a:t>B</a:t>
            </a:r>
            <a:r>
              <a:rPr sz="1300" b="1" spc="-90" dirty="0">
                <a:solidFill>
                  <a:srgbClr val="1322DC"/>
                </a:solidFill>
                <a:latin typeface="Tahoma"/>
                <a:cs typeface="Tahoma"/>
              </a:rPr>
              <a:t>T)</a:t>
            </a:r>
            <a:r>
              <a:rPr sz="1300" b="1" spc="-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le</a:t>
            </a:r>
            <a:r>
              <a:rPr sz="1300" b="1" spc="-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cli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en</a:t>
            </a:r>
            <a:r>
              <a:rPr sz="1300" b="1" spc="-25" dirty="0">
                <a:solidFill>
                  <a:srgbClr val="1322DC"/>
                </a:solidFill>
                <a:latin typeface="Tahoma"/>
                <a:cs typeface="Tahoma"/>
              </a:rPr>
              <a:t>ts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finau</a:t>
            </a:r>
            <a:r>
              <a:rPr sz="1300" b="1" spc="-70" dirty="0">
                <a:solidFill>
                  <a:srgbClr val="1322DC"/>
                </a:solidFill>
                <a:latin typeface="Tahoma"/>
                <a:cs typeface="Tahoma"/>
              </a:rPr>
              <a:t>x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300" b="1" spc="-15" dirty="0">
                <a:solidFill>
                  <a:srgbClr val="1322DC"/>
                </a:solidFill>
                <a:latin typeface="Tahoma"/>
                <a:cs typeface="Tahoma"/>
              </a:rPr>
              <a:t>Par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ailleurs,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85" dirty="0">
                <a:solidFill>
                  <a:srgbClr val="1322DC"/>
                </a:solidFill>
                <a:latin typeface="Tahoma"/>
                <a:cs typeface="Tahoma"/>
              </a:rPr>
              <a:t>90%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des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EnR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(Solaire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éolien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terrestre)</a:t>
            </a:r>
            <a:r>
              <a:rPr sz="1300" b="1" spc="-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sont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intégrées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directement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au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réseau</a:t>
            </a:r>
            <a:endParaRPr sz="1300">
              <a:latin typeface="Tahoma"/>
              <a:cs typeface="Tahoma"/>
            </a:endParaRPr>
          </a:p>
          <a:p>
            <a:pPr marL="299085" algn="just">
              <a:lnSpc>
                <a:spcPct val="100000"/>
              </a:lnSpc>
            </a:pPr>
            <a:r>
              <a:rPr sz="1300" b="1" spc="-5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300" b="1" spc="-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35" dirty="0">
                <a:solidFill>
                  <a:srgbClr val="1322DC"/>
                </a:solidFill>
                <a:latin typeface="Tahoma"/>
                <a:cs typeface="Tahoma"/>
              </a:rPr>
              <a:t>di</a:t>
            </a:r>
            <a:r>
              <a:rPr sz="1300" b="1" spc="-4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300" b="1" spc="-40" dirty="0">
                <a:solidFill>
                  <a:srgbClr val="1322DC"/>
                </a:solidFill>
                <a:latin typeface="Tahoma"/>
                <a:cs typeface="Tahoma"/>
              </a:rPr>
              <a:t>tri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b</a:t>
            </a:r>
            <a:r>
              <a:rPr sz="1300" b="1" spc="-10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tion</a:t>
            </a:r>
            <a:r>
              <a:rPr sz="1300" b="1" spc="-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5" dirty="0">
                <a:solidFill>
                  <a:srgbClr val="1322DC"/>
                </a:solidFill>
                <a:latin typeface="Tahoma"/>
                <a:cs typeface="Tahoma"/>
              </a:rPr>
              <a:t>BT</a:t>
            </a:r>
            <a:r>
              <a:rPr sz="1300" b="1" spc="-85" dirty="0">
                <a:solidFill>
                  <a:srgbClr val="1322DC"/>
                </a:solidFill>
                <a:latin typeface="Tahoma"/>
                <a:cs typeface="Tahoma"/>
              </a:rPr>
              <a:t> o</a:t>
            </a:r>
            <a:r>
              <a:rPr sz="1300" b="1" spc="-80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300" b="1" spc="-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1322DC"/>
                </a:solidFill>
                <a:latin typeface="Tahoma"/>
                <a:cs typeface="Tahoma"/>
              </a:rPr>
              <a:t>H</a:t>
            </a:r>
            <a:r>
              <a:rPr sz="1300" b="1" spc="40" dirty="0">
                <a:solidFill>
                  <a:srgbClr val="1322DC"/>
                </a:solidFill>
                <a:latin typeface="Tahoma"/>
                <a:cs typeface="Tahoma"/>
              </a:rPr>
              <a:t>TA</a:t>
            </a:r>
            <a:r>
              <a:rPr sz="13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95" dirty="0">
                <a:solidFill>
                  <a:srgbClr val="1322DC"/>
                </a:solidFill>
                <a:latin typeface="Tahoma"/>
                <a:cs typeface="Tahoma"/>
              </a:rPr>
              <a:t>(de</a:t>
            </a:r>
            <a:r>
              <a:rPr sz="1300" b="1" spc="-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30" dirty="0">
                <a:solidFill>
                  <a:srgbClr val="1322DC"/>
                </a:solidFill>
                <a:latin typeface="Tahoma"/>
                <a:cs typeface="Tahoma"/>
              </a:rPr>
              <a:t>2</a:t>
            </a:r>
            <a:r>
              <a:rPr sz="1300" b="1" spc="20" dirty="0">
                <a:solidFill>
                  <a:srgbClr val="1322DC"/>
                </a:solidFill>
                <a:latin typeface="Tahoma"/>
                <a:cs typeface="Tahoma"/>
              </a:rPr>
              <a:t>30</a:t>
            </a:r>
            <a:r>
              <a:rPr sz="1300" b="1" spc="-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1322DC"/>
                </a:solidFill>
                <a:latin typeface="Tahoma"/>
                <a:cs typeface="Tahoma"/>
              </a:rPr>
              <a:t>2</a:t>
            </a:r>
            <a:r>
              <a:rPr sz="1300" b="1" spc="25" dirty="0">
                <a:solidFill>
                  <a:srgbClr val="1322DC"/>
                </a:solidFill>
                <a:latin typeface="Tahoma"/>
                <a:cs typeface="Tahoma"/>
              </a:rPr>
              <a:t>0</a:t>
            </a:r>
            <a:r>
              <a:rPr sz="1300" b="1" spc="-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65" dirty="0">
                <a:solidFill>
                  <a:srgbClr val="1322DC"/>
                </a:solidFill>
                <a:latin typeface="Tahoma"/>
                <a:cs typeface="Tahoma"/>
              </a:rPr>
              <a:t>000</a:t>
            </a:r>
            <a:r>
              <a:rPr sz="1300" b="1" spc="-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v</a:t>
            </a:r>
            <a:r>
              <a:rPr sz="1300" b="1" spc="-65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300" b="1" spc="-75" dirty="0">
                <a:solidFill>
                  <a:srgbClr val="1322DC"/>
                </a:solidFill>
                <a:latin typeface="Tahoma"/>
                <a:cs typeface="Tahoma"/>
              </a:rPr>
              <a:t>lts)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6888" y="697991"/>
            <a:ext cx="7490459" cy="410260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2</a:t>
            </a:fld>
            <a:endParaRPr spc="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32521" y="0"/>
            <a:ext cx="4459605" cy="6858000"/>
            <a:chOff x="7732521" y="0"/>
            <a:chExt cx="44596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738871" y="826008"/>
              <a:ext cx="4174490" cy="5061585"/>
            </a:xfrm>
            <a:custGeom>
              <a:avLst/>
              <a:gdLst/>
              <a:ahLst/>
              <a:cxnLst/>
              <a:rect l="l" t="t" r="r" b="b"/>
              <a:pathLst>
                <a:path w="4174490" h="5061585">
                  <a:moveTo>
                    <a:pt x="4174235" y="0"/>
                  </a:moveTo>
                  <a:lnTo>
                    <a:pt x="0" y="0"/>
                  </a:lnTo>
                  <a:lnTo>
                    <a:pt x="0" y="5061204"/>
                  </a:lnTo>
                  <a:lnTo>
                    <a:pt x="4174235" y="5061204"/>
                  </a:lnTo>
                  <a:lnTo>
                    <a:pt x="4174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8871" y="826008"/>
              <a:ext cx="4174490" cy="5061585"/>
            </a:xfrm>
            <a:custGeom>
              <a:avLst/>
              <a:gdLst/>
              <a:ahLst/>
              <a:cxnLst/>
              <a:rect l="l" t="t" r="r" b="b"/>
              <a:pathLst>
                <a:path w="4174490" h="5061585">
                  <a:moveTo>
                    <a:pt x="0" y="5061204"/>
                  </a:moveTo>
                  <a:lnTo>
                    <a:pt x="4174235" y="5061204"/>
                  </a:lnTo>
                  <a:lnTo>
                    <a:pt x="4174235" y="0"/>
                  </a:lnTo>
                  <a:lnTo>
                    <a:pt x="0" y="0"/>
                  </a:lnTo>
                  <a:lnTo>
                    <a:pt x="0" y="5061204"/>
                  </a:lnTo>
                  <a:close/>
                </a:path>
              </a:pathLst>
            </a:custGeom>
            <a:ln w="12192">
              <a:solidFill>
                <a:srgbClr val="132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9610" y="314070"/>
            <a:ext cx="7550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Un</a:t>
            </a:r>
            <a:r>
              <a:rPr spc="-190" dirty="0"/>
              <a:t> </a:t>
            </a:r>
            <a:r>
              <a:rPr spc="-265" dirty="0"/>
              <a:t>m</a:t>
            </a:r>
            <a:r>
              <a:rPr spc="-125" dirty="0"/>
              <a:t>odèle</a:t>
            </a:r>
            <a:r>
              <a:rPr spc="-190" dirty="0"/>
              <a:t> </a:t>
            </a:r>
            <a:r>
              <a:rPr spc="-135" dirty="0"/>
              <a:t>économique</a:t>
            </a:r>
            <a:r>
              <a:rPr spc="-190" dirty="0"/>
              <a:t> </a:t>
            </a:r>
            <a:r>
              <a:rPr spc="-100" dirty="0"/>
              <a:t>r</a:t>
            </a:r>
            <a:r>
              <a:rPr spc="-130" dirty="0"/>
              <a:t>é</a:t>
            </a:r>
            <a:r>
              <a:rPr spc="-175" dirty="0"/>
              <a:t>gulé,</a:t>
            </a:r>
            <a:r>
              <a:rPr spc="-190" dirty="0"/>
              <a:t> </a:t>
            </a:r>
            <a:r>
              <a:rPr spc="-55" dirty="0"/>
              <a:t>basé</a:t>
            </a:r>
            <a:r>
              <a:rPr spc="-215" dirty="0"/>
              <a:t> </a:t>
            </a:r>
            <a:r>
              <a:rPr spc="-114" dirty="0"/>
              <a:t>sur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9610" y="685622"/>
            <a:ext cx="6178550" cy="88519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 marR="5080">
              <a:lnSpc>
                <a:spcPct val="76000"/>
              </a:lnSpc>
              <a:spcBef>
                <a:spcPts val="1025"/>
              </a:spcBef>
            </a:pPr>
            <a:r>
              <a:rPr sz="3200" b="1" spc="-225" dirty="0">
                <a:solidFill>
                  <a:srgbClr val="1322DC"/>
                </a:solidFill>
                <a:latin typeface="Tahoma"/>
                <a:cs typeface="Tahoma"/>
              </a:rPr>
              <a:t>un</a:t>
            </a:r>
            <a:r>
              <a:rPr sz="3200" b="1" spc="-1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3200" b="1" spc="-65" dirty="0">
                <a:solidFill>
                  <a:srgbClr val="1322DC"/>
                </a:solidFill>
                <a:latin typeface="Tahoma"/>
                <a:cs typeface="Tahoma"/>
              </a:rPr>
              <a:t>tar</a:t>
            </a:r>
            <a:r>
              <a:rPr sz="3200" b="1" spc="-90" dirty="0">
                <a:solidFill>
                  <a:srgbClr val="1322DC"/>
                </a:solidFill>
                <a:latin typeface="Tahoma"/>
                <a:cs typeface="Tahoma"/>
              </a:rPr>
              <a:t>if</a:t>
            </a:r>
            <a:r>
              <a:rPr sz="3200" b="1" spc="-1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3200" b="1" spc="-105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3200" b="1" spc="-70" dirty="0">
                <a:solidFill>
                  <a:srgbClr val="1322DC"/>
                </a:solidFill>
                <a:latin typeface="Tahoma"/>
                <a:cs typeface="Tahoma"/>
              </a:rPr>
              <a:t>ranspa</a:t>
            </a:r>
            <a:r>
              <a:rPr sz="3200" b="1" spc="-6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3200" b="1" spc="-145" dirty="0">
                <a:solidFill>
                  <a:srgbClr val="1322DC"/>
                </a:solidFill>
                <a:latin typeface="Tahoma"/>
                <a:cs typeface="Tahoma"/>
              </a:rPr>
              <a:t>ent</a:t>
            </a:r>
            <a:r>
              <a:rPr sz="3200" b="1" spc="-2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3200" b="1" spc="-11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3200" b="1" spc="-1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3200" b="1" spc="-9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3200" b="1" spc="-65" dirty="0">
                <a:solidFill>
                  <a:srgbClr val="1322DC"/>
                </a:solidFill>
                <a:latin typeface="Tahoma"/>
                <a:cs typeface="Tahoma"/>
              </a:rPr>
              <a:t>es</a:t>
            </a:r>
            <a:r>
              <a:rPr sz="3200" b="1" spc="-1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1322DC"/>
                </a:solidFill>
                <a:latin typeface="Tahoma"/>
                <a:cs typeface="Tahoma"/>
              </a:rPr>
              <a:t>c</a:t>
            </a:r>
            <a:r>
              <a:rPr sz="3200" b="1" spc="-30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3200" b="1" spc="-195" dirty="0">
                <a:solidFill>
                  <a:srgbClr val="1322DC"/>
                </a:solidFill>
                <a:latin typeface="Tahoma"/>
                <a:cs typeface="Tahoma"/>
              </a:rPr>
              <a:t>û</a:t>
            </a:r>
            <a:r>
              <a:rPr sz="3200" b="1" spc="-14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3200" b="1" spc="-5" dirty="0">
                <a:solidFill>
                  <a:srgbClr val="1322DC"/>
                </a:solidFill>
                <a:latin typeface="Tahoma"/>
                <a:cs typeface="Tahoma"/>
              </a:rPr>
              <a:t>s  </a:t>
            </a:r>
            <a:r>
              <a:rPr sz="3200" b="1" spc="-95" dirty="0">
                <a:solidFill>
                  <a:srgbClr val="1322DC"/>
                </a:solidFill>
                <a:latin typeface="Tahoma"/>
                <a:cs typeface="Tahoma"/>
              </a:rPr>
              <a:t>maîtrisés</a:t>
            </a:r>
            <a:r>
              <a:rPr sz="3200" b="1" spc="-2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3200" b="1" spc="-140" dirty="0">
                <a:solidFill>
                  <a:srgbClr val="1322DC"/>
                </a:solidFill>
                <a:latin typeface="Tahoma"/>
                <a:cs typeface="Tahoma"/>
              </a:rPr>
              <a:t>pour</a:t>
            </a:r>
            <a:r>
              <a:rPr sz="3200" b="1" spc="-20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3200" b="1" spc="-135" dirty="0">
                <a:solidFill>
                  <a:srgbClr val="1322DC"/>
                </a:solidFill>
                <a:latin typeface="Tahoma"/>
                <a:cs typeface="Tahoma"/>
              </a:rPr>
              <a:t>le</a:t>
            </a:r>
            <a:r>
              <a:rPr sz="3200" b="1" spc="-1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3200" b="1" spc="-120" dirty="0">
                <a:solidFill>
                  <a:srgbClr val="1322DC"/>
                </a:solidFill>
                <a:latin typeface="Tahoma"/>
                <a:cs typeface="Tahoma"/>
              </a:rPr>
              <a:t>consom</a:t>
            </a:r>
            <a:r>
              <a:rPr sz="3200" b="1" spc="-190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r>
              <a:rPr sz="3200" b="1" spc="-110" dirty="0">
                <a:solidFill>
                  <a:srgbClr val="1322DC"/>
                </a:solidFill>
                <a:latin typeface="Tahoma"/>
                <a:cs typeface="Tahoma"/>
              </a:rPr>
              <a:t>ateur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9164" y="1775460"/>
            <a:ext cx="4174235" cy="246278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598167" y="2018792"/>
            <a:ext cx="5930265" cy="41376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n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au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torité</a:t>
            </a:r>
            <a:r>
              <a:rPr sz="2000" b="1" spc="-1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322DC"/>
                </a:solidFill>
                <a:latin typeface="Tahoma"/>
                <a:cs typeface="Tahoma"/>
              </a:rPr>
              <a:t>ad</a:t>
            </a:r>
            <a:r>
              <a:rPr sz="2000" b="1" spc="-95" dirty="0">
                <a:solidFill>
                  <a:srgbClr val="1322DC"/>
                </a:solidFill>
                <a:latin typeface="Tahoma"/>
                <a:cs typeface="Tahoma"/>
              </a:rPr>
              <a:t>minis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85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2000" b="1" spc="-90" dirty="0">
                <a:solidFill>
                  <a:srgbClr val="1322DC"/>
                </a:solidFill>
                <a:latin typeface="Tahoma"/>
                <a:cs typeface="Tahoma"/>
              </a:rPr>
              <a:t>ve</a:t>
            </a:r>
            <a:r>
              <a:rPr sz="2000" b="1" spc="-17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1322DC"/>
                </a:solidFill>
                <a:latin typeface="Tahoma"/>
                <a:cs typeface="Tahoma"/>
              </a:rPr>
              <a:t>ind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épen</a:t>
            </a:r>
            <a:r>
              <a:rPr sz="2000" b="1" spc="-90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2000" b="1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90" dirty="0">
                <a:solidFill>
                  <a:srgbClr val="1322DC"/>
                </a:solidFill>
                <a:latin typeface="Tahoma"/>
                <a:cs typeface="Tahoma"/>
              </a:rPr>
              <a:t>nte</a:t>
            </a:r>
            <a:endParaRPr sz="2000" dirty="0">
              <a:latin typeface="Tahoma"/>
              <a:cs typeface="Tahoma"/>
            </a:endParaRPr>
          </a:p>
          <a:p>
            <a:pPr marL="50800" marR="130810">
              <a:lnSpc>
                <a:spcPct val="100000"/>
              </a:lnSpc>
              <a:spcBef>
                <a:spcPts val="20"/>
              </a:spcBef>
            </a:pPr>
            <a:r>
              <a:rPr sz="1400" spc="25" dirty="0">
                <a:latin typeface="Tahoma"/>
                <a:cs typeface="Tahoma"/>
              </a:rPr>
              <a:t>qui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fixe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les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tarifs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d'utilisation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des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réseaux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publics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d'électricité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(TURPE)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et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gaz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(ATR)</a:t>
            </a:r>
            <a:endParaRPr sz="14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</a:pPr>
            <a:r>
              <a:rPr sz="1400" spc="90" dirty="0">
                <a:latin typeface="Tahoma"/>
                <a:cs typeface="Tahoma"/>
              </a:rPr>
              <a:t>La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85" dirty="0">
                <a:latin typeface="Tahoma"/>
                <a:cs typeface="Tahoma"/>
              </a:rPr>
              <a:t>CRE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garantit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l’accès</a:t>
            </a:r>
            <a:r>
              <a:rPr sz="1400" spc="-13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transparent</a:t>
            </a:r>
            <a:r>
              <a:rPr sz="1400" spc="-14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et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non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discriminatoire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aux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réseaux</a:t>
            </a:r>
            <a:endParaRPr sz="14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</a:pPr>
            <a:r>
              <a:rPr sz="1400" spc="45" dirty="0">
                <a:latin typeface="Tahoma"/>
                <a:cs typeface="Tahoma"/>
              </a:rPr>
              <a:t>et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surveille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les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marchés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l’énergie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(électricité,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gaz,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CO</a:t>
            </a:r>
            <a:r>
              <a:rPr sz="1350" spc="75" baseline="-21604" dirty="0">
                <a:latin typeface="Tahoma"/>
                <a:cs typeface="Tahoma"/>
              </a:rPr>
              <a:t>2</a:t>
            </a:r>
            <a:r>
              <a:rPr sz="1400" spc="50" dirty="0">
                <a:latin typeface="Tahoma"/>
                <a:cs typeface="Tahoma"/>
              </a:rPr>
              <a:t>)</a:t>
            </a:r>
            <a:endParaRPr sz="14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1540"/>
              </a:spcBef>
            </a:pPr>
            <a:endParaRPr lang="fr-FR" sz="2000" b="1" spc="-70" dirty="0">
              <a:solidFill>
                <a:srgbClr val="1322DC"/>
              </a:solidFill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1540"/>
              </a:spcBef>
            </a:pP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Un</a:t>
            </a:r>
            <a:r>
              <a:rPr sz="2000" b="1" spc="-1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rif</a:t>
            </a:r>
            <a:endParaRPr sz="2000" dirty="0">
              <a:latin typeface="Tahoma"/>
              <a:cs typeface="Tahoma"/>
            </a:endParaRPr>
          </a:p>
          <a:p>
            <a:pPr marL="50800" marR="220345">
              <a:lnSpc>
                <a:spcPct val="100000"/>
              </a:lnSpc>
              <a:spcBef>
                <a:spcPts val="25"/>
              </a:spcBef>
            </a:pPr>
            <a:r>
              <a:rPr sz="1400" spc="35" dirty="0">
                <a:latin typeface="Tahoma"/>
                <a:cs typeface="Tahoma"/>
              </a:rPr>
              <a:t>pour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donner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à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Enedis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les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moyens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d’accomplir</a:t>
            </a:r>
            <a:r>
              <a:rPr sz="1400" spc="-13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ses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missions</a:t>
            </a:r>
            <a:r>
              <a:rPr sz="1400" spc="-14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service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public et </a:t>
            </a:r>
            <a:r>
              <a:rPr sz="1400" spc="55" dirty="0">
                <a:latin typeface="Tahoma"/>
                <a:cs typeface="Tahoma"/>
              </a:rPr>
              <a:t>assurer </a:t>
            </a:r>
            <a:r>
              <a:rPr sz="1400" spc="20" dirty="0">
                <a:latin typeface="Tahoma"/>
                <a:cs typeface="Tahoma"/>
              </a:rPr>
              <a:t>une </a:t>
            </a:r>
            <a:r>
              <a:rPr sz="1400" spc="45" dirty="0">
                <a:latin typeface="Tahoma"/>
                <a:cs typeface="Tahoma"/>
              </a:rPr>
              <a:t>maîtrise </a:t>
            </a:r>
            <a:r>
              <a:rPr sz="1400" spc="50" dirty="0">
                <a:latin typeface="Tahoma"/>
                <a:cs typeface="Tahoma"/>
              </a:rPr>
              <a:t>de </a:t>
            </a:r>
            <a:r>
              <a:rPr sz="1400" spc="75" dirty="0">
                <a:latin typeface="Tahoma"/>
                <a:cs typeface="Tahoma"/>
              </a:rPr>
              <a:t>ses </a:t>
            </a:r>
            <a:r>
              <a:rPr sz="1400" spc="60" dirty="0">
                <a:latin typeface="Tahoma"/>
                <a:cs typeface="Tahoma"/>
              </a:rPr>
              <a:t>coûts </a:t>
            </a:r>
            <a:r>
              <a:rPr sz="1400" spc="55" dirty="0">
                <a:latin typeface="Tahoma"/>
                <a:cs typeface="Tahoma"/>
              </a:rPr>
              <a:t>au </a:t>
            </a:r>
            <a:r>
              <a:rPr sz="1400" spc="45" dirty="0">
                <a:latin typeface="Tahoma"/>
                <a:cs typeface="Tahoma"/>
              </a:rPr>
              <a:t>bénéfice </a:t>
            </a:r>
            <a:r>
              <a:rPr sz="1400" spc="65" dirty="0">
                <a:latin typeface="Tahoma"/>
                <a:cs typeface="Tahoma"/>
              </a:rPr>
              <a:t>des </a:t>
            </a:r>
            <a:r>
              <a:rPr sz="1400" spc="7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consommateurs</a:t>
            </a:r>
            <a:r>
              <a:rPr sz="1400" spc="-150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finaux</a:t>
            </a:r>
            <a:endParaRPr sz="140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</a:pPr>
            <a:r>
              <a:rPr sz="1400" spc="65" dirty="0">
                <a:latin typeface="Tahoma"/>
                <a:cs typeface="Tahoma"/>
              </a:rPr>
              <a:t>Un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tarif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challengé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par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le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processus</a:t>
            </a:r>
            <a:r>
              <a:rPr sz="1400" b="1" spc="-12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de</a:t>
            </a:r>
            <a:r>
              <a:rPr sz="1400" b="1" spc="-80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consultation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et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d’audit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la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CRE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12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</a:pPr>
            <a:r>
              <a:rPr sz="1800" b="1" spc="-55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800" b="1" spc="-7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800" b="1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1322DC"/>
                </a:solidFill>
                <a:latin typeface="Tahoma"/>
                <a:cs typeface="Tahoma"/>
              </a:rPr>
              <a:t>TURPE</a:t>
            </a:r>
            <a:endParaRPr sz="1800" dirty="0">
              <a:latin typeface="Tahoma"/>
              <a:cs typeface="Tahoma"/>
            </a:endParaRPr>
          </a:p>
          <a:p>
            <a:pPr marL="50800" marR="417195">
              <a:lnSpc>
                <a:spcPct val="100000"/>
              </a:lnSpc>
              <a:spcBef>
                <a:spcPts val="20"/>
              </a:spcBef>
            </a:pPr>
            <a:r>
              <a:rPr sz="1400" spc="45" dirty="0">
                <a:latin typeface="Tahoma"/>
                <a:cs typeface="Tahoma"/>
              </a:rPr>
              <a:t>représente </a:t>
            </a:r>
            <a:r>
              <a:rPr sz="1400" b="1" spc="-70" dirty="0">
                <a:latin typeface="Tahoma"/>
                <a:cs typeface="Tahoma"/>
              </a:rPr>
              <a:t>environ </a:t>
            </a:r>
            <a:r>
              <a:rPr sz="1400" b="1" spc="-180" dirty="0">
                <a:latin typeface="Tahoma"/>
                <a:cs typeface="Tahoma"/>
              </a:rPr>
              <a:t>1/3 </a:t>
            </a:r>
            <a:r>
              <a:rPr lang="fr-FR" sz="1400" b="1" spc="-18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 </a:t>
            </a:r>
            <a:r>
              <a:rPr sz="1400" spc="55" dirty="0">
                <a:latin typeface="Tahoma"/>
                <a:cs typeface="Tahoma"/>
              </a:rPr>
              <a:t>la </a:t>
            </a:r>
            <a:r>
              <a:rPr sz="1400" spc="60" dirty="0">
                <a:latin typeface="Tahoma"/>
                <a:cs typeface="Tahoma"/>
              </a:rPr>
              <a:t>facture </a:t>
            </a:r>
            <a:r>
              <a:rPr sz="1400" spc="70" dirty="0">
                <a:latin typeface="Tahoma"/>
                <a:cs typeface="Tahoma"/>
              </a:rPr>
              <a:t>TTC </a:t>
            </a:r>
            <a:r>
              <a:rPr sz="1400" spc="25" dirty="0">
                <a:latin typeface="Tahoma"/>
                <a:cs typeface="Tahoma"/>
              </a:rPr>
              <a:t>d’un </a:t>
            </a:r>
            <a:r>
              <a:rPr sz="1400" spc="40" dirty="0">
                <a:latin typeface="Tahoma"/>
                <a:cs typeface="Tahoma"/>
              </a:rPr>
              <a:t>client </a:t>
            </a:r>
            <a:r>
              <a:rPr sz="1400" spc="35" dirty="0">
                <a:latin typeface="Tahoma"/>
                <a:cs typeface="Tahoma"/>
              </a:rPr>
              <a:t>résidentiel </a:t>
            </a:r>
            <a:r>
              <a:rPr sz="1400" spc="45" dirty="0">
                <a:latin typeface="Tahoma"/>
                <a:cs typeface="Tahoma"/>
              </a:rPr>
              <a:t>et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environ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20%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de</a:t>
            </a:r>
            <a:r>
              <a:rPr sz="1400" spc="-114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la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facture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d’un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40" dirty="0">
                <a:latin typeface="Tahoma"/>
                <a:cs typeface="Tahoma"/>
              </a:rPr>
              <a:t>client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raccordé</a:t>
            </a:r>
            <a:r>
              <a:rPr sz="1400" spc="-12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en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HTA</a:t>
            </a:r>
            <a:r>
              <a:rPr sz="1400" spc="-110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(industriels)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01929" y="2136976"/>
            <a:ext cx="335280" cy="119380"/>
          </a:xfrm>
          <a:custGeom>
            <a:avLst/>
            <a:gdLst/>
            <a:ahLst/>
            <a:cxnLst/>
            <a:rect l="l" t="t" r="r" b="b"/>
            <a:pathLst>
              <a:path w="335280" h="119380">
                <a:moveTo>
                  <a:pt x="335280" y="0"/>
                </a:moveTo>
                <a:lnTo>
                  <a:pt x="0" y="0"/>
                </a:lnTo>
                <a:lnTo>
                  <a:pt x="0" y="118872"/>
                </a:lnTo>
                <a:lnTo>
                  <a:pt x="335280" y="118872"/>
                </a:lnTo>
                <a:lnTo>
                  <a:pt x="335280" y="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9575" y="3994662"/>
            <a:ext cx="335280" cy="120650"/>
          </a:xfrm>
          <a:custGeom>
            <a:avLst/>
            <a:gdLst/>
            <a:ahLst/>
            <a:cxnLst/>
            <a:rect l="l" t="t" r="r" b="b"/>
            <a:pathLst>
              <a:path w="335280" h="120650">
                <a:moveTo>
                  <a:pt x="335280" y="0"/>
                </a:moveTo>
                <a:lnTo>
                  <a:pt x="0" y="0"/>
                </a:lnTo>
                <a:lnTo>
                  <a:pt x="0" y="120395"/>
                </a:lnTo>
                <a:lnTo>
                  <a:pt x="335280" y="120395"/>
                </a:lnTo>
                <a:lnTo>
                  <a:pt x="335280" y="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575" y="5486400"/>
            <a:ext cx="335280" cy="120650"/>
          </a:xfrm>
          <a:custGeom>
            <a:avLst/>
            <a:gdLst/>
            <a:ahLst/>
            <a:cxnLst/>
            <a:rect l="l" t="t" r="r" b="b"/>
            <a:pathLst>
              <a:path w="335280" h="120650">
                <a:moveTo>
                  <a:pt x="335280" y="0"/>
                </a:moveTo>
                <a:lnTo>
                  <a:pt x="0" y="0"/>
                </a:lnTo>
                <a:lnTo>
                  <a:pt x="0" y="120395"/>
                </a:lnTo>
                <a:lnTo>
                  <a:pt x="335280" y="120395"/>
                </a:lnTo>
                <a:lnTo>
                  <a:pt x="335280" y="0"/>
                </a:lnTo>
                <a:close/>
              </a:path>
            </a:pathLst>
          </a:custGeom>
          <a:solidFill>
            <a:srgbClr val="132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74835" y="0"/>
            <a:ext cx="3217545" cy="6858000"/>
            <a:chOff x="8974835" y="0"/>
            <a:chExt cx="32175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4835" y="178295"/>
              <a:ext cx="3217162" cy="56555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907" y="373379"/>
              <a:ext cx="2706624" cy="50855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8865" y="130936"/>
            <a:ext cx="5038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Une</a:t>
            </a:r>
            <a:r>
              <a:rPr spc="-190" dirty="0"/>
              <a:t> </a:t>
            </a:r>
            <a:r>
              <a:rPr spc="-80" dirty="0"/>
              <a:t>activité</a:t>
            </a:r>
            <a:r>
              <a:rPr spc="-200" dirty="0"/>
              <a:t> </a:t>
            </a:r>
            <a:r>
              <a:rPr spc="-175" dirty="0"/>
              <a:t>en</a:t>
            </a:r>
            <a:r>
              <a:rPr spc="-190" dirty="0"/>
              <a:t> </a:t>
            </a:r>
            <a:r>
              <a:rPr spc="-55" dirty="0"/>
              <a:t>croissance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85121" y="2601848"/>
            <a:ext cx="18713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t 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6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2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400" b="1" spc="-157" baseline="243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42" baseline="2430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7" baseline="2430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7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ss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territoires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3326" y="1370203"/>
            <a:ext cx="2277745" cy="1080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20" dirty="0">
                <a:solidFill>
                  <a:srgbClr val="95CD31"/>
                </a:solidFill>
                <a:latin typeface="Tahoma"/>
                <a:cs typeface="Tahoma"/>
              </a:rPr>
              <a:t>39</a:t>
            </a:r>
            <a:r>
              <a:rPr sz="16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60" dirty="0">
                <a:solidFill>
                  <a:srgbClr val="95CD31"/>
                </a:solidFill>
                <a:latin typeface="Tahoma"/>
                <a:cs typeface="Tahoma"/>
              </a:rPr>
              <a:t>208</a:t>
            </a:r>
            <a:r>
              <a:rPr sz="16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05" dirty="0">
                <a:solidFill>
                  <a:srgbClr val="1322DC"/>
                </a:solidFill>
                <a:latin typeface="Tahoma"/>
                <a:cs typeface="Tahoma"/>
              </a:rPr>
              <a:t>sa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riés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6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spc="35" dirty="0">
                <a:solidFill>
                  <a:srgbClr val="1322DC"/>
                </a:solidFill>
                <a:latin typeface="Tahoma"/>
                <a:cs typeface="Tahoma"/>
              </a:rPr>
              <a:t>ont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1322DC"/>
                </a:solidFill>
                <a:latin typeface="Tahoma"/>
                <a:cs typeface="Tahoma"/>
              </a:rPr>
              <a:t>2736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322DC"/>
                </a:solidFill>
                <a:latin typeface="Tahoma"/>
                <a:cs typeface="Tahoma"/>
              </a:rPr>
              <a:t>al</a:t>
            </a:r>
            <a:r>
              <a:rPr sz="1400" spc="4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400" spc="30" dirty="0">
                <a:solidFill>
                  <a:srgbClr val="1322DC"/>
                </a:solidFill>
                <a:latin typeface="Tahoma"/>
                <a:cs typeface="Tahoma"/>
              </a:rPr>
              <a:t>ern</a:t>
            </a:r>
            <a:r>
              <a:rPr sz="1400" spc="65" dirty="0">
                <a:solidFill>
                  <a:srgbClr val="1322DC"/>
                </a:solidFill>
                <a:latin typeface="Tahoma"/>
                <a:cs typeface="Tahoma"/>
              </a:rPr>
              <a:t>ants</a:t>
            </a:r>
            <a:endParaRPr sz="1400">
              <a:latin typeface="Tahoma"/>
              <a:cs typeface="Tahoma"/>
            </a:endParaRPr>
          </a:p>
          <a:p>
            <a:pPr marL="15240">
              <a:lnSpc>
                <a:spcPct val="100000"/>
              </a:lnSpc>
              <a:spcBef>
                <a:spcPts val="865"/>
              </a:spcBef>
            </a:pPr>
            <a:r>
              <a:rPr sz="1600" spc="110" dirty="0">
                <a:solidFill>
                  <a:srgbClr val="95CD31"/>
                </a:solidFill>
                <a:latin typeface="Tahoma"/>
                <a:cs typeface="Tahoma"/>
              </a:rPr>
              <a:t>25</a:t>
            </a:r>
            <a:r>
              <a:rPr sz="1600" spc="-12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directions</a:t>
            </a:r>
            <a:r>
              <a:rPr sz="1600" spc="-1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322DC"/>
                </a:solidFill>
                <a:latin typeface="Tahoma"/>
                <a:cs typeface="Tahoma"/>
              </a:rPr>
              <a:t>régionales</a:t>
            </a:r>
            <a:endParaRPr sz="1600">
              <a:latin typeface="Tahoma"/>
              <a:cs typeface="Tahoma"/>
            </a:endParaRPr>
          </a:p>
          <a:p>
            <a:pPr marL="15240">
              <a:lnSpc>
                <a:spcPct val="100000"/>
              </a:lnSpc>
            </a:pP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rép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arties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sur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204" dirty="0">
                <a:solidFill>
                  <a:srgbClr val="1322DC"/>
                </a:solidFill>
                <a:latin typeface="Tahoma"/>
                <a:cs typeface="Tahoma"/>
              </a:rPr>
              <a:t>800</a:t>
            </a:r>
            <a:r>
              <a:rPr sz="1600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sites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7590" y="1379600"/>
            <a:ext cx="1881505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95CD31"/>
                </a:solidFill>
                <a:latin typeface="Tahoma"/>
                <a:cs typeface="Tahoma"/>
              </a:rPr>
              <a:t>+2</a:t>
            </a:r>
            <a:r>
              <a:rPr sz="16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95" dirty="0">
                <a:solidFill>
                  <a:srgbClr val="95CD31"/>
                </a:solidFill>
                <a:latin typeface="Tahoma"/>
                <a:cs typeface="Tahoma"/>
              </a:rPr>
              <a:t>900</a:t>
            </a:r>
            <a:r>
              <a:rPr sz="16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em</a:t>
            </a:r>
            <a:r>
              <a:rPr sz="1600" spc="55" dirty="0">
                <a:solidFill>
                  <a:srgbClr val="1322DC"/>
                </a:solidFill>
                <a:latin typeface="Tahoma"/>
                <a:cs typeface="Tahoma"/>
              </a:rPr>
              <a:t>b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uch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es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600" spc="30" dirty="0">
                <a:solidFill>
                  <a:srgbClr val="1322DC"/>
                </a:solidFill>
                <a:latin typeface="Tahoma"/>
                <a:cs typeface="Tahoma"/>
              </a:rPr>
              <a:t>ré</a:t>
            </a:r>
            <a:r>
              <a:rPr sz="1600" spc="40" dirty="0">
                <a:solidFill>
                  <a:srgbClr val="1322DC"/>
                </a:solidFill>
                <a:latin typeface="Tahoma"/>
                <a:cs typeface="Tahoma"/>
              </a:rPr>
              <a:t>v</a:t>
            </a:r>
            <a:r>
              <a:rPr sz="1600" spc="20" dirty="0">
                <a:solidFill>
                  <a:srgbClr val="1322DC"/>
                </a:solidFill>
                <a:latin typeface="Tahoma"/>
                <a:cs typeface="Tahoma"/>
              </a:rPr>
              <a:t>ue</a:t>
            </a:r>
            <a:r>
              <a:rPr sz="1600" spc="100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1322DC"/>
                </a:solidFill>
                <a:latin typeface="Tahoma"/>
                <a:cs typeface="Tahoma"/>
              </a:rPr>
              <a:t>en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rgbClr val="1322DC"/>
                </a:solidFill>
                <a:latin typeface="Tahoma"/>
                <a:cs typeface="Tahoma"/>
              </a:rPr>
              <a:t>2023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00" dirty="0">
                <a:solidFill>
                  <a:srgbClr val="1322DC"/>
                </a:solidFill>
                <a:latin typeface="Tahoma"/>
                <a:cs typeface="Tahoma"/>
              </a:rPr>
              <a:t>(</a:t>
            </a:r>
            <a:r>
              <a:rPr sz="1400" spc="-55" dirty="0">
                <a:solidFill>
                  <a:srgbClr val="1322DC"/>
                </a:solidFill>
                <a:latin typeface="Tahoma"/>
                <a:cs typeface="Tahoma"/>
              </a:rPr>
              <a:t>+10%</a:t>
            </a:r>
            <a:r>
              <a:rPr sz="1400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15" dirty="0">
                <a:solidFill>
                  <a:srgbClr val="1322DC"/>
                </a:solidFill>
                <a:latin typeface="Tahoma"/>
                <a:cs typeface="Tahoma"/>
              </a:rPr>
              <a:t>v</a:t>
            </a:r>
            <a:r>
              <a:rPr sz="1400" spc="90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400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1322DC"/>
                </a:solidFill>
                <a:latin typeface="Tahoma"/>
                <a:cs typeface="Tahoma"/>
              </a:rPr>
              <a:t>2022)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7676" y="3185871"/>
            <a:ext cx="26879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5" dirty="0">
                <a:solidFill>
                  <a:srgbClr val="95CD31"/>
                </a:solidFill>
                <a:latin typeface="Tahoma"/>
                <a:cs typeface="Tahoma"/>
              </a:rPr>
              <a:t>35</a:t>
            </a:r>
            <a:r>
              <a:rPr sz="1600" spc="15" dirty="0">
                <a:solidFill>
                  <a:srgbClr val="95CD31"/>
                </a:solidFill>
                <a:latin typeface="Tahoma"/>
                <a:cs typeface="Tahoma"/>
              </a:rPr>
              <a:t>,</a:t>
            </a:r>
            <a:r>
              <a:rPr sz="1600" spc="120" dirty="0">
                <a:solidFill>
                  <a:srgbClr val="95CD31"/>
                </a:solidFill>
                <a:latin typeface="Tahoma"/>
                <a:cs typeface="Tahoma"/>
              </a:rPr>
              <a:t>5</a:t>
            </a:r>
            <a:r>
              <a:rPr sz="1600" spc="-11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95CD31"/>
                </a:solidFill>
                <a:latin typeface="Tahoma"/>
                <a:cs typeface="Tahoma"/>
              </a:rPr>
              <a:t>millio</a:t>
            </a:r>
            <a:r>
              <a:rPr sz="1600" spc="60" dirty="0">
                <a:solidFill>
                  <a:srgbClr val="95CD31"/>
                </a:solidFill>
                <a:latin typeface="Tahoma"/>
                <a:cs typeface="Tahoma"/>
              </a:rPr>
              <a:t>ns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600" spc="4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1322DC"/>
                </a:solidFill>
                <a:latin typeface="Tahoma"/>
                <a:cs typeface="Tahoma"/>
              </a:rPr>
              <a:t>com</a:t>
            </a:r>
            <a:r>
              <a:rPr sz="1600" spc="75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teurs</a:t>
            </a:r>
            <a:r>
              <a:rPr sz="1600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322DC"/>
                </a:solidFill>
                <a:latin typeface="Tahoma"/>
                <a:cs typeface="Tahoma"/>
              </a:rPr>
              <a:t>Linky</a:t>
            </a:r>
            <a:r>
              <a:rPr sz="1600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322DC"/>
                </a:solidFill>
                <a:latin typeface="Tahoma"/>
                <a:cs typeface="Tahoma"/>
              </a:rPr>
              <a:t>install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é</a:t>
            </a:r>
            <a:r>
              <a:rPr sz="1600" spc="80" dirty="0">
                <a:solidFill>
                  <a:srgbClr val="1322DC"/>
                </a:solidFill>
                <a:latin typeface="Tahoma"/>
                <a:cs typeface="Tahoma"/>
              </a:rPr>
              <a:t>s  </a:t>
            </a:r>
            <a:r>
              <a:rPr sz="1600" spc="55" dirty="0">
                <a:solidFill>
                  <a:srgbClr val="1322DC"/>
                </a:solidFill>
                <a:latin typeface="Tahoma"/>
                <a:cs typeface="Tahoma"/>
              </a:rPr>
              <a:t>92%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des</a:t>
            </a:r>
            <a:r>
              <a:rPr sz="1600" spc="-1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foyers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équipés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2576" y="3185871"/>
            <a:ext cx="2645410" cy="727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40" dirty="0">
                <a:solidFill>
                  <a:srgbClr val="95CD31"/>
                </a:solidFill>
                <a:latin typeface="Tahoma"/>
                <a:cs typeface="Tahoma"/>
              </a:rPr>
              <a:t>340</a:t>
            </a:r>
            <a:r>
              <a:rPr sz="1600" spc="-114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95CD31"/>
                </a:solidFill>
                <a:latin typeface="Tahoma"/>
                <a:cs typeface="Tahoma"/>
              </a:rPr>
              <a:t>con</a:t>
            </a:r>
            <a:r>
              <a:rPr sz="1600" spc="35" dirty="0">
                <a:solidFill>
                  <a:srgbClr val="95CD31"/>
                </a:solidFill>
                <a:latin typeface="Tahoma"/>
                <a:cs typeface="Tahoma"/>
              </a:rPr>
              <a:t>t</a:t>
            </a:r>
            <a:r>
              <a:rPr sz="1600" spc="75" dirty="0">
                <a:solidFill>
                  <a:srgbClr val="95CD31"/>
                </a:solidFill>
                <a:latin typeface="Tahoma"/>
                <a:cs typeface="Tahoma"/>
              </a:rPr>
              <a:t>rats</a:t>
            </a:r>
            <a:r>
              <a:rPr sz="1600" spc="-11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95CD31"/>
                </a:solidFill>
                <a:latin typeface="Tahoma"/>
                <a:cs typeface="Tahoma"/>
              </a:rPr>
              <a:t>de</a:t>
            </a:r>
            <a:r>
              <a:rPr sz="1600" spc="-11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95CD31"/>
                </a:solidFill>
                <a:latin typeface="Tahoma"/>
                <a:cs typeface="Tahoma"/>
              </a:rPr>
              <a:t>c</a:t>
            </a:r>
            <a:r>
              <a:rPr sz="1600" spc="90" dirty="0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600" spc="60" dirty="0">
                <a:solidFill>
                  <a:srgbClr val="95CD31"/>
                </a:solidFill>
                <a:latin typeface="Tahoma"/>
                <a:cs typeface="Tahoma"/>
              </a:rPr>
              <a:t>ncession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35" dirty="0">
                <a:solidFill>
                  <a:srgbClr val="95CD31"/>
                </a:solidFill>
                <a:latin typeface="Tahoma"/>
                <a:cs typeface="Tahoma"/>
              </a:rPr>
              <a:t>renouvelés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0" dirty="0">
                <a:solidFill>
                  <a:srgbClr val="1322DC"/>
                </a:solidFill>
                <a:latin typeface="Tahoma"/>
                <a:cs typeface="Tahoma"/>
              </a:rPr>
              <a:t>(</a:t>
            </a:r>
            <a:r>
              <a:rPr sz="1400" spc="50" dirty="0">
                <a:solidFill>
                  <a:srgbClr val="1322DC"/>
                </a:solidFill>
                <a:latin typeface="Tahoma"/>
                <a:cs typeface="Tahoma"/>
              </a:rPr>
              <a:t>su</a:t>
            </a:r>
            <a:r>
              <a:rPr sz="1400" spc="30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1322DC"/>
                </a:solidFill>
                <a:latin typeface="Tahoma"/>
                <a:cs typeface="Tahoma"/>
              </a:rPr>
              <a:t>un</a:t>
            </a:r>
            <a:r>
              <a:rPr sz="1400" spc="4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1322DC"/>
                </a:solidFill>
                <a:latin typeface="Tahoma"/>
                <a:cs typeface="Tahoma"/>
              </a:rPr>
              <a:t>c</a:t>
            </a:r>
            <a:r>
              <a:rPr sz="1400" spc="35" dirty="0">
                <a:solidFill>
                  <a:srgbClr val="1322DC"/>
                </a:solidFill>
                <a:latin typeface="Tahoma"/>
                <a:cs typeface="Tahoma"/>
              </a:rPr>
              <a:t>ible</a:t>
            </a:r>
            <a:r>
              <a:rPr sz="1400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1322DC"/>
                </a:solidFill>
                <a:latin typeface="Tahoma"/>
                <a:cs typeface="Tahoma"/>
              </a:rPr>
              <a:t>360)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73326" y="2818002"/>
            <a:ext cx="5068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Un</a:t>
            </a:r>
            <a:r>
              <a:rPr sz="2000" b="1" spc="-1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1322DC"/>
                </a:solidFill>
                <a:latin typeface="Tahoma"/>
                <a:cs typeface="Tahoma"/>
              </a:rPr>
              <a:t>modèle</a:t>
            </a:r>
            <a:r>
              <a:rPr sz="2000" b="1" spc="-16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conc</a:t>
            </a:r>
            <a:r>
              <a:rPr sz="2000" b="1" spc="-40" dirty="0">
                <a:solidFill>
                  <a:srgbClr val="1322DC"/>
                </a:solidFill>
                <a:latin typeface="Tahoma"/>
                <a:cs typeface="Tahoma"/>
              </a:rPr>
              <a:t>essif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au</a:t>
            </a:r>
            <a:r>
              <a:rPr sz="2000" b="1" spc="-1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1322DC"/>
                </a:solidFill>
                <a:latin typeface="Tahoma"/>
                <a:cs typeface="Tahoma"/>
              </a:rPr>
              <a:t>service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des</a:t>
            </a:r>
            <a:r>
              <a:rPr sz="2000" b="1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1322DC"/>
                </a:solidFill>
                <a:latin typeface="Tahoma"/>
                <a:cs typeface="Tahoma"/>
              </a:rPr>
              <a:t>clients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7676" y="4755007"/>
            <a:ext cx="26517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95CD31"/>
                </a:solidFill>
                <a:latin typeface="Tahoma"/>
                <a:cs typeface="Tahoma"/>
              </a:rPr>
              <a:t>4,4</a:t>
            </a:r>
            <a:r>
              <a:rPr sz="16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65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600" spc="70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600" spc="100" dirty="0">
                <a:solidFill>
                  <a:srgbClr val="95CD31"/>
                </a:solidFill>
                <a:latin typeface="Tahoma"/>
                <a:cs typeface="Tahoma"/>
              </a:rPr>
              <a:t>s</a:t>
            </a:r>
            <a:r>
              <a:rPr sz="1600" spc="350" dirty="0">
                <a:solidFill>
                  <a:srgbClr val="95CD31"/>
                </a:solidFill>
                <a:latin typeface="Tahoma"/>
                <a:cs typeface="Tahoma"/>
              </a:rPr>
              <a:t>€</a:t>
            </a:r>
            <a:r>
              <a:rPr sz="1600" spc="-114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600" spc="20" dirty="0">
                <a:solidFill>
                  <a:srgbClr val="95CD31"/>
                </a:solidFill>
                <a:latin typeface="Tahoma"/>
                <a:cs typeface="Tahoma"/>
              </a:rPr>
              <a:t>’inve</a:t>
            </a:r>
            <a:r>
              <a:rPr sz="1600" spc="65" dirty="0">
                <a:solidFill>
                  <a:srgbClr val="95CD31"/>
                </a:solidFill>
                <a:latin typeface="Tahoma"/>
                <a:cs typeface="Tahoma"/>
              </a:rPr>
              <a:t>stisseme</a:t>
            </a:r>
            <a:r>
              <a:rPr sz="1600" spc="55" dirty="0">
                <a:solidFill>
                  <a:srgbClr val="95CD31"/>
                </a:solidFill>
                <a:latin typeface="Tahoma"/>
                <a:cs typeface="Tahoma"/>
              </a:rPr>
              <a:t>nts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70" dirty="0">
                <a:solidFill>
                  <a:srgbClr val="95CD31"/>
                </a:solidFill>
                <a:latin typeface="Tahoma"/>
                <a:cs typeface="Tahoma"/>
              </a:rPr>
              <a:t>b</a:t>
            </a:r>
            <a:r>
              <a:rPr sz="1600" spc="45" dirty="0">
                <a:solidFill>
                  <a:srgbClr val="95CD31"/>
                </a:solidFill>
                <a:latin typeface="Tahoma"/>
                <a:cs typeface="Tahoma"/>
              </a:rPr>
              <a:t>ruts</a:t>
            </a:r>
            <a:r>
              <a:rPr sz="16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1322DC"/>
                </a:solidFill>
                <a:latin typeface="Tahoma"/>
                <a:cs typeface="Tahoma"/>
              </a:rPr>
              <a:t>en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1322DC"/>
                </a:solidFill>
                <a:latin typeface="Tahoma"/>
                <a:cs typeface="Tahoma"/>
              </a:rPr>
              <a:t>2022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2646" y="4722622"/>
            <a:ext cx="2495550" cy="1353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600" spc="35" dirty="0">
                <a:solidFill>
                  <a:srgbClr val="95CD31"/>
                </a:solidFill>
                <a:latin typeface="Tahoma"/>
                <a:cs typeface="Tahoma"/>
              </a:rPr>
              <a:t>ont</a:t>
            </a:r>
            <a:r>
              <a:rPr sz="1600" spc="-11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-235" dirty="0">
                <a:solidFill>
                  <a:srgbClr val="95CD31"/>
                </a:solidFill>
                <a:latin typeface="Tahoma"/>
                <a:cs typeface="Tahoma"/>
              </a:rPr>
              <a:t>1,1</a:t>
            </a:r>
            <a:r>
              <a:rPr sz="1600" spc="-12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200" dirty="0">
                <a:solidFill>
                  <a:srgbClr val="95CD31"/>
                </a:solidFill>
                <a:latin typeface="Tahoma"/>
                <a:cs typeface="Tahoma"/>
              </a:rPr>
              <a:t>Md€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dédié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322DC"/>
                </a:solidFill>
                <a:latin typeface="Tahoma"/>
                <a:cs typeface="Tahoma"/>
              </a:rPr>
              <a:t>résilience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1600" spc="-1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1600" spc="-1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la </a:t>
            </a:r>
            <a:r>
              <a:rPr sz="1600" spc="-48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165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od</a:t>
            </a:r>
            <a:r>
              <a:rPr sz="1600" spc="55" dirty="0">
                <a:solidFill>
                  <a:srgbClr val="1322DC"/>
                </a:solidFill>
                <a:latin typeface="Tahoma"/>
                <a:cs typeface="Tahoma"/>
              </a:rPr>
              <a:t>ernisa</a:t>
            </a:r>
            <a:r>
              <a:rPr sz="1600" spc="30" dirty="0">
                <a:solidFill>
                  <a:srgbClr val="1322DC"/>
                </a:solidFill>
                <a:latin typeface="Tahoma"/>
                <a:cs typeface="Tahoma"/>
              </a:rPr>
              <a:t>tion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600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rés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600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endParaRPr sz="16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  <a:spcBef>
                <a:spcPts val="865"/>
              </a:spcBef>
            </a:pPr>
            <a:r>
              <a:rPr sz="1600" spc="-204" dirty="0">
                <a:solidFill>
                  <a:srgbClr val="95CD31"/>
                </a:solidFill>
                <a:latin typeface="Tahoma"/>
                <a:cs typeface="Tahoma"/>
              </a:rPr>
              <a:t>1,</a:t>
            </a:r>
            <a:r>
              <a:rPr sz="16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14" dirty="0">
                <a:solidFill>
                  <a:srgbClr val="95CD31"/>
                </a:solidFill>
                <a:latin typeface="Tahoma"/>
                <a:cs typeface="Tahoma"/>
              </a:rPr>
              <a:t>9</a:t>
            </a:r>
            <a:r>
              <a:rPr sz="16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65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600" spc="7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600" spc="350" dirty="0">
                <a:solidFill>
                  <a:srgbClr val="95CD31"/>
                </a:solidFill>
                <a:latin typeface="Tahoma"/>
                <a:cs typeface="Tahoma"/>
              </a:rPr>
              <a:t>€</a:t>
            </a:r>
            <a:r>
              <a:rPr sz="16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b="1" spc="-270" dirty="0">
                <a:solidFill>
                  <a:srgbClr val="1322DC"/>
                </a:solidFill>
                <a:latin typeface="Tahoma"/>
                <a:cs typeface="Tahoma"/>
              </a:rPr>
              <a:t>(+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35,8</a:t>
            </a:r>
            <a:r>
              <a:rPr sz="1600" spc="-85" dirty="0">
                <a:solidFill>
                  <a:srgbClr val="1322DC"/>
                </a:solidFill>
                <a:latin typeface="Tahoma"/>
                <a:cs typeface="Tahoma"/>
              </a:rPr>
              <a:t>%)</a:t>
            </a:r>
            <a:endParaRPr sz="16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</a:pP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és</a:t>
            </a:r>
            <a:r>
              <a:rPr sz="1600" spc="55" dirty="0">
                <a:solidFill>
                  <a:srgbClr val="1322DC"/>
                </a:solidFill>
                <a:latin typeface="Tahoma"/>
                <a:cs typeface="Tahoma"/>
              </a:rPr>
              <a:t>ultat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1322DC"/>
                </a:solidFill>
                <a:latin typeface="Tahoma"/>
                <a:cs typeface="Tahoma"/>
              </a:rPr>
              <a:t>net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6120" y="4337430"/>
            <a:ext cx="4697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n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forte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dyn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100" dirty="0">
                <a:solidFill>
                  <a:srgbClr val="1322DC"/>
                </a:solidFill>
                <a:latin typeface="Tahoma"/>
                <a:cs typeface="Tahoma"/>
              </a:rPr>
              <a:t>mi</a:t>
            </a:r>
            <a:r>
              <a:rPr sz="2000" b="1" spc="-110" dirty="0">
                <a:solidFill>
                  <a:srgbClr val="1322DC"/>
                </a:solidFill>
                <a:latin typeface="Tahoma"/>
                <a:cs typeface="Tahoma"/>
              </a:rPr>
              <a:t>q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d’in</a:t>
            </a:r>
            <a:r>
              <a:rPr sz="2000" b="1" spc="-95" dirty="0">
                <a:solidFill>
                  <a:srgbClr val="1322DC"/>
                </a:solidFill>
                <a:latin typeface="Tahoma"/>
                <a:cs typeface="Tahoma"/>
              </a:rPr>
              <a:t>v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5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tiss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20" dirty="0">
                <a:solidFill>
                  <a:srgbClr val="1322DC"/>
                </a:solidFill>
                <a:latin typeface="Tahoma"/>
                <a:cs typeface="Tahoma"/>
              </a:rPr>
              <a:t>men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01911" y="135636"/>
            <a:ext cx="2651759" cy="26517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973326" y="1004696"/>
            <a:ext cx="5059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n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entreprise</a:t>
            </a:r>
            <a:r>
              <a:rPr sz="2000" b="1" spc="-1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présen</a:t>
            </a:r>
            <a:r>
              <a:rPr sz="2000" b="1" spc="-5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7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2000" b="1" spc="-1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rtout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1322DC"/>
                </a:solidFill>
                <a:latin typeface="Tahoma"/>
                <a:cs typeface="Tahoma"/>
              </a:rPr>
              <a:t>en</a:t>
            </a:r>
            <a:r>
              <a:rPr sz="2000" b="1" spc="-13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Fra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n</a:t>
            </a:r>
            <a:r>
              <a:rPr sz="2000" b="1" spc="-30" dirty="0">
                <a:solidFill>
                  <a:srgbClr val="1322DC"/>
                </a:solidFill>
                <a:latin typeface="Tahoma"/>
                <a:cs typeface="Tahoma"/>
              </a:rPr>
              <a:t>c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515112"/>
            <a:ext cx="2148840" cy="5488305"/>
            <a:chOff x="0" y="515112"/>
            <a:chExt cx="2148840" cy="548830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95" y="515112"/>
              <a:ext cx="1898904" cy="18989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495" y="2345435"/>
              <a:ext cx="1903476" cy="19034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691128"/>
              <a:ext cx="2148839" cy="231190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039873" y="5555691"/>
            <a:ext cx="1616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95CD31"/>
                </a:solidFill>
                <a:latin typeface="Tahoma"/>
                <a:cs typeface="Tahoma"/>
              </a:rPr>
              <a:t>15,2</a:t>
            </a:r>
            <a:r>
              <a:rPr sz="16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65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600" spc="70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600" spc="350" dirty="0">
                <a:solidFill>
                  <a:srgbClr val="95CD31"/>
                </a:solidFill>
                <a:latin typeface="Tahoma"/>
                <a:cs typeface="Tahoma"/>
              </a:rPr>
              <a:t>€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Chiff</a:t>
            </a:r>
            <a:r>
              <a:rPr sz="1600" spc="35" dirty="0">
                <a:solidFill>
                  <a:srgbClr val="1322DC"/>
                </a:solidFill>
                <a:latin typeface="Tahoma"/>
                <a:cs typeface="Tahoma"/>
              </a:rPr>
              <a:t>re</a:t>
            </a:r>
            <a:r>
              <a:rPr sz="1600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d’a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ff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ires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72367" y="6522524"/>
            <a:ext cx="136525" cy="1409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750" b="1" spc="-10" dirty="0">
                <a:solidFill>
                  <a:srgbClr val="FFFFFF"/>
                </a:solidFill>
                <a:latin typeface="Tahoma"/>
                <a:cs typeface="Tahoma"/>
              </a:rPr>
              <a:t>4</a:t>
            </a:fld>
            <a:endParaRPr sz="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74835" y="0"/>
            <a:ext cx="3217545" cy="6858000"/>
            <a:chOff x="8974835" y="0"/>
            <a:chExt cx="32175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4835" y="178295"/>
              <a:ext cx="3217162" cy="56555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907" y="373379"/>
              <a:ext cx="2706624" cy="50855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9610" y="314070"/>
            <a:ext cx="86894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20" dirty="0"/>
              <a:t>Une</a:t>
            </a:r>
            <a:r>
              <a:rPr sz="2800" spc="-190" dirty="0"/>
              <a:t> </a:t>
            </a:r>
            <a:r>
              <a:rPr sz="2800" spc="-80" dirty="0"/>
              <a:t>activité</a:t>
            </a:r>
            <a:r>
              <a:rPr sz="2800" spc="-200" dirty="0"/>
              <a:t> </a:t>
            </a:r>
            <a:r>
              <a:rPr sz="2800" spc="-175" dirty="0" err="1"/>
              <a:t>en</a:t>
            </a:r>
            <a:r>
              <a:rPr sz="2800" spc="-190" dirty="0"/>
              <a:t> </a:t>
            </a:r>
            <a:r>
              <a:rPr sz="2800" spc="-55" dirty="0" err="1"/>
              <a:t>croissance</a:t>
            </a:r>
            <a:r>
              <a:rPr lang="fr-FR" sz="2800" spc="-55" dirty="0"/>
              <a:t> </a:t>
            </a:r>
            <a:r>
              <a:rPr lang="fr-FR" sz="2800" spc="-55" dirty="0">
                <a:solidFill>
                  <a:srgbClr val="92D050"/>
                </a:solidFill>
              </a:rPr>
              <a:t>Département du RHONE </a:t>
            </a:r>
            <a:endParaRPr sz="2800" spc="-55" dirty="0">
              <a:solidFill>
                <a:srgbClr val="92D05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5121" y="2601848"/>
            <a:ext cx="18713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t 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6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2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400" b="1" spc="-157" baseline="243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42" baseline="2430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7" baseline="2430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7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ss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territoires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3326" y="2152978"/>
            <a:ext cx="227774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spc="120" dirty="0">
                <a:solidFill>
                  <a:srgbClr val="95CD31"/>
                </a:solidFill>
                <a:latin typeface="Tahoma"/>
                <a:cs typeface="Tahoma"/>
              </a:rPr>
              <a:t>1 704</a:t>
            </a:r>
            <a:r>
              <a:rPr sz="16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05" dirty="0">
                <a:solidFill>
                  <a:srgbClr val="1322DC"/>
                </a:solidFill>
                <a:latin typeface="Tahoma"/>
                <a:cs typeface="Tahoma"/>
              </a:rPr>
              <a:t>sa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riés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65" dirty="0" err="1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spc="35" dirty="0" err="1">
                <a:solidFill>
                  <a:srgbClr val="1322DC"/>
                </a:solidFill>
                <a:latin typeface="Tahoma"/>
                <a:cs typeface="Tahoma"/>
              </a:rPr>
              <a:t>ont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lang="fr-FR" sz="1400" spc="80" dirty="0">
                <a:solidFill>
                  <a:srgbClr val="1322DC"/>
                </a:solidFill>
                <a:latin typeface="Tahoma"/>
                <a:cs typeface="Tahoma"/>
              </a:rPr>
              <a:t>9</a:t>
            </a:r>
            <a:r>
              <a:rPr sz="1400" spc="80" dirty="0">
                <a:solidFill>
                  <a:srgbClr val="1322DC"/>
                </a:solidFill>
                <a:latin typeface="Tahoma"/>
                <a:cs typeface="Tahoma"/>
              </a:rPr>
              <a:t>6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55" dirty="0" err="1">
                <a:solidFill>
                  <a:srgbClr val="1322DC"/>
                </a:solidFill>
                <a:latin typeface="Tahoma"/>
                <a:cs typeface="Tahoma"/>
              </a:rPr>
              <a:t>al</a:t>
            </a:r>
            <a:r>
              <a:rPr sz="1400" spc="40" dirty="0" err="1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400" spc="30" dirty="0" err="1">
                <a:solidFill>
                  <a:srgbClr val="1322DC"/>
                </a:solidFill>
                <a:latin typeface="Tahoma"/>
                <a:cs typeface="Tahoma"/>
              </a:rPr>
              <a:t>ern</a:t>
            </a:r>
            <a:r>
              <a:rPr sz="1400" spc="65" dirty="0" err="1">
                <a:solidFill>
                  <a:srgbClr val="1322DC"/>
                </a:solidFill>
                <a:latin typeface="Tahoma"/>
                <a:cs typeface="Tahoma"/>
              </a:rPr>
              <a:t>ants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7590" y="2162375"/>
            <a:ext cx="1881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95CD31"/>
                </a:solidFill>
                <a:latin typeface="Tahoma"/>
                <a:cs typeface="Tahoma"/>
              </a:rPr>
              <a:t>+</a:t>
            </a:r>
            <a:r>
              <a:rPr lang="fr-FR" sz="1600" spc="-30" dirty="0">
                <a:solidFill>
                  <a:srgbClr val="95CD31"/>
                </a:solidFill>
                <a:latin typeface="Tahoma"/>
                <a:cs typeface="Tahoma"/>
              </a:rPr>
              <a:t>1</a:t>
            </a:r>
            <a:r>
              <a:rPr lang="fr-FR" sz="1600" spc="195" dirty="0">
                <a:solidFill>
                  <a:srgbClr val="95CD31"/>
                </a:solidFill>
                <a:latin typeface="Tahoma"/>
                <a:cs typeface="Tahoma"/>
              </a:rPr>
              <a:t>0</a:t>
            </a:r>
            <a:r>
              <a:rPr sz="1600" spc="195" dirty="0">
                <a:solidFill>
                  <a:srgbClr val="95CD31"/>
                </a:solidFill>
                <a:latin typeface="Tahoma"/>
                <a:cs typeface="Tahoma"/>
              </a:rPr>
              <a:t>0</a:t>
            </a:r>
            <a:r>
              <a:rPr sz="16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em</a:t>
            </a:r>
            <a:r>
              <a:rPr sz="1600" spc="55" dirty="0">
                <a:solidFill>
                  <a:srgbClr val="1322DC"/>
                </a:solidFill>
                <a:latin typeface="Tahoma"/>
                <a:cs typeface="Tahoma"/>
              </a:rPr>
              <a:t>b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600" spc="50" dirty="0">
                <a:solidFill>
                  <a:srgbClr val="1322DC"/>
                </a:solidFill>
                <a:latin typeface="Tahoma"/>
                <a:cs typeface="Tahoma"/>
              </a:rPr>
              <a:t>uch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es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fr-FR" sz="1600" spc="70" dirty="0">
                <a:solidFill>
                  <a:srgbClr val="1322DC"/>
                </a:solidFill>
                <a:latin typeface="Tahoma"/>
                <a:cs typeface="Tahoma"/>
              </a:rPr>
              <a:t>En 2022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7676" y="3922777"/>
            <a:ext cx="26517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spc="5" dirty="0">
                <a:solidFill>
                  <a:srgbClr val="95CD31"/>
                </a:solidFill>
                <a:latin typeface="Tahoma"/>
                <a:cs typeface="Tahoma"/>
              </a:rPr>
              <a:t>94</a:t>
            </a:r>
            <a:r>
              <a:rPr sz="16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65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600" spc="350" dirty="0">
                <a:solidFill>
                  <a:srgbClr val="95CD31"/>
                </a:solidFill>
                <a:latin typeface="Tahoma"/>
                <a:cs typeface="Tahoma"/>
              </a:rPr>
              <a:t>€</a:t>
            </a:r>
            <a:r>
              <a:rPr sz="1600" spc="-114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600" spc="20" dirty="0">
                <a:solidFill>
                  <a:srgbClr val="95CD31"/>
                </a:solidFill>
                <a:latin typeface="Tahoma"/>
                <a:cs typeface="Tahoma"/>
              </a:rPr>
              <a:t>’inve</a:t>
            </a:r>
            <a:r>
              <a:rPr sz="1600" spc="65" dirty="0">
                <a:solidFill>
                  <a:srgbClr val="95CD31"/>
                </a:solidFill>
                <a:latin typeface="Tahoma"/>
                <a:cs typeface="Tahoma"/>
              </a:rPr>
              <a:t>stisseme</a:t>
            </a:r>
            <a:r>
              <a:rPr sz="1600" spc="55" dirty="0">
                <a:solidFill>
                  <a:srgbClr val="95CD31"/>
                </a:solidFill>
                <a:latin typeface="Tahoma"/>
                <a:cs typeface="Tahoma"/>
              </a:rPr>
              <a:t>nts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70" dirty="0">
                <a:solidFill>
                  <a:srgbClr val="95CD31"/>
                </a:solidFill>
                <a:latin typeface="Tahoma"/>
                <a:cs typeface="Tahoma"/>
              </a:rPr>
              <a:t>b</a:t>
            </a:r>
            <a:r>
              <a:rPr sz="1600" spc="45" dirty="0">
                <a:solidFill>
                  <a:srgbClr val="95CD31"/>
                </a:solidFill>
                <a:latin typeface="Tahoma"/>
                <a:cs typeface="Tahoma"/>
              </a:rPr>
              <a:t>ruts</a:t>
            </a:r>
            <a:r>
              <a:rPr sz="16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1322DC"/>
                </a:solidFill>
                <a:latin typeface="Tahoma"/>
                <a:cs typeface="Tahoma"/>
              </a:rPr>
              <a:t>en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135" dirty="0">
                <a:solidFill>
                  <a:srgbClr val="1322DC"/>
                </a:solidFill>
                <a:latin typeface="Tahoma"/>
                <a:cs typeface="Tahoma"/>
              </a:rPr>
              <a:t>2022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2646" y="3890392"/>
            <a:ext cx="277355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 err="1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600" spc="35" dirty="0" err="1">
                <a:solidFill>
                  <a:srgbClr val="95CD31"/>
                </a:solidFill>
                <a:latin typeface="Tahoma"/>
                <a:cs typeface="Tahoma"/>
              </a:rPr>
              <a:t>ont</a:t>
            </a:r>
            <a:r>
              <a:rPr sz="1600" spc="-11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lang="fr-FR" sz="1600" spc="-235" dirty="0">
                <a:solidFill>
                  <a:srgbClr val="95CD31"/>
                </a:solidFill>
                <a:latin typeface="Tahoma"/>
                <a:cs typeface="Tahoma"/>
              </a:rPr>
              <a:t>3 2, 7 </a:t>
            </a:r>
            <a:r>
              <a:rPr lang="fr-FR" sz="1600" spc="200" dirty="0">
                <a:solidFill>
                  <a:srgbClr val="95CD31"/>
                </a:solidFill>
                <a:latin typeface="Tahoma"/>
                <a:cs typeface="Tahoma"/>
              </a:rPr>
              <a:t> M</a:t>
            </a:r>
            <a:r>
              <a:rPr sz="1600" spc="200" dirty="0">
                <a:solidFill>
                  <a:srgbClr val="95CD31"/>
                </a:solidFill>
                <a:latin typeface="Tahoma"/>
                <a:cs typeface="Tahoma"/>
              </a:rPr>
              <a:t>€</a:t>
            </a:r>
            <a:endParaRPr sz="1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dédié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1322DC"/>
                </a:solidFill>
                <a:latin typeface="Tahoma"/>
                <a:cs typeface="Tahoma"/>
              </a:rPr>
              <a:t>résilience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1600" spc="-1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1600" spc="-1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la </a:t>
            </a:r>
            <a:r>
              <a:rPr sz="1600" spc="-48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lang="fr-FR" sz="1600" spc="165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r>
              <a:rPr sz="1600" spc="50" dirty="0" err="1">
                <a:solidFill>
                  <a:srgbClr val="1322DC"/>
                </a:solidFill>
                <a:latin typeface="Tahoma"/>
                <a:cs typeface="Tahoma"/>
              </a:rPr>
              <a:t>od</a:t>
            </a:r>
            <a:r>
              <a:rPr sz="1600" spc="55" dirty="0" err="1">
                <a:solidFill>
                  <a:srgbClr val="1322DC"/>
                </a:solidFill>
                <a:latin typeface="Tahoma"/>
                <a:cs typeface="Tahoma"/>
              </a:rPr>
              <a:t>ernisa</a:t>
            </a:r>
            <a:r>
              <a:rPr sz="1600" spc="30" dirty="0" err="1">
                <a:solidFill>
                  <a:srgbClr val="1322DC"/>
                </a:solidFill>
                <a:latin typeface="Tahoma"/>
                <a:cs typeface="Tahoma"/>
              </a:rPr>
              <a:t>tion</a:t>
            </a:r>
            <a:r>
              <a:rPr sz="1600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600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6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50" dirty="0" err="1">
                <a:solidFill>
                  <a:srgbClr val="1322DC"/>
                </a:solidFill>
                <a:latin typeface="Tahoma"/>
                <a:cs typeface="Tahoma"/>
              </a:rPr>
              <a:t>rés</a:t>
            </a:r>
            <a:r>
              <a:rPr sz="1600" spc="65" dirty="0" err="1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spc="110" dirty="0" err="1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600" dirty="0" err="1">
                <a:solidFill>
                  <a:srgbClr val="1322DC"/>
                </a:solidFill>
                <a:latin typeface="Tahoma"/>
                <a:cs typeface="Tahoma"/>
              </a:rPr>
              <a:t>u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6120" y="3505200"/>
            <a:ext cx="4697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n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forte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1322DC"/>
                </a:solidFill>
                <a:latin typeface="Tahoma"/>
                <a:cs typeface="Tahoma"/>
              </a:rPr>
              <a:t>dyn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100" dirty="0">
                <a:solidFill>
                  <a:srgbClr val="1322DC"/>
                </a:solidFill>
                <a:latin typeface="Tahoma"/>
                <a:cs typeface="Tahoma"/>
              </a:rPr>
              <a:t>mi</a:t>
            </a:r>
            <a:r>
              <a:rPr sz="2000" b="1" spc="-110" dirty="0">
                <a:solidFill>
                  <a:srgbClr val="1322DC"/>
                </a:solidFill>
                <a:latin typeface="Tahoma"/>
                <a:cs typeface="Tahoma"/>
              </a:rPr>
              <a:t>q</a:t>
            </a:r>
            <a:r>
              <a:rPr sz="2000" b="1" spc="-15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d’in</a:t>
            </a:r>
            <a:r>
              <a:rPr sz="2000" b="1" spc="-95" dirty="0">
                <a:solidFill>
                  <a:srgbClr val="1322DC"/>
                </a:solidFill>
                <a:latin typeface="Tahoma"/>
                <a:cs typeface="Tahoma"/>
              </a:rPr>
              <a:t>v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5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2000" b="1" spc="-45" dirty="0">
                <a:solidFill>
                  <a:srgbClr val="1322DC"/>
                </a:solidFill>
                <a:latin typeface="Tahoma"/>
                <a:cs typeface="Tahoma"/>
              </a:rPr>
              <a:t>tiss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20" dirty="0">
                <a:solidFill>
                  <a:srgbClr val="1322DC"/>
                </a:solidFill>
                <a:latin typeface="Tahoma"/>
                <a:cs typeface="Tahoma"/>
              </a:rPr>
              <a:t>men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01911" y="135636"/>
            <a:ext cx="2651759" cy="265175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973326" y="1787471"/>
            <a:ext cx="666318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7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2000" b="1" spc="-60" dirty="0">
                <a:solidFill>
                  <a:srgbClr val="1322DC"/>
                </a:solidFill>
                <a:latin typeface="Tahoma"/>
                <a:cs typeface="Tahoma"/>
              </a:rPr>
              <a:t>n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5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entreprise</a:t>
            </a:r>
            <a:r>
              <a:rPr sz="2000" b="1" spc="-1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1322DC"/>
                </a:solidFill>
                <a:latin typeface="Tahoma"/>
                <a:cs typeface="Tahoma"/>
              </a:rPr>
              <a:t>présen</a:t>
            </a:r>
            <a:r>
              <a:rPr sz="2000" b="1" spc="-5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2000" b="1" spc="-17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2000" b="1" spc="-1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2000" b="1" spc="-80" dirty="0">
                <a:solidFill>
                  <a:srgbClr val="1322DC"/>
                </a:solidFill>
                <a:latin typeface="Tahoma"/>
                <a:cs typeface="Tahoma"/>
              </a:rPr>
              <a:t>rtout</a:t>
            </a:r>
            <a:r>
              <a:rPr sz="2000" b="1" spc="-16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lang="fr-FR" sz="2000" b="1" spc="-110" dirty="0">
                <a:solidFill>
                  <a:srgbClr val="1322DC"/>
                </a:solidFill>
                <a:latin typeface="Tahoma"/>
                <a:cs typeface="Tahoma"/>
              </a:rPr>
              <a:t>sur le département 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11323" y="1355916"/>
            <a:ext cx="2148839" cy="3901760"/>
            <a:chOff x="0" y="1159457"/>
            <a:chExt cx="2148839" cy="4082276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969" y="1159457"/>
              <a:ext cx="1898904" cy="18989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929826"/>
              <a:ext cx="2148839" cy="231190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039873" y="4723461"/>
            <a:ext cx="1616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spc="-45" dirty="0">
                <a:solidFill>
                  <a:srgbClr val="95CD31"/>
                </a:solidFill>
                <a:latin typeface="Tahoma"/>
                <a:cs typeface="Tahoma"/>
              </a:rPr>
              <a:t>323,8</a:t>
            </a:r>
            <a:r>
              <a:rPr sz="16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600" spc="165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600" spc="350" dirty="0">
                <a:solidFill>
                  <a:srgbClr val="95CD31"/>
                </a:solidFill>
                <a:latin typeface="Tahoma"/>
                <a:cs typeface="Tahoma"/>
              </a:rPr>
              <a:t>€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60" dirty="0">
                <a:solidFill>
                  <a:srgbClr val="1322DC"/>
                </a:solidFill>
                <a:latin typeface="Tahoma"/>
                <a:cs typeface="Tahoma"/>
              </a:rPr>
              <a:t>Chiff</a:t>
            </a:r>
            <a:r>
              <a:rPr sz="1600" spc="35" dirty="0">
                <a:solidFill>
                  <a:srgbClr val="1322DC"/>
                </a:solidFill>
                <a:latin typeface="Tahoma"/>
                <a:cs typeface="Tahoma"/>
              </a:rPr>
              <a:t>re</a:t>
            </a:r>
            <a:r>
              <a:rPr sz="1600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1322DC"/>
                </a:solidFill>
                <a:latin typeface="Tahoma"/>
                <a:cs typeface="Tahoma"/>
              </a:rPr>
              <a:t>d’a</a:t>
            </a:r>
            <a:r>
              <a:rPr sz="1600" spc="65" dirty="0">
                <a:solidFill>
                  <a:srgbClr val="1322DC"/>
                </a:solidFill>
                <a:latin typeface="Tahoma"/>
                <a:cs typeface="Tahoma"/>
              </a:rPr>
              <a:t>ff</a:t>
            </a:r>
            <a:r>
              <a:rPr sz="1600" spc="110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600" spc="45" dirty="0">
                <a:solidFill>
                  <a:srgbClr val="1322DC"/>
                </a:solidFill>
                <a:latin typeface="Tahoma"/>
                <a:cs typeface="Tahoma"/>
              </a:rPr>
              <a:t>ires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572367" y="6522524"/>
            <a:ext cx="136525" cy="1409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750" b="1" spc="-10" dirty="0">
                <a:solidFill>
                  <a:srgbClr val="FFFFFF"/>
                </a:solidFill>
                <a:latin typeface="Tahoma"/>
                <a:cs typeface="Tahoma"/>
              </a:rPr>
              <a:t>5</a:t>
            </a:fld>
            <a:endParaRPr sz="7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1215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74835" y="0"/>
            <a:ext cx="3217545" cy="6858000"/>
            <a:chOff x="8974835" y="0"/>
            <a:chExt cx="32175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4835" y="178295"/>
              <a:ext cx="3217162" cy="56555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907" y="373379"/>
              <a:ext cx="2706624" cy="50855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24676" y="2026666"/>
            <a:ext cx="216789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3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7,5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r>
              <a:rPr sz="1400" b="1" spc="-65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400" b="1" spc="-70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400" b="1" spc="-65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400" b="1" spc="-70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ns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clients</a:t>
            </a:r>
            <a:r>
              <a:rPr sz="1400" b="1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200" dirty="0">
                <a:solidFill>
                  <a:srgbClr val="1322DC"/>
                </a:solidFill>
                <a:latin typeface="Tahoma"/>
                <a:cs typeface="Tahoma"/>
              </a:rPr>
              <a:t>(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PDL)  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3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3</a:t>
            </a:r>
            <a:r>
              <a:rPr sz="1400" spc="-330" dirty="0">
                <a:solidFill>
                  <a:srgbClr val="95CD31"/>
                </a:solidFill>
                <a:latin typeface="Tahoma"/>
                <a:cs typeface="Tahoma"/>
              </a:rPr>
              <a:t>1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95CD31"/>
                </a:solidFill>
                <a:latin typeface="Tahoma"/>
                <a:cs typeface="Tahoma"/>
              </a:rPr>
              <a:t>000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no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uv</a:t>
            </a:r>
            <a:r>
              <a:rPr sz="1400" spc="-25" dirty="0">
                <a:solidFill>
                  <a:srgbClr val="95CD31"/>
                </a:solidFill>
                <a:latin typeface="Tahoma"/>
                <a:cs typeface="Tahoma"/>
              </a:rPr>
              <a:t>e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ux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clients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cc</a:t>
            </a:r>
            <a:r>
              <a:rPr sz="1400" spc="15" dirty="0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30" dirty="0">
                <a:solidFill>
                  <a:srgbClr val="95CD31"/>
                </a:solidFill>
                <a:latin typeface="Tahoma"/>
                <a:cs typeface="Tahoma"/>
              </a:rPr>
              <a:t>és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en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2022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0238" y="4554473"/>
            <a:ext cx="26447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0" dirty="0">
                <a:solidFill>
                  <a:srgbClr val="1322DC"/>
                </a:solidFill>
                <a:latin typeface="Tahoma"/>
                <a:cs typeface="Tahoma"/>
              </a:rPr>
              <a:t>99,99%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disp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nibili</a:t>
            </a:r>
            <a:r>
              <a:rPr sz="1400" b="1" spc="-7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é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l’éle</a:t>
            </a:r>
            <a:r>
              <a:rPr sz="1400" b="1" spc="-25" dirty="0">
                <a:solidFill>
                  <a:srgbClr val="1322DC"/>
                </a:solidFill>
                <a:latin typeface="Tahoma"/>
                <a:cs typeface="Tahoma"/>
              </a:rPr>
              <a:t>ctrici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té  </a:t>
            </a:r>
            <a:r>
              <a:rPr sz="1400" spc="-5" dirty="0">
                <a:solidFill>
                  <a:srgbClr val="95CD31"/>
                </a:solidFill>
                <a:latin typeface="Tahoma"/>
                <a:cs typeface="Tahoma"/>
              </a:rPr>
              <a:t>5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9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,5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30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400" spc="-55" dirty="0">
                <a:solidFill>
                  <a:srgbClr val="95CD31"/>
                </a:solidFill>
                <a:latin typeface="Tahoma"/>
                <a:cs typeface="Tahoma"/>
              </a:rPr>
              <a:t>i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n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u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tes</a:t>
            </a:r>
            <a:r>
              <a:rPr sz="14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7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50" dirty="0">
                <a:solidFill>
                  <a:srgbClr val="95CD31"/>
                </a:solidFill>
                <a:latin typeface="Tahoma"/>
                <a:cs typeface="Tahoma"/>
              </a:rPr>
              <a:t>: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temps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moyen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e  </a:t>
            </a:r>
            <a:r>
              <a:rPr sz="1400" spc="-65" dirty="0">
                <a:solidFill>
                  <a:srgbClr val="95CD31"/>
                </a:solidFill>
                <a:latin typeface="Tahoma"/>
                <a:cs typeface="Tahoma"/>
              </a:rPr>
              <a:t>coupure/client/an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555" y="1574672"/>
            <a:ext cx="25393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5" dirty="0">
                <a:solidFill>
                  <a:srgbClr val="1322DC"/>
                </a:solidFill>
                <a:latin typeface="Tahoma"/>
                <a:cs typeface="Tahoma"/>
              </a:rPr>
              <a:t>1,4</a:t>
            </a:r>
            <a:r>
              <a:rPr sz="14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400" b="1" spc="-65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400" b="1" spc="-70" dirty="0">
                <a:solidFill>
                  <a:srgbClr val="1322DC"/>
                </a:solidFill>
                <a:latin typeface="Tahoma"/>
                <a:cs typeface="Tahoma"/>
              </a:rPr>
              <a:t>lion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k</a:t>
            </a:r>
            <a:r>
              <a:rPr sz="1400" b="1" spc="-110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 err="1">
                <a:solidFill>
                  <a:srgbClr val="1322DC"/>
                </a:solidFill>
                <a:latin typeface="Tahoma"/>
                <a:cs typeface="Tahoma"/>
              </a:rPr>
              <a:t>ré</a:t>
            </a:r>
            <a:r>
              <a:rPr sz="1400" b="1" spc="-20" dirty="0" err="1">
                <a:solidFill>
                  <a:srgbClr val="1322DC"/>
                </a:solidFill>
                <a:latin typeface="Tahoma"/>
                <a:cs typeface="Tahoma"/>
              </a:rPr>
              <a:t>se</a:t>
            </a:r>
            <a:r>
              <a:rPr sz="1400" b="1" spc="-15" dirty="0" err="1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400" b="1" spc="-90" dirty="0" err="1">
                <a:solidFill>
                  <a:srgbClr val="1322DC"/>
                </a:solidFill>
                <a:latin typeface="Tahoma"/>
                <a:cs typeface="Tahoma"/>
              </a:rPr>
              <a:t>ux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5" dirty="0" err="1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35" dirty="0" err="1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400" b="1" spc="-50" dirty="0" err="1">
                <a:solidFill>
                  <a:srgbClr val="1322DC"/>
                </a:solidFill>
                <a:latin typeface="Tahoma"/>
                <a:cs typeface="Tahoma"/>
              </a:rPr>
              <a:t>ér</a:t>
            </a:r>
            <a:r>
              <a:rPr sz="1400" b="1" spc="-30" dirty="0" err="1">
                <a:solidFill>
                  <a:srgbClr val="1322DC"/>
                </a:solidFill>
                <a:latin typeface="Tahoma"/>
                <a:cs typeface="Tahoma"/>
              </a:rPr>
              <a:t>és</a:t>
            </a:r>
            <a:r>
              <a:rPr sz="1400" b="1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s</a:t>
            </a:r>
            <a:r>
              <a:rPr sz="1400" b="1" spc="-6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322DC"/>
                </a:solidFill>
                <a:latin typeface="Tahoma"/>
                <a:cs typeface="Tahoma"/>
              </a:rPr>
              <a:t>9</a:t>
            </a:r>
            <a:r>
              <a:rPr sz="1400" b="1" spc="-175" dirty="0">
                <a:solidFill>
                  <a:srgbClr val="1322DC"/>
                </a:solidFill>
                <a:latin typeface="Tahoma"/>
                <a:cs typeface="Tahoma"/>
              </a:rPr>
              <a:t>5%</a:t>
            </a:r>
            <a:r>
              <a:rPr sz="14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555" y="2001393"/>
            <a:ext cx="275971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0" dirty="0" err="1">
                <a:solidFill>
                  <a:srgbClr val="1322DC"/>
                </a:solidFill>
                <a:latin typeface="Tahoma"/>
                <a:cs typeface="Tahoma"/>
              </a:rPr>
              <a:t>territoire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spc="-200" dirty="0">
                <a:solidFill>
                  <a:srgbClr val="95CD31"/>
                </a:solidFill>
                <a:latin typeface="Tahoma"/>
                <a:cs typeface="Tahoma"/>
              </a:rPr>
              <a:t>(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35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20" dirty="0" err="1">
                <a:solidFill>
                  <a:srgbClr val="95CD31"/>
                </a:solidFill>
                <a:latin typeface="Tahoma"/>
                <a:cs typeface="Tahoma"/>
              </a:rPr>
              <a:t>f</a:t>
            </a:r>
            <a:r>
              <a:rPr sz="1400" spc="-55" dirty="0" err="1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35" dirty="0" err="1">
                <a:solidFill>
                  <a:srgbClr val="95CD31"/>
                </a:solidFill>
                <a:latin typeface="Tahoma"/>
                <a:cs typeface="Tahoma"/>
              </a:rPr>
              <a:t>is</a:t>
            </a:r>
            <a:r>
              <a:rPr sz="1400" spc="-8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le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tour</a:t>
            </a:r>
            <a:r>
              <a:rPr sz="1400" spc="-8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55" dirty="0">
                <a:solidFill>
                  <a:srgbClr val="95CD31"/>
                </a:solidFill>
                <a:latin typeface="Tahoma"/>
                <a:cs typeface="Tahoma"/>
              </a:rPr>
              <a:t>e</a:t>
            </a:r>
            <a:r>
              <a:rPr sz="1400" spc="-9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95CD31"/>
                </a:solidFill>
                <a:latin typeface="Tahoma"/>
                <a:cs typeface="Tahoma"/>
              </a:rPr>
              <a:t>la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5CD31"/>
                </a:solidFill>
                <a:latin typeface="Tahoma"/>
                <a:cs typeface="Tahoma"/>
              </a:rPr>
              <a:t>T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erre</a:t>
            </a:r>
            <a:r>
              <a:rPr sz="1400" spc="-95" dirty="0">
                <a:solidFill>
                  <a:srgbClr val="95CD31"/>
                </a:solidFill>
                <a:latin typeface="Tahoma"/>
                <a:cs typeface="Tahoma"/>
              </a:rPr>
              <a:t>,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moit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i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é  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ér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ien/moit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i</a:t>
            </a:r>
            <a:r>
              <a:rPr sz="1400" spc="-55" dirty="0">
                <a:solidFill>
                  <a:srgbClr val="95CD31"/>
                </a:solidFill>
                <a:latin typeface="Tahoma"/>
                <a:cs typeface="Tahoma"/>
              </a:rPr>
              <a:t>é</a:t>
            </a:r>
            <a:r>
              <a:rPr sz="1400" spc="-11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95CD31"/>
                </a:solidFill>
                <a:latin typeface="Tahoma"/>
                <a:cs typeface="Tahoma"/>
              </a:rPr>
              <a:t>so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u</a:t>
            </a:r>
            <a:r>
              <a:rPr sz="1400" spc="-65" dirty="0">
                <a:solidFill>
                  <a:srgbClr val="95CD31"/>
                </a:solidFill>
                <a:latin typeface="Tahoma"/>
                <a:cs typeface="Tahoma"/>
              </a:rPr>
              <a:t>t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er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in)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9610" y="314070"/>
            <a:ext cx="8239759" cy="88582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1015"/>
              </a:spcBef>
            </a:pPr>
            <a:r>
              <a:rPr spc="-120" dirty="0"/>
              <a:t>Enedis,</a:t>
            </a:r>
            <a:r>
              <a:rPr spc="-204" dirty="0"/>
              <a:t> </a:t>
            </a:r>
            <a:r>
              <a:rPr spc="-120" dirty="0"/>
              <a:t>gestionnaire</a:t>
            </a:r>
            <a:r>
              <a:rPr spc="-204" dirty="0"/>
              <a:t> </a:t>
            </a:r>
            <a:r>
              <a:rPr spc="-160" dirty="0"/>
              <a:t>du</a:t>
            </a:r>
            <a:r>
              <a:rPr spc="-200" dirty="0"/>
              <a:t> </a:t>
            </a:r>
            <a:r>
              <a:rPr spc="-100" dirty="0"/>
              <a:t>réseau</a:t>
            </a:r>
            <a:r>
              <a:rPr spc="-204" dirty="0"/>
              <a:t> </a:t>
            </a:r>
            <a:r>
              <a:rPr spc="-120" dirty="0"/>
              <a:t>él</a:t>
            </a:r>
            <a:r>
              <a:rPr spc="-155" dirty="0"/>
              <a:t>e</a:t>
            </a:r>
            <a:r>
              <a:rPr spc="-90" dirty="0"/>
              <a:t>ctriq</a:t>
            </a:r>
            <a:r>
              <a:rPr spc="-135" dirty="0"/>
              <a:t>u</a:t>
            </a:r>
            <a:r>
              <a:rPr spc="-130" dirty="0"/>
              <a:t>e</a:t>
            </a:r>
            <a:r>
              <a:rPr spc="-190" dirty="0"/>
              <a:t> </a:t>
            </a:r>
            <a:r>
              <a:rPr spc="-114" dirty="0"/>
              <a:t>le  plus</a:t>
            </a:r>
            <a:r>
              <a:rPr spc="-215" dirty="0"/>
              <a:t> </a:t>
            </a:r>
            <a:r>
              <a:rPr spc="-35" dirty="0"/>
              <a:t>Sma</a:t>
            </a:r>
            <a:r>
              <a:rPr spc="-100" dirty="0"/>
              <a:t>rt</a:t>
            </a:r>
            <a:r>
              <a:rPr spc="-190" dirty="0"/>
              <a:t> </a:t>
            </a:r>
            <a:r>
              <a:rPr spc="-110" dirty="0"/>
              <a:t>au</a:t>
            </a:r>
            <a:r>
              <a:rPr spc="-200" dirty="0"/>
              <a:t> </a:t>
            </a:r>
            <a:r>
              <a:rPr spc="-160" dirty="0"/>
              <a:t>monde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54555" y="2995041"/>
            <a:ext cx="3322954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3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7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,7 </a:t>
            </a:r>
            <a:r>
              <a:rPr sz="1400" b="1" spc="-110" dirty="0">
                <a:solidFill>
                  <a:srgbClr val="1322DC"/>
                </a:solidFill>
                <a:latin typeface="Tahoma"/>
                <a:cs typeface="Tahoma"/>
              </a:rPr>
              <a:t>GW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production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renouvelable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1400" b="1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322DC"/>
                </a:solidFill>
                <a:latin typeface="Tahoma"/>
                <a:cs typeface="Tahoma"/>
              </a:rPr>
              <a:t>stockage </a:t>
            </a:r>
            <a:r>
              <a:rPr sz="1400" b="1" spc="-3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322DC"/>
                </a:solidFill>
                <a:latin typeface="Tahoma"/>
                <a:cs typeface="Tahoma"/>
              </a:rPr>
              <a:t>raccordée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au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réseau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fin</a:t>
            </a:r>
            <a:r>
              <a:rPr sz="1400" b="1" spc="-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1322DC"/>
                </a:solidFill>
                <a:latin typeface="Tahoma"/>
                <a:cs typeface="Tahoma"/>
              </a:rPr>
              <a:t>2022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265" dirty="0">
                <a:solidFill>
                  <a:srgbClr val="95CD31"/>
                </a:solidFill>
                <a:latin typeface="Tahoma"/>
                <a:cs typeface="Tahoma"/>
              </a:rPr>
              <a:t>+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3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,</a:t>
            </a:r>
            <a:r>
              <a:rPr sz="1400" spc="-5" dirty="0">
                <a:solidFill>
                  <a:srgbClr val="95CD31"/>
                </a:solidFill>
                <a:latin typeface="Tahoma"/>
                <a:cs typeface="Tahoma"/>
              </a:rPr>
              <a:t>8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GW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cc</a:t>
            </a:r>
            <a:r>
              <a:rPr sz="1400" spc="15" dirty="0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30" dirty="0">
                <a:solidFill>
                  <a:srgbClr val="95CD31"/>
                </a:solidFill>
                <a:latin typeface="Tahoma"/>
                <a:cs typeface="Tahoma"/>
              </a:rPr>
              <a:t>és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u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és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e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u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en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2022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4582" y="3573526"/>
            <a:ext cx="245427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Ene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is,</a:t>
            </a:r>
            <a:r>
              <a:rPr sz="1400" b="1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ré</a:t>
            </a:r>
            <a:r>
              <a:rPr sz="1400" b="1" spc="-20" dirty="0">
                <a:solidFill>
                  <a:srgbClr val="1322DC"/>
                </a:solidFill>
                <a:latin typeface="Tahoma"/>
                <a:cs typeface="Tahoma"/>
              </a:rPr>
              <a:t>se</a:t>
            </a:r>
            <a:r>
              <a:rPr sz="1400" b="1" spc="-1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u 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éle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ctrique</a:t>
            </a:r>
            <a:endParaRPr sz="1400" dirty="0">
              <a:latin typeface="Tahoma"/>
              <a:cs typeface="Tahoma"/>
            </a:endParaRPr>
          </a:p>
          <a:p>
            <a:pPr marL="38100" marR="30480">
              <a:lnSpc>
                <a:spcPct val="100000"/>
              </a:lnSpc>
            </a:pP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le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plus</a:t>
            </a:r>
            <a:r>
              <a:rPr sz="14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1322DC"/>
                </a:solidFill>
                <a:latin typeface="Tahoma"/>
                <a:cs typeface="Tahoma"/>
              </a:rPr>
              <a:t>«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smart</a:t>
            </a:r>
            <a:r>
              <a:rPr sz="1400" b="1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1322DC"/>
                </a:solidFill>
                <a:latin typeface="Tahoma"/>
                <a:cs typeface="Tahoma"/>
              </a:rPr>
              <a:t>»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1322DC"/>
                </a:solidFill>
                <a:latin typeface="Tahoma"/>
                <a:cs typeface="Tahoma"/>
              </a:rPr>
              <a:t>ur</a:t>
            </a:r>
            <a:r>
              <a:rPr sz="14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322DC"/>
                </a:solidFill>
                <a:latin typeface="Tahoma"/>
                <a:cs typeface="Tahoma"/>
              </a:rPr>
              <a:t>2</a:t>
            </a:r>
            <a:r>
              <a:rPr sz="1350" b="1" spc="-37" baseline="24691" dirty="0">
                <a:solidFill>
                  <a:srgbClr val="1322DC"/>
                </a:solidFill>
                <a:latin typeface="Tahoma"/>
                <a:cs typeface="Tahoma"/>
              </a:rPr>
              <a:t>ème  </a:t>
            </a:r>
            <a:r>
              <a:rPr sz="1400" b="1" spc="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1322DC"/>
                </a:solidFill>
                <a:latin typeface="Tahoma"/>
                <a:cs typeface="Tahoma"/>
              </a:rPr>
              <a:t>nnée</a:t>
            </a:r>
            <a:r>
              <a:rPr sz="1400" b="1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322DC"/>
                </a:solidFill>
                <a:latin typeface="Tahoma"/>
                <a:cs typeface="Tahoma"/>
              </a:rPr>
              <a:t>c</a:t>
            </a:r>
            <a:r>
              <a:rPr sz="1400" b="1" spc="-5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nsécut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ve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*sel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95" dirty="0">
                <a:solidFill>
                  <a:srgbClr val="95CD31"/>
                </a:solidFill>
                <a:latin typeface="Tahoma"/>
                <a:cs typeface="Tahoma"/>
              </a:rPr>
              <a:t>n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le</a:t>
            </a:r>
            <a:endParaRPr sz="1400" dirty="0">
              <a:latin typeface="Tahoma"/>
              <a:cs typeface="Tahoma"/>
            </a:endParaRPr>
          </a:p>
          <a:p>
            <a:pPr marL="38100" marR="348615">
              <a:lnSpc>
                <a:spcPct val="100000"/>
              </a:lnSpc>
            </a:pPr>
            <a:r>
              <a:rPr sz="1400" spc="-114" dirty="0">
                <a:solidFill>
                  <a:srgbClr val="95CD31"/>
                </a:solidFill>
                <a:latin typeface="Tahoma"/>
                <a:cs typeface="Tahoma"/>
              </a:rPr>
              <a:t>«</a:t>
            </a:r>
            <a:r>
              <a:rPr sz="1400" spc="-9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95CD31"/>
                </a:solidFill>
                <a:latin typeface="Tahoma"/>
                <a:cs typeface="Tahoma"/>
              </a:rPr>
              <a:t>S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400" spc="-25" dirty="0">
                <a:solidFill>
                  <a:srgbClr val="95CD31"/>
                </a:solidFill>
                <a:latin typeface="Tahoma"/>
                <a:cs typeface="Tahoma"/>
              </a:rPr>
              <a:t>art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G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rid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Ind</a:t>
            </a:r>
            <a:r>
              <a:rPr sz="1400" spc="-70" dirty="0">
                <a:solidFill>
                  <a:srgbClr val="95CD31"/>
                </a:solidFill>
                <a:latin typeface="Tahoma"/>
                <a:cs typeface="Tahoma"/>
              </a:rPr>
              <a:t>ex</a:t>
            </a:r>
            <a:r>
              <a:rPr sz="1400" spc="-11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14" dirty="0">
                <a:solidFill>
                  <a:srgbClr val="95CD31"/>
                </a:solidFill>
                <a:latin typeface="Tahoma"/>
                <a:cs typeface="Tahoma"/>
              </a:rPr>
              <a:t>»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de  </a:t>
            </a:r>
            <a:r>
              <a:rPr sz="1400" dirty="0">
                <a:solidFill>
                  <a:srgbClr val="95CD31"/>
                </a:solidFill>
                <a:latin typeface="Tahoma"/>
                <a:cs typeface="Tahoma"/>
              </a:rPr>
              <a:t>S</a:t>
            </a:r>
            <a:r>
              <a:rPr sz="1400" spc="-10" dirty="0">
                <a:solidFill>
                  <a:srgbClr val="95CD31"/>
                </a:solidFill>
                <a:latin typeface="Tahoma"/>
                <a:cs typeface="Tahoma"/>
              </a:rPr>
              <a:t>i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ngap</a:t>
            </a:r>
            <a:r>
              <a:rPr sz="1400" spc="-55" dirty="0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re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Po</a:t>
            </a:r>
            <a:r>
              <a:rPr sz="1400" spc="-135" dirty="0">
                <a:solidFill>
                  <a:srgbClr val="95CD31"/>
                </a:solidFill>
                <a:latin typeface="Tahoma"/>
                <a:cs typeface="Tahoma"/>
              </a:rPr>
              <a:t>wer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Group  </a:t>
            </a:r>
            <a:r>
              <a:rPr sz="1400" spc="-200" dirty="0">
                <a:solidFill>
                  <a:srgbClr val="95CD31"/>
                </a:solidFill>
                <a:latin typeface="Tahoma"/>
                <a:cs typeface="Tahoma"/>
              </a:rPr>
              <a:t>(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class</a:t>
            </a:r>
            <a:r>
              <a:rPr sz="1400" spc="-10" dirty="0">
                <a:solidFill>
                  <a:srgbClr val="95CD31"/>
                </a:solidFill>
                <a:latin typeface="Tahoma"/>
                <a:cs typeface="Tahoma"/>
              </a:rPr>
              <a:t>e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ment</a:t>
            </a:r>
            <a:r>
              <a:rPr sz="1400" spc="-13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mon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ial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25" dirty="0">
                <a:solidFill>
                  <a:srgbClr val="95CD31"/>
                </a:solidFill>
                <a:latin typeface="Tahoma"/>
                <a:cs typeface="Tahoma"/>
              </a:rPr>
              <a:t>es  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ré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se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ux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éle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ctriques  </a:t>
            </a:r>
            <a:r>
              <a:rPr sz="1400" spc="-70" dirty="0">
                <a:solidFill>
                  <a:srgbClr val="95CD31"/>
                </a:solidFill>
                <a:latin typeface="Tahoma"/>
                <a:cs typeface="Tahoma"/>
              </a:rPr>
              <a:t>intelligents)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5309" y="2601848"/>
            <a:ext cx="22142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t 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r  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7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France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dans 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88068" y="473963"/>
            <a:ext cx="1671827" cy="20238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9105" y="1707326"/>
            <a:ext cx="1006831" cy="58579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856988" y="1254252"/>
            <a:ext cx="2001520" cy="3881754"/>
            <a:chOff x="4856988" y="1254252"/>
            <a:chExt cx="2001520" cy="3881754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6988" y="3134868"/>
              <a:ext cx="2001012" cy="20010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6988" y="1254252"/>
              <a:ext cx="1994915" cy="199491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0" y="3055183"/>
            <a:ext cx="1780539" cy="2750185"/>
            <a:chOff x="0" y="3055183"/>
            <a:chExt cx="1780539" cy="275018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057" y="3055183"/>
              <a:ext cx="984857" cy="8390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924300"/>
              <a:ext cx="1780031" cy="188061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572367" y="6522524"/>
            <a:ext cx="136525" cy="1409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750" b="1" spc="-10" dirty="0">
                <a:solidFill>
                  <a:srgbClr val="FFFFFF"/>
                </a:solidFill>
                <a:latin typeface="Tahoma"/>
                <a:cs typeface="Tahoma"/>
              </a:rPr>
              <a:t>6</a:t>
            </a:fld>
            <a:endParaRPr sz="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74835" y="0"/>
            <a:ext cx="3217545" cy="6858000"/>
            <a:chOff x="8974835" y="0"/>
            <a:chExt cx="321754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4835" y="178295"/>
              <a:ext cx="3217162" cy="56555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9907" y="373379"/>
              <a:ext cx="2706624" cy="50855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24676" y="2026666"/>
            <a:ext cx="216789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fr-FR" sz="1400" b="1" spc="-55" dirty="0">
                <a:solidFill>
                  <a:srgbClr val="1322DC"/>
                </a:solidFill>
                <a:latin typeface="Tahoma"/>
                <a:cs typeface="Tahoma"/>
              </a:rPr>
              <a:t>1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,</a:t>
            </a:r>
            <a:r>
              <a:rPr lang="fr-FR" sz="1400" b="1" spc="-50" dirty="0">
                <a:solidFill>
                  <a:srgbClr val="1322DC"/>
                </a:solidFill>
                <a:latin typeface="Tahoma"/>
                <a:cs typeface="Tahoma"/>
              </a:rPr>
              <a:t>11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r>
              <a:rPr sz="1400" b="1" spc="-65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400" b="1" spc="-70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400" b="1" spc="-65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400" b="1" spc="-70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ns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clients</a:t>
            </a:r>
            <a:r>
              <a:rPr sz="1400" b="1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200" dirty="0">
                <a:solidFill>
                  <a:srgbClr val="1322DC"/>
                </a:solidFill>
                <a:latin typeface="Tahoma"/>
                <a:cs typeface="Tahoma"/>
              </a:rPr>
              <a:t>(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PDL) </a:t>
            </a:r>
            <a:r>
              <a:rPr lang="fr-FR" sz="1400" spc="-90" dirty="0">
                <a:solidFill>
                  <a:srgbClr val="95CD31"/>
                </a:solidFill>
                <a:latin typeface="Tahoma"/>
                <a:cs typeface="Tahoma"/>
              </a:rPr>
              <a:t>12 469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no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uv</a:t>
            </a:r>
            <a:r>
              <a:rPr sz="1400" spc="-25" dirty="0">
                <a:solidFill>
                  <a:srgbClr val="95CD31"/>
                </a:solidFill>
                <a:latin typeface="Tahoma"/>
                <a:cs typeface="Tahoma"/>
              </a:rPr>
              <a:t>e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ux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clients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cc</a:t>
            </a:r>
            <a:r>
              <a:rPr sz="1400" spc="15" dirty="0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30" dirty="0">
                <a:solidFill>
                  <a:srgbClr val="95CD31"/>
                </a:solidFill>
                <a:latin typeface="Tahoma"/>
                <a:cs typeface="Tahoma"/>
              </a:rPr>
              <a:t>és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en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2022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0238" y="4554473"/>
            <a:ext cx="26447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0" dirty="0">
                <a:solidFill>
                  <a:srgbClr val="1322DC"/>
                </a:solidFill>
                <a:latin typeface="Tahoma"/>
                <a:cs typeface="Tahoma"/>
              </a:rPr>
              <a:t>99,99%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disp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nibili</a:t>
            </a:r>
            <a:r>
              <a:rPr sz="1400" b="1" spc="-7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é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5" dirty="0" err="1">
                <a:solidFill>
                  <a:srgbClr val="1322DC"/>
                </a:solidFill>
                <a:latin typeface="Tahoma"/>
                <a:cs typeface="Tahoma"/>
              </a:rPr>
              <a:t>l’éle</a:t>
            </a:r>
            <a:r>
              <a:rPr sz="1400" b="1" spc="-25" dirty="0" err="1">
                <a:solidFill>
                  <a:srgbClr val="1322DC"/>
                </a:solidFill>
                <a:latin typeface="Tahoma"/>
                <a:cs typeface="Tahoma"/>
              </a:rPr>
              <a:t>ctrici</a:t>
            </a:r>
            <a:r>
              <a:rPr sz="1400" b="1" spc="-40" dirty="0" err="1">
                <a:solidFill>
                  <a:srgbClr val="1322DC"/>
                </a:solidFill>
                <a:latin typeface="Tahoma"/>
                <a:cs typeface="Tahoma"/>
              </a:rPr>
              <a:t>té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  </a:t>
            </a:r>
            <a:r>
              <a:rPr lang="fr-FR" sz="1400" spc="-5" dirty="0">
                <a:solidFill>
                  <a:srgbClr val="95CD31"/>
                </a:solidFill>
                <a:latin typeface="Tahoma"/>
                <a:cs typeface="Tahoma"/>
              </a:rPr>
              <a:t>48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30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400" spc="-55" dirty="0">
                <a:solidFill>
                  <a:srgbClr val="95CD31"/>
                </a:solidFill>
                <a:latin typeface="Tahoma"/>
                <a:cs typeface="Tahoma"/>
              </a:rPr>
              <a:t>i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n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u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tes</a:t>
            </a:r>
            <a:r>
              <a:rPr sz="14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7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50" dirty="0">
                <a:solidFill>
                  <a:srgbClr val="95CD31"/>
                </a:solidFill>
                <a:latin typeface="Tahoma"/>
                <a:cs typeface="Tahoma"/>
              </a:rPr>
              <a:t>: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temps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moyen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e  </a:t>
            </a:r>
            <a:r>
              <a:rPr sz="1400" spc="-65" dirty="0">
                <a:solidFill>
                  <a:srgbClr val="95CD31"/>
                </a:solidFill>
                <a:latin typeface="Tahoma"/>
                <a:cs typeface="Tahoma"/>
              </a:rPr>
              <a:t>coupure/client/an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0238" y="1723335"/>
            <a:ext cx="25393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400" b="1" spc="-155" dirty="0">
                <a:solidFill>
                  <a:srgbClr val="1322DC"/>
                </a:solidFill>
                <a:latin typeface="Tahoma"/>
                <a:cs typeface="Tahoma"/>
              </a:rPr>
              <a:t>20 181 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k</a:t>
            </a:r>
            <a:r>
              <a:rPr sz="1400" b="1" spc="-110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r>
              <a:rPr lang="fr-FR" sz="1400" b="1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 err="1">
                <a:solidFill>
                  <a:srgbClr val="1322DC"/>
                </a:solidFill>
                <a:latin typeface="Tahoma"/>
                <a:cs typeface="Tahoma"/>
              </a:rPr>
              <a:t>ré</a:t>
            </a:r>
            <a:r>
              <a:rPr sz="1400" b="1" spc="-20" dirty="0" err="1">
                <a:solidFill>
                  <a:srgbClr val="1322DC"/>
                </a:solidFill>
                <a:latin typeface="Tahoma"/>
                <a:cs typeface="Tahoma"/>
              </a:rPr>
              <a:t>se</a:t>
            </a:r>
            <a:r>
              <a:rPr sz="1400" b="1" spc="-15" dirty="0" err="1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400" b="1" spc="-90" dirty="0" err="1">
                <a:solidFill>
                  <a:srgbClr val="1322DC"/>
                </a:solidFill>
                <a:latin typeface="Tahoma"/>
                <a:cs typeface="Tahoma"/>
              </a:rPr>
              <a:t>ux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555" y="2001393"/>
            <a:ext cx="27597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r-FR" sz="1400" spc="-200" dirty="0">
                <a:solidFill>
                  <a:srgbClr val="95CD31"/>
                </a:solidFill>
                <a:latin typeface="Tahoma"/>
                <a:cs typeface="Tahoma"/>
              </a:rPr>
              <a:t>dont  </a:t>
            </a:r>
            <a:r>
              <a:rPr lang="fr-FR" sz="1400" spc="-15" dirty="0">
                <a:solidFill>
                  <a:srgbClr val="95CD31"/>
                </a:solidFill>
                <a:latin typeface="Tahoma"/>
                <a:cs typeface="Tahoma"/>
              </a:rPr>
              <a:t>64 % </a:t>
            </a:r>
            <a:r>
              <a:rPr sz="1400" spc="-30" dirty="0" err="1">
                <a:solidFill>
                  <a:srgbClr val="95CD31"/>
                </a:solidFill>
                <a:latin typeface="Tahoma"/>
                <a:cs typeface="Tahoma"/>
              </a:rPr>
              <a:t>so</a:t>
            </a:r>
            <a:r>
              <a:rPr sz="1400" spc="-85" dirty="0" err="1">
                <a:solidFill>
                  <a:srgbClr val="95CD31"/>
                </a:solidFill>
                <a:latin typeface="Tahoma"/>
                <a:cs typeface="Tahoma"/>
              </a:rPr>
              <a:t>u</a:t>
            </a:r>
            <a:r>
              <a:rPr sz="1400" spc="-65" dirty="0" err="1">
                <a:solidFill>
                  <a:srgbClr val="95CD31"/>
                </a:solidFill>
                <a:latin typeface="Tahoma"/>
                <a:cs typeface="Tahoma"/>
              </a:rPr>
              <a:t>t</a:t>
            </a:r>
            <a:r>
              <a:rPr sz="1400" spc="-50" dirty="0" err="1">
                <a:solidFill>
                  <a:srgbClr val="95CD31"/>
                </a:solidFill>
                <a:latin typeface="Tahoma"/>
                <a:cs typeface="Tahoma"/>
              </a:rPr>
              <a:t>er</a:t>
            </a:r>
            <a:r>
              <a:rPr sz="1400" spc="-15" dirty="0" err="1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20" dirty="0" err="1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120" dirty="0" err="1">
                <a:solidFill>
                  <a:srgbClr val="95CD31"/>
                </a:solidFill>
                <a:latin typeface="Tahoma"/>
                <a:cs typeface="Tahoma"/>
              </a:rPr>
              <a:t>in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9610" y="314070"/>
            <a:ext cx="8239759" cy="785087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1015"/>
              </a:spcBef>
            </a:pPr>
            <a:r>
              <a:rPr sz="2800" spc="-120" dirty="0"/>
              <a:t>Enedis,</a:t>
            </a:r>
            <a:r>
              <a:rPr sz="2800" spc="-204" dirty="0"/>
              <a:t> </a:t>
            </a:r>
            <a:r>
              <a:rPr sz="2800" spc="-120" dirty="0"/>
              <a:t>gestionnaire</a:t>
            </a:r>
            <a:r>
              <a:rPr sz="2800" spc="-204" dirty="0"/>
              <a:t> </a:t>
            </a:r>
            <a:r>
              <a:rPr sz="2800" spc="-160" dirty="0"/>
              <a:t>du</a:t>
            </a:r>
            <a:r>
              <a:rPr sz="2800" spc="-200" dirty="0"/>
              <a:t> </a:t>
            </a:r>
            <a:r>
              <a:rPr sz="2800" spc="-100" dirty="0"/>
              <a:t>réseau</a:t>
            </a:r>
            <a:r>
              <a:rPr sz="2800" spc="-204" dirty="0"/>
              <a:t> </a:t>
            </a:r>
            <a:r>
              <a:rPr sz="2800" spc="-120" dirty="0"/>
              <a:t>él</a:t>
            </a:r>
            <a:r>
              <a:rPr sz="2800" spc="-155" dirty="0"/>
              <a:t>e</a:t>
            </a:r>
            <a:r>
              <a:rPr sz="2800" spc="-90" dirty="0"/>
              <a:t>ctriq</a:t>
            </a:r>
            <a:r>
              <a:rPr sz="2800" spc="-135" dirty="0"/>
              <a:t>u</a:t>
            </a:r>
            <a:r>
              <a:rPr sz="2800" spc="-130" dirty="0"/>
              <a:t>e</a:t>
            </a:r>
            <a:r>
              <a:rPr sz="2800" spc="-190" dirty="0"/>
              <a:t> </a:t>
            </a:r>
            <a:r>
              <a:rPr sz="2800" spc="-114" dirty="0"/>
              <a:t>le  plus</a:t>
            </a:r>
            <a:r>
              <a:rPr sz="2800" spc="-215" dirty="0"/>
              <a:t> </a:t>
            </a:r>
            <a:r>
              <a:rPr sz="2800" spc="-35" dirty="0"/>
              <a:t>Sma</a:t>
            </a:r>
            <a:r>
              <a:rPr sz="2800" spc="-100" dirty="0"/>
              <a:t>rt</a:t>
            </a:r>
            <a:r>
              <a:rPr sz="2800" spc="-190" dirty="0"/>
              <a:t> </a:t>
            </a:r>
            <a:r>
              <a:rPr sz="2800" spc="-110" dirty="0"/>
              <a:t>au</a:t>
            </a:r>
            <a:r>
              <a:rPr sz="2800" spc="-200" dirty="0"/>
              <a:t> </a:t>
            </a:r>
            <a:r>
              <a:rPr sz="2800" spc="-160" dirty="0"/>
              <a:t>monde</a:t>
            </a:r>
            <a:r>
              <a:rPr lang="fr-FR" sz="2800" spc="-160" dirty="0"/>
              <a:t> </a:t>
            </a:r>
            <a:r>
              <a:rPr lang="fr-FR" sz="2800" spc="-55" dirty="0">
                <a:solidFill>
                  <a:srgbClr val="92D050"/>
                </a:solidFill>
              </a:rPr>
              <a:t>Département du RHONE </a:t>
            </a:r>
            <a:endParaRPr sz="2800" spc="-160" dirty="0">
              <a:solidFill>
                <a:srgbClr val="92D05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555" y="2995041"/>
            <a:ext cx="3322954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400" b="1" spc="-55" dirty="0">
                <a:solidFill>
                  <a:srgbClr val="1322DC"/>
                </a:solidFill>
                <a:latin typeface="Tahoma"/>
                <a:cs typeface="Tahoma"/>
              </a:rPr>
              <a:t>332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lang="fr-FR" sz="1400" b="1" spc="-95" dirty="0">
                <a:solidFill>
                  <a:srgbClr val="1322DC"/>
                </a:solidFill>
                <a:latin typeface="Tahoma"/>
                <a:cs typeface="Tahoma"/>
              </a:rPr>
              <a:t>M</a:t>
            </a:r>
            <a:r>
              <a:rPr sz="1400" b="1" spc="-110" dirty="0">
                <a:solidFill>
                  <a:srgbClr val="1322DC"/>
                </a:solidFill>
                <a:latin typeface="Tahoma"/>
                <a:cs typeface="Tahoma"/>
              </a:rPr>
              <a:t>W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production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renouvelable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et</a:t>
            </a:r>
            <a:r>
              <a:rPr sz="1400" b="1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322DC"/>
                </a:solidFill>
                <a:latin typeface="Tahoma"/>
                <a:cs typeface="Tahoma"/>
              </a:rPr>
              <a:t>stockage </a:t>
            </a:r>
            <a:r>
              <a:rPr sz="1400" b="1" spc="-3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322DC"/>
                </a:solidFill>
                <a:latin typeface="Tahoma"/>
                <a:cs typeface="Tahoma"/>
              </a:rPr>
              <a:t>raccordée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au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réseau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fin</a:t>
            </a:r>
            <a:r>
              <a:rPr sz="1400" b="1" spc="-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1322DC"/>
                </a:solidFill>
                <a:latin typeface="Tahoma"/>
                <a:cs typeface="Tahoma"/>
              </a:rPr>
              <a:t>2022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fr-FR" sz="1400" spc="-265" dirty="0">
                <a:solidFill>
                  <a:srgbClr val="95CD31"/>
                </a:solidFill>
                <a:latin typeface="Tahoma"/>
                <a:cs typeface="Tahoma"/>
              </a:rPr>
              <a:t>23  M W   </a:t>
            </a:r>
            <a:r>
              <a:rPr sz="1400" spc="-15" dirty="0" err="1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20" dirty="0" err="1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5" dirty="0" err="1">
                <a:solidFill>
                  <a:srgbClr val="95CD31"/>
                </a:solidFill>
                <a:latin typeface="Tahoma"/>
                <a:cs typeface="Tahoma"/>
              </a:rPr>
              <a:t>cc</a:t>
            </a:r>
            <a:r>
              <a:rPr sz="1400" spc="15" dirty="0" err="1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35" dirty="0" err="1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45" dirty="0" err="1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30" dirty="0" err="1">
                <a:solidFill>
                  <a:srgbClr val="95CD31"/>
                </a:solidFill>
                <a:latin typeface="Tahoma"/>
                <a:cs typeface="Tahoma"/>
              </a:rPr>
              <a:t>és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u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r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és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e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u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en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5CD31"/>
                </a:solidFill>
                <a:latin typeface="Tahoma"/>
                <a:cs typeface="Tahoma"/>
              </a:rPr>
              <a:t>2022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4582" y="3573526"/>
            <a:ext cx="245427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Ene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d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is,</a:t>
            </a:r>
            <a:r>
              <a:rPr sz="1400" b="1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ré</a:t>
            </a:r>
            <a:r>
              <a:rPr sz="1400" b="1" spc="-20" dirty="0">
                <a:solidFill>
                  <a:srgbClr val="1322DC"/>
                </a:solidFill>
                <a:latin typeface="Tahoma"/>
                <a:cs typeface="Tahoma"/>
              </a:rPr>
              <a:t>se</a:t>
            </a:r>
            <a:r>
              <a:rPr sz="1400" b="1" spc="-1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400" b="1" spc="-105" dirty="0">
                <a:solidFill>
                  <a:srgbClr val="1322DC"/>
                </a:solidFill>
                <a:latin typeface="Tahoma"/>
                <a:cs typeface="Tahoma"/>
              </a:rPr>
              <a:t>u 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éle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ctrique</a:t>
            </a:r>
            <a:endParaRPr sz="1400" dirty="0">
              <a:latin typeface="Tahoma"/>
              <a:cs typeface="Tahoma"/>
            </a:endParaRPr>
          </a:p>
          <a:p>
            <a:pPr marL="38100" marR="30480">
              <a:lnSpc>
                <a:spcPct val="100000"/>
              </a:lnSpc>
            </a:pP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le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plus</a:t>
            </a:r>
            <a:r>
              <a:rPr sz="14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1322DC"/>
                </a:solidFill>
                <a:latin typeface="Tahoma"/>
                <a:cs typeface="Tahoma"/>
              </a:rPr>
              <a:t>«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smart</a:t>
            </a:r>
            <a:r>
              <a:rPr sz="1400" b="1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1322DC"/>
                </a:solidFill>
                <a:latin typeface="Tahoma"/>
                <a:cs typeface="Tahoma"/>
              </a:rPr>
              <a:t>»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75" dirty="0">
                <a:solidFill>
                  <a:srgbClr val="1322DC"/>
                </a:solidFill>
                <a:latin typeface="Tahoma"/>
                <a:cs typeface="Tahoma"/>
              </a:rPr>
              <a:t>ur</a:t>
            </a:r>
            <a:r>
              <a:rPr sz="14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1400" b="1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322DC"/>
                </a:solidFill>
                <a:latin typeface="Tahoma"/>
                <a:cs typeface="Tahoma"/>
              </a:rPr>
              <a:t>2</a:t>
            </a:r>
            <a:r>
              <a:rPr sz="1350" b="1" spc="-37" baseline="24691" dirty="0">
                <a:solidFill>
                  <a:srgbClr val="1322DC"/>
                </a:solidFill>
                <a:latin typeface="Tahoma"/>
                <a:cs typeface="Tahoma"/>
              </a:rPr>
              <a:t>ème  </a:t>
            </a:r>
            <a:r>
              <a:rPr sz="1400" b="1" spc="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400" b="1" spc="-75" dirty="0">
                <a:solidFill>
                  <a:srgbClr val="1322DC"/>
                </a:solidFill>
                <a:latin typeface="Tahoma"/>
                <a:cs typeface="Tahoma"/>
              </a:rPr>
              <a:t>nnée</a:t>
            </a:r>
            <a:r>
              <a:rPr sz="1400" b="1" spc="-1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322DC"/>
                </a:solidFill>
                <a:latin typeface="Tahoma"/>
                <a:cs typeface="Tahoma"/>
              </a:rPr>
              <a:t>c</a:t>
            </a:r>
            <a:r>
              <a:rPr sz="1400" b="1" spc="-5" dirty="0">
                <a:solidFill>
                  <a:srgbClr val="1322DC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1322DC"/>
                </a:solidFill>
                <a:latin typeface="Tahoma"/>
                <a:cs typeface="Tahoma"/>
              </a:rPr>
              <a:t>nsécut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400" b="1" spc="-60" dirty="0">
                <a:solidFill>
                  <a:srgbClr val="1322DC"/>
                </a:solidFill>
                <a:latin typeface="Tahoma"/>
                <a:cs typeface="Tahoma"/>
              </a:rPr>
              <a:t>ve</a:t>
            </a:r>
            <a:r>
              <a:rPr sz="14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95CD31"/>
                </a:solidFill>
                <a:latin typeface="Tahoma"/>
                <a:cs typeface="Tahoma"/>
              </a:rPr>
              <a:t>*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sel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95" dirty="0">
                <a:solidFill>
                  <a:srgbClr val="95CD31"/>
                </a:solidFill>
                <a:latin typeface="Tahoma"/>
                <a:cs typeface="Tahoma"/>
              </a:rPr>
              <a:t>n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le</a:t>
            </a:r>
            <a:endParaRPr sz="1400" dirty="0">
              <a:latin typeface="Tahoma"/>
              <a:cs typeface="Tahoma"/>
            </a:endParaRPr>
          </a:p>
          <a:p>
            <a:pPr marL="38100" marR="348615">
              <a:lnSpc>
                <a:spcPct val="100000"/>
              </a:lnSpc>
            </a:pPr>
            <a:r>
              <a:rPr sz="1400" spc="-114" dirty="0">
                <a:solidFill>
                  <a:srgbClr val="95CD31"/>
                </a:solidFill>
                <a:latin typeface="Tahoma"/>
                <a:cs typeface="Tahoma"/>
              </a:rPr>
              <a:t>«</a:t>
            </a:r>
            <a:r>
              <a:rPr sz="1400" spc="-9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95CD31"/>
                </a:solidFill>
                <a:latin typeface="Tahoma"/>
                <a:cs typeface="Tahoma"/>
              </a:rPr>
              <a:t>S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m</a:t>
            </a:r>
            <a:r>
              <a:rPr sz="1400" spc="-25" dirty="0">
                <a:solidFill>
                  <a:srgbClr val="95CD31"/>
                </a:solidFill>
                <a:latin typeface="Tahoma"/>
                <a:cs typeface="Tahoma"/>
              </a:rPr>
              <a:t>art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G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rid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20" dirty="0">
                <a:solidFill>
                  <a:srgbClr val="95CD31"/>
                </a:solidFill>
                <a:latin typeface="Tahoma"/>
                <a:cs typeface="Tahoma"/>
              </a:rPr>
              <a:t>Ind</a:t>
            </a:r>
            <a:r>
              <a:rPr sz="1400" spc="-70" dirty="0">
                <a:solidFill>
                  <a:srgbClr val="95CD31"/>
                </a:solidFill>
                <a:latin typeface="Tahoma"/>
                <a:cs typeface="Tahoma"/>
              </a:rPr>
              <a:t>ex</a:t>
            </a:r>
            <a:r>
              <a:rPr sz="1400" spc="-11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114" dirty="0">
                <a:solidFill>
                  <a:srgbClr val="95CD31"/>
                </a:solidFill>
                <a:latin typeface="Tahoma"/>
                <a:cs typeface="Tahoma"/>
              </a:rPr>
              <a:t>»</a:t>
            </a:r>
            <a:r>
              <a:rPr sz="1400" spc="-8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de  </a:t>
            </a:r>
            <a:r>
              <a:rPr sz="1400" dirty="0">
                <a:solidFill>
                  <a:srgbClr val="95CD31"/>
                </a:solidFill>
                <a:latin typeface="Tahoma"/>
                <a:cs typeface="Tahoma"/>
              </a:rPr>
              <a:t>S</a:t>
            </a:r>
            <a:r>
              <a:rPr sz="1400" spc="-10" dirty="0">
                <a:solidFill>
                  <a:srgbClr val="95CD31"/>
                </a:solidFill>
                <a:latin typeface="Tahoma"/>
                <a:cs typeface="Tahoma"/>
              </a:rPr>
              <a:t>i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ngap</a:t>
            </a:r>
            <a:r>
              <a:rPr sz="1400" spc="-55" dirty="0">
                <a:solidFill>
                  <a:srgbClr val="95CD31"/>
                </a:solidFill>
                <a:latin typeface="Tahoma"/>
                <a:cs typeface="Tahoma"/>
              </a:rPr>
              <a:t>o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re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Po</a:t>
            </a:r>
            <a:r>
              <a:rPr sz="1400" spc="-135" dirty="0">
                <a:solidFill>
                  <a:srgbClr val="95CD31"/>
                </a:solidFill>
                <a:latin typeface="Tahoma"/>
                <a:cs typeface="Tahoma"/>
              </a:rPr>
              <a:t>wer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95CD31"/>
                </a:solidFill>
                <a:latin typeface="Tahoma"/>
                <a:cs typeface="Tahoma"/>
              </a:rPr>
              <a:t>Group  </a:t>
            </a:r>
            <a:r>
              <a:rPr sz="1400" spc="-200" dirty="0">
                <a:solidFill>
                  <a:srgbClr val="95CD31"/>
                </a:solidFill>
                <a:latin typeface="Tahoma"/>
                <a:cs typeface="Tahoma"/>
              </a:rPr>
              <a:t>(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class</a:t>
            </a:r>
            <a:r>
              <a:rPr sz="1400" spc="-10" dirty="0">
                <a:solidFill>
                  <a:srgbClr val="95CD31"/>
                </a:solidFill>
                <a:latin typeface="Tahoma"/>
                <a:cs typeface="Tahoma"/>
              </a:rPr>
              <a:t>e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ment</a:t>
            </a:r>
            <a:r>
              <a:rPr sz="1400" spc="-13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rgbClr val="95CD31"/>
                </a:solidFill>
                <a:latin typeface="Tahoma"/>
                <a:cs typeface="Tahoma"/>
              </a:rPr>
              <a:t>mon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40" dirty="0">
                <a:solidFill>
                  <a:srgbClr val="95CD31"/>
                </a:solidFill>
                <a:latin typeface="Tahoma"/>
                <a:cs typeface="Tahoma"/>
              </a:rPr>
              <a:t>ial</a:t>
            </a:r>
            <a:r>
              <a:rPr sz="1400" spc="-100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d</a:t>
            </a:r>
            <a:r>
              <a:rPr sz="1400" spc="-25" dirty="0">
                <a:solidFill>
                  <a:srgbClr val="95CD31"/>
                </a:solidFill>
                <a:latin typeface="Tahoma"/>
                <a:cs typeface="Tahoma"/>
              </a:rPr>
              <a:t>es  </a:t>
            </a:r>
            <a:r>
              <a:rPr sz="1400" spc="-50" dirty="0">
                <a:solidFill>
                  <a:srgbClr val="95CD31"/>
                </a:solidFill>
                <a:latin typeface="Tahoma"/>
                <a:cs typeface="Tahoma"/>
              </a:rPr>
              <a:t>ré</a:t>
            </a:r>
            <a:r>
              <a:rPr sz="1400" spc="-20" dirty="0">
                <a:solidFill>
                  <a:srgbClr val="95CD31"/>
                </a:solidFill>
                <a:latin typeface="Tahoma"/>
                <a:cs typeface="Tahoma"/>
              </a:rPr>
              <a:t>se</a:t>
            </a:r>
            <a:r>
              <a:rPr sz="1400" spc="-15" dirty="0">
                <a:solidFill>
                  <a:srgbClr val="95CD31"/>
                </a:solidFill>
                <a:latin typeface="Tahoma"/>
                <a:cs typeface="Tahoma"/>
              </a:rPr>
              <a:t>a</a:t>
            </a:r>
            <a:r>
              <a:rPr sz="1400" spc="-90" dirty="0">
                <a:solidFill>
                  <a:srgbClr val="95CD31"/>
                </a:solidFill>
                <a:latin typeface="Tahoma"/>
                <a:cs typeface="Tahoma"/>
              </a:rPr>
              <a:t>ux</a:t>
            </a:r>
            <a:r>
              <a:rPr sz="1400" spc="-105" dirty="0">
                <a:solidFill>
                  <a:srgbClr val="95CD3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95CD31"/>
                </a:solidFill>
                <a:latin typeface="Tahoma"/>
                <a:cs typeface="Tahoma"/>
              </a:rPr>
              <a:t>éle</a:t>
            </a:r>
            <a:r>
              <a:rPr sz="1400" spc="-35" dirty="0">
                <a:solidFill>
                  <a:srgbClr val="95CD31"/>
                </a:solidFill>
                <a:latin typeface="Tahoma"/>
                <a:cs typeface="Tahoma"/>
              </a:rPr>
              <a:t>ctriques  </a:t>
            </a:r>
            <a:r>
              <a:rPr sz="1400" spc="-70" dirty="0">
                <a:solidFill>
                  <a:srgbClr val="95CD31"/>
                </a:solidFill>
                <a:latin typeface="Tahoma"/>
                <a:cs typeface="Tahoma"/>
              </a:rPr>
              <a:t>intelligents)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5309" y="2601848"/>
            <a:ext cx="22142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t 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r  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7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ll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e 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France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sz="2400" b="1" spc="-23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dans 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-14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88068" y="473963"/>
            <a:ext cx="1671827" cy="20238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9105" y="1707326"/>
            <a:ext cx="1006831" cy="58579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856988" y="1254252"/>
            <a:ext cx="2001520" cy="3881754"/>
            <a:chOff x="4856988" y="1254252"/>
            <a:chExt cx="2001520" cy="3881754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6988" y="3134868"/>
              <a:ext cx="2001012" cy="20010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6988" y="1254252"/>
              <a:ext cx="1994915" cy="199491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0" y="3055183"/>
            <a:ext cx="1780539" cy="2750185"/>
            <a:chOff x="0" y="3055183"/>
            <a:chExt cx="1780539" cy="275018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057" y="3055183"/>
              <a:ext cx="984857" cy="8390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924300"/>
              <a:ext cx="1780031" cy="188061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572367" y="6522524"/>
            <a:ext cx="136525" cy="1409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750" b="1" spc="-10" dirty="0">
                <a:solidFill>
                  <a:srgbClr val="FFFFFF"/>
                </a:solidFill>
                <a:latin typeface="Tahoma"/>
                <a:cs typeface="Tahoma"/>
              </a:rPr>
              <a:t>7</a:t>
            </a:fld>
            <a:endParaRPr sz="7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846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3443" y="0"/>
            <a:ext cx="4448810" cy="6858000"/>
            <a:chOff x="7743443" y="0"/>
            <a:chExt cx="44488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95103" y="0"/>
              <a:ext cx="259689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99" y="0"/>
              <a:ext cx="24384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443" y="1045463"/>
              <a:ext cx="3738372" cy="450646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9610" y="314070"/>
            <a:ext cx="4732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Nos</a:t>
            </a:r>
            <a:r>
              <a:rPr spc="-204" dirty="0"/>
              <a:t> </a:t>
            </a:r>
            <a:r>
              <a:rPr spc="-110" dirty="0"/>
              <a:t>missions</a:t>
            </a:r>
            <a:r>
              <a:rPr spc="-210" dirty="0"/>
              <a:t> </a:t>
            </a:r>
            <a:r>
              <a:rPr spc="-85" dirty="0"/>
              <a:t>principales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2229" y="1000759"/>
            <a:ext cx="74053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Enedis,</a:t>
            </a:r>
            <a:r>
              <a:rPr sz="1400" b="1" spc="-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gestionnaire</a:t>
            </a:r>
            <a:r>
              <a:rPr sz="1400" b="1" spc="-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1322DC"/>
                </a:solidFill>
                <a:latin typeface="Tahoma"/>
                <a:cs typeface="Tahoma"/>
              </a:rPr>
              <a:t>du</a:t>
            </a:r>
            <a:r>
              <a:rPr sz="1400" b="1" spc="-2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réseau</a:t>
            </a:r>
            <a:r>
              <a:rPr sz="1400" b="1" spc="-2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public</a:t>
            </a:r>
            <a:r>
              <a:rPr sz="1400" b="1" spc="-1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400" b="1" spc="-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1322DC"/>
                </a:solidFill>
                <a:latin typeface="Tahoma"/>
                <a:cs typeface="Tahoma"/>
              </a:rPr>
              <a:t>distribution</a:t>
            </a:r>
            <a:r>
              <a:rPr sz="1400" b="1" spc="-1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322DC"/>
                </a:solidFill>
                <a:latin typeface="Tahoma"/>
                <a:cs typeface="Tahoma"/>
              </a:rPr>
              <a:t>d’électricité</a:t>
            </a:r>
            <a:r>
              <a:rPr sz="1400" b="1" spc="-1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1322DC"/>
                </a:solidFill>
                <a:latin typeface="Tahoma"/>
                <a:cs typeface="Tahoma"/>
              </a:rPr>
              <a:t>sur</a:t>
            </a:r>
            <a:r>
              <a:rPr sz="1400" spc="-4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1322DC"/>
                </a:solidFill>
                <a:latin typeface="Tahoma"/>
                <a:cs typeface="Tahoma"/>
              </a:rPr>
              <a:t>95%</a:t>
            </a:r>
            <a:r>
              <a:rPr sz="1400" b="1" spc="-2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400" b="1" spc="-1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1322DC"/>
                </a:solidFill>
                <a:latin typeface="Tahoma"/>
                <a:cs typeface="Tahoma"/>
              </a:rPr>
              <a:t>l’hexagone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100" dirty="0">
                <a:solidFill>
                  <a:srgbClr val="1322DC"/>
                </a:solidFill>
                <a:latin typeface="Tahoma"/>
                <a:cs typeface="Tahoma"/>
              </a:rPr>
              <a:t>à</a:t>
            </a:r>
            <a:r>
              <a:rPr sz="1400" spc="-10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1322DC"/>
                </a:solidFill>
                <a:latin typeface="Tahoma"/>
                <a:cs typeface="Tahoma"/>
              </a:rPr>
              <a:t>travers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-135" dirty="0">
                <a:solidFill>
                  <a:srgbClr val="1322DC"/>
                </a:solidFill>
                <a:latin typeface="Tahoma"/>
                <a:cs typeface="Tahoma"/>
              </a:rPr>
              <a:t>+</a:t>
            </a:r>
            <a:r>
              <a:rPr sz="1400" spc="-8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1322DC"/>
                </a:solidFill>
                <a:latin typeface="Tahoma"/>
                <a:cs typeface="Tahoma"/>
              </a:rPr>
              <a:t>360</a:t>
            </a:r>
            <a:r>
              <a:rPr sz="14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322DC"/>
                </a:solidFill>
                <a:latin typeface="Tahoma"/>
                <a:cs typeface="Tahoma"/>
              </a:rPr>
              <a:t>contrats</a:t>
            </a:r>
            <a:r>
              <a:rPr sz="1400" b="1" spc="-12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322DC"/>
                </a:solidFill>
                <a:latin typeface="Tahoma"/>
                <a:cs typeface="Tahoma"/>
              </a:rPr>
              <a:t>de</a:t>
            </a:r>
            <a:r>
              <a:rPr sz="1400" b="1" spc="-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322DC"/>
                </a:solidFill>
                <a:latin typeface="Tahoma"/>
                <a:cs typeface="Tahoma"/>
              </a:rPr>
              <a:t>concession</a:t>
            </a:r>
            <a:r>
              <a:rPr sz="1400" b="1" spc="-8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1322DC"/>
                </a:solidFill>
                <a:latin typeface="Tahoma"/>
                <a:cs typeface="Tahoma"/>
              </a:rPr>
              <a:t>avec</a:t>
            </a:r>
            <a:r>
              <a:rPr sz="1400" spc="-14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322DC"/>
                </a:solidFill>
                <a:latin typeface="Tahoma"/>
                <a:cs typeface="Tahoma"/>
              </a:rPr>
              <a:t>les</a:t>
            </a:r>
            <a:r>
              <a:rPr sz="1400" spc="-10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1322DC"/>
                </a:solidFill>
                <a:latin typeface="Tahoma"/>
                <a:cs typeface="Tahoma"/>
              </a:rPr>
              <a:t>collectivités</a:t>
            </a:r>
            <a:r>
              <a:rPr sz="1400" spc="-114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1322DC"/>
                </a:solidFill>
                <a:latin typeface="Tahoma"/>
                <a:cs typeface="Tahoma"/>
              </a:rPr>
              <a:t>locales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900" y="1690630"/>
            <a:ext cx="6324012" cy="45084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8</a:t>
            </a:fld>
            <a:endParaRPr spc="1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831590" cy="6858000"/>
            <a:chOff x="0" y="0"/>
            <a:chExt cx="38315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13304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438399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084" y="490684"/>
              <a:ext cx="3540252" cy="6361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155" y="685800"/>
              <a:ext cx="2970275" cy="57912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3021" y="879475"/>
            <a:ext cx="2791460" cy="10629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spc="-30" dirty="0">
                <a:solidFill>
                  <a:srgbClr val="FFFFFF"/>
                </a:solidFill>
              </a:rPr>
              <a:t>P</a:t>
            </a:r>
            <a:r>
              <a:rPr sz="2000" spc="-40" dirty="0">
                <a:solidFill>
                  <a:srgbClr val="FFFFFF"/>
                </a:solidFill>
              </a:rPr>
              <a:t>o</a:t>
            </a:r>
            <a:r>
              <a:rPr sz="2000" spc="-105" dirty="0">
                <a:solidFill>
                  <a:srgbClr val="FFFFFF"/>
                </a:solidFill>
              </a:rPr>
              <a:t>ur</a:t>
            </a:r>
            <a:r>
              <a:rPr sz="2000" spc="-125" dirty="0">
                <a:solidFill>
                  <a:srgbClr val="FFFFFF"/>
                </a:solidFill>
              </a:rPr>
              <a:t> </a:t>
            </a:r>
            <a:r>
              <a:rPr sz="2000" spc="-85" dirty="0">
                <a:solidFill>
                  <a:srgbClr val="FFFFFF"/>
                </a:solidFill>
              </a:rPr>
              <a:t>E</a:t>
            </a:r>
            <a:r>
              <a:rPr sz="2000" spc="-80" dirty="0">
                <a:solidFill>
                  <a:srgbClr val="FFFFFF"/>
                </a:solidFill>
              </a:rPr>
              <a:t>n</a:t>
            </a:r>
            <a:r>
              <a:rPr sz="2000" spc="-70" dirty="0">
                <a:solidFill>
                  <a:srgbClr val="FFFFFF"/>
                </a:solidFill>
              </a:rPr>
              <a:t>edis,</a:t>
            </a:r>
            <a:r>
              <a:rPr sz="2000" spc="-155" dirty="0">
                <a:solidFill>
                  <a:srgbClr val="FFFFFF"/>
                </a:solidFill>
              </a:rPr>
              <a:t> </a:t>
            </a:r>
            <a:r>
              <a:rPr sz="2000" spc="-45" dirty="0">
                <a:solidFill>
                  <a:srgbClr val="FFFFFF"/>
                </a:solidFill>
              </a:rPr>
              <a:t>service  </a:t>
            </a:r>
            <a:r>
              <a:rPr sz="2000" spc="-85" dirty="0">
                <a:solidFill>
                  <a:srgbClr val="FFFFFF"/>
                </a:solidFill>
              </a:rPr>
              <a:t>pub</a:t>
            </a:r>
            <a:r>
              <a:rPr sz="2000" spc="-40" dirty="0">
                <a:solidFill>
                  <a:srgbClr val="FFFFFF"/>
                </a:solidFill>
              </a:rPr>
              <a:t>lic</a:t>
            </a:r>
            <a:r>
              <a:rPr sz="2000" spc="-170" dirty="0">
                <a:solidFill>
                  <a:srgbClr val="FFFFFF"/>
                </a:solidFill>
              </a:rPr>
              <a:t> </a:t>
            </a:r>
            <a:r>
              <a:rPr sz="2000" spc="-70" dirty="0">
                <a:solidFill>
                  <a:srgbClr val="FFFFFF"/>
                </a:solidFill>
              </a:rPr>
              <a:t>et</a:t>
            </a:r>
            <a:r>
              <a:rPr sz="2000" spc="-135" dirty="0">
                <a:solidFill>
                  <a:srgbClr val="FFFFFF"/>
                </a:solidFill>
              </a:rPr>
              <a:t> </a:t>
            </a:r>
            <a:r>
              <a:rPr sz="2000" spc="-60" dirty="0">
                <a:solidFill>
                  <a:srgbClr val="FFFFFF"/>
                </a:solidFill>
              </a:rPr>
              <a:t>r</a:t>
            </a:r>
            <a:r>
              <a:rPr sz="2000" spc="-95" dirty="0">
                <a:solidFill>
                  <a:srgbClr val="FFFFFF"/>
                </a:solidFill>
              </a:rPr>
              <a:t>e</a:t>
            </a:r>
            <a:r>
              <a:rPr sz="2000" spc="-45" dirty="0">
                <a:solidFill>
                  <a:srgbClr val="FFFFFF"/>
                </a:solidFill>
              </a:rPr>
              <a:t>sponsa</a:t>
            </a:r>
            <a:r>
              <a:rPr sz="2000" spc="-70" dirty="0">
                <a:solidFill>
                  <a:srgbClr val="FFFFFF"/>
                </a:solidFill>
              </a:rPr>
              <a:t>b</a:t>
            </a:r>
            <a:r>
              <a:rPr sz="2000" spc="-90" dirty="0">
                <a:solidFill>
                  <a:srgbClr val="FFFFFF"/>
                </a:solidFill>
              </a:rPr>
              <a:t>il</a:t>
            </a:r>
            <a:r>
              <a:rPr sz="2000" spc="-110" dirty="0">
                <a:solidFill>
                  <a:srgbClr val="FFFFFF"/>
                </a:solidFill>
              </a:rPr>
              <a:t>i</a:t>
            </a:r>
            <a:r>
              <a:rPr sz="2000" spc="-55" dirty="0">
                <a:solidFill>
                  <a:srgbClr val="FFFFFF"/>
                </a:solidFill>
              </a:rPr>
              <a:t>té  </a:t>
            </a:r>
            <a:r>
              <a:rPr sz="2000" spc="-40" dirty="0">
                <a:solidFill>
                  <a:srgbClr val="FFFFFF"/>
                </a:solidFill>
              </a:rPr>
              <a:t>sociale</a:t>
            </a:r>
            <a:r>
              <a:rPr sz="2000" spc="-155" dirty="0">
                <a:solidFill>
                  <a:srgbClr val="FFFFFF"/>
                </a:solidFill>
              </a:rPr>
              <a:t> </a:t>
            </a:r>
            <a:r>
              <a:rPr sz="2000" spc="-75" dirty="0">
                <a:solidFill>
                  <a:srgbClr val="FFFFFF"/>
                </a:solidFill>
              </a:rPr>
              <a:t>d’ent</a:t>
            </a:r>
            <a:r>
              <a:rPr sz="2000" spc="-60" dirty="0">
                <a:solidFill>
                  <a:srgbClr val="FFFFFF"/>
                </a:solidFill>
              </a:rPr>
              <a:t>re</a:t>
            </a:r>
            <a:r>
              <a:rPr sz="2000" spc="-90" dirty="0">
                <a:solidFill>
                  <a:srgbClr val="FFFFFF"/>
                </a:solidFill>
              </a:rPr>
              <a:t>p</a:t>
            </a:r>
            <a:r>
              <a:rPr sz="2000" spc="-80" dirty="0">
                <a:solidFill>
                  <a:srgbClr val="FFFFFF"/>
                </a:solidFill>
              </a:rPr>
              <a:t>r</a:t>
            </a:r>
            <a:r>
              <a:rPr sz="2000" spc="-35" dirty="0">
                <a:solidFill>
                  <a:srgbClr val="FFFFFF"/>
                </a:solidFill>
              </a:rPr>
              <a:t>i</a:t>
            </a:r>
            <a:r>
              <a:rPr sz="2000" spc="-70" dirty="0">
                <a:solidFill>
                  <a:srgbClr val="FFFFFF"/>
                </a:solidFill>
              </a:rPr>
              <a:t>s</a:t>
            </a:r>
            <a:r>
              <a:rPr sz="2000" spc="-55" dirty="0">
                <a:solidFill>
                  <a:srgbClr val="FFFFFF"/>
                </a:solidFill>
              </a:rPr>
              <a:t>e  </a:t>
            </a:r>
            <a:r>
              <a:rPr sz="2000" spc="-40" dirty="0">
                <a:solidFill>
                  <a:srgbClr val="FFFFFF"/>
                </a:solidFill>
              </a:rPr>
              <a:t>mar</a:t>
            </a:r>
            <a:r>
              <a:rPr sz="2000" spc="-30" dirty="0">
                <a:solidFill>
                  <a:srgbClr val="FFFFFF"/>
                </a:solidFill>
              </a:rPr>
              <a:t>c</a:t>
            </a:r>
            <a:r>
              <a:rPr sz="2000" spc="-100" dirty="0">
                <a:solidFill>
                  <a:srgbClr val="FFFFFF"/>
                </a:solidFill>
              </a:rPr>
              <a:t>hent</a:t>
            </a:r>
            <a:r>
              <a:rPr sz="2000" spc="-150" dirty="0">
                <a:solidFill>
                  <a:srgbClr val="FFFFFF"/>
                </a:solidFill>
              </a:rPr>
              <a:t> </a:t>
            </a:r>
            <a:r>
              <a:rPr sz="2000" spc="-85" dirty="0">
                <a:solidFill>
                  <a:srgbClr val="FFFFFF"/>
                </a:solidFill>
              </a:rPr>
              <a:t>ensemble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503021" y="2114168"/>
            <a:ext cx="2473960" cy="46418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59"/>
              </a:spcBef>
            </a:pPr>
            <a:r>
              <a:rPr sz="1600" spc="20" dirty="0">
                <a:solidFill>
                  <a:srgbClr val="FFFFFF"/>
                </a:solidFill>
                <a:latin typeface="Tahoma"/>
                <a:cs typeface="Tahoma"/>
              </a:rPr>
              <a:t>Enedis,</a:t>
            </a:r>
            <a:r>
              <a:rPr sz="16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16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r>
              <a:rPr sz="16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sz="16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à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impact</a:t>
            </a:r>
            <a:r>
              <a:rPr sz="16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positif...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7447" y="3432047"/>
            <a:ext cx="1854707" cy="21396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292853" y="2312923"/>
            <a:ext cx="1457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1322DC"/>
                </a:solidFill>
                <a:latin typeface="Tahoma"/>
                <a:cs typeface="Tahoma"/>
              </a:rPr>
              <a:t>Po</a:t>
            </a:r>
            <a:r>
              <a:rPr sz="1600" b="1" spc="-12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1322DC"/>
                </a:solidFill>
                <a:latin typeface="Tahoma"/>
                <a:cs typeface="Tahoma"/>
              </a:rPr>
              <a:t>la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1322DC"/>
                </a:solidFill>
                <a:latin typeface="Tahoma"/>
                <a:cs typeface="Tahoma"/>
              </a:rPr>
              <a:t>p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l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a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n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è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5361" y="2868879"/>
            <a:ext cx="2474595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85"/>
              </a:lnSpc>
              <a:spcBef>
                <a:spcPts val="95"/>
              </a:spcBef>
            </a:pPr>
            <a:r>
              <a:rPr sz="1300" spc="85" dirty="0">
                <a:latin typeface="Tahoma"/>
                <a:cs typeface="Tahoma"/>
              </a:rPr>
              <a:t>Co</a:t>
            </a:r>
            <a:r>
              <a:rPr sz="1300" spc="30" dirty="0">
                <a:latin typeface="Tahoma"/>
                <a:cs typeface="Tahoma"/>
              </a:rPr>
              <a:t>nt</a:t>
            </a:r>
            <a:r>
              <a:rPr sz="1300" spc="20" dirty="0">
                <a:latin typeface="Tahoma"/>
                <a:cs typeface="Tahoma"/>
              </a:rPr>
              <a:t>r</a:t>
            </a:r>
            <a:r>
              <a:rPr sz="1300" spc="25" dirty="0">
                <a:latin typeface="Tahoma"/>
                <a:cs typeface="Tahoma"/>
              </a:rPr>
              <a:t>ibue</a:t>
            </a:r>
            <a:r>
              <a:rPr sz="1300" spc="30" dirty="0">
                <a:latin typeface="Tahoma"/>
                <a:cs typeface="Tahoma"/>
              </a:rPr>
              <a:t>r</a:t>
            </a:r>
            <a:r>
              <a:rPr sz="1300" spc="-114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à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spc="30" dirty="0">
                <a:latin typeface="Tahoma"/>
                <a:cs typeface="Tahoma"/>
              </a:rPr>
              <a:t>tteindre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ts val="1485"/>
              </a:lnSpc>
            </a:pPr>
            <a:r>
              <a:rPr sz="1300" b="1" spc="-75" dirty="0">
                <a:latin typeface="Tahoma"/>
                <a:cs typeface="Tahoma"/>
              </a:rPr>
              <a:t>ne</a:t>
            </a:r>
            <a:r>
              <a:rPr sz="1300" b="1" spc="-65" dirty="0">
                <a:latin typeface="Tahoma"/>
                <a:cs typeface="Tahoma"/>
              </a:rPr>
              <a:t>ut</a:t>
            </a:r>
            <a:r>
              <a:rPr sz="1300" b="1" spc="-60" dirty="0">
                <a:latin typeface="Tahoma"/>
                <a:cs typeface="Tahoma"/>
              </a:rPr>
              <a:t>r</a:t>
            </a:r>
            <a:r>
              <a:rPr sz="1300" b="1" spc="-40" dirty="0">
                <a:latin typeface="Tahoma"/>
                <a:cs typeface="Tahoma"/>
              </a:rPr>
              <a:t>alit</a:t>
            </a:r>
            <a:r>
              <a:rPr sz="1300" b="1" spc="-60" dirty="0">
                <a:latin typeface="Tahoma"/>
                <a:cs typeface="Tahoma"/>
              </a:rPr>
              <a:t>é</a:t>
            </a:r>
            <a:r>
              <a:rPr sz="1300" b="1" spc="-45" dirty="0">
                <a:latin typeface="Tahoma"/>
                <a:cs typeface="Tahoma"/>
              </a:rPr>
              <a:t> </a:t>
            </a:r>
            <a:r>
              <a:rPr sz="1300" b="1" spc="-5" dirty="0">
                <a:latin typeface="Tahoma"/>
                <a:cs typeface="Tahoma"/>
              </a:rPr>
              <a:t>ca</a:t>
            </a:r>
            <a:r>
              <a:rPr sz="1300" b="1" spc="-10" dirty="0">
                <a:latin typeface="Tahoma"/>
                <a:cs typeface="Tahoma"/>
              </a:rPr>
              <a:t>r</a:t>
            </a:r>
            <a:r>
              <a:rPr sz="1300" b="1" spc="-50" dirty="0">
                <a:latin typeface="Tahoma"/>
                <a:cs typeface="Tahoma"/>
              </a:rPr>
              <a:t>b</a:t>
            </a:r>
            <a:r>
              <a:rPr sz="1300" b="1" spc="-60" dirty="0">
                <a:latin typeface="Tahoma"/>
                <a:cs typeface="Tahoma"/>
              </a:rPr>
              <a:t>o</a:t>
            </a:r>
            <a:r>
              <a:rPr sz="1300" b="1" spc="-75" dirty="0">
                <a:latin typeface="Tahoma"/>
                <a:cs typeface="Tahoma"/>
              </a:rPr>
              <a:t>ne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spc="20" dirty="0">
                <a:latin typeface="Tahoma"/>
                <a:cs typeface="Tahoma"/>
              </a:rPr>
              <a:t>en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b="1" spc="-30" dirty="0">
                <a:latin typeface="Tahoma"/>
                <a:cs typeface="Tahoma"/>
              </a:rPr>
              <a:t>2</a:t>
            </a:r>
            <a:r>
              <a:rPr sz="1300" b="1" spc="65" dirty="0">
                <a:latin typeface="Tahoma"/>
                <a:cs typeface="Tahoma"/>
              </a:rPr>
              <a:t>0</a:t>
            </a:r>
            <a:r>
              <a:rPr sz="1300" b="1" spc="-20" dirty="0">
                <a:latin typeface="Tahoma"/>
                <a:cs typeface="Tahoma"/>
              </a:rPr>
              <a:t>5</a:t>
            </a:r>
            <a:r>
              <a:rPr sz="1300" b="1" spc="65" dirty="0">
                <a:latin typeface="Tahoma"/>
                <a:cs typeface="Tahoma"/>
              </a:rPr>
              <a:t>0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ts val="1480"/>
              </a:lnSpc>
              <a:spcBef>
                <a:spcPts val="445"/>
              </a:spcBef>
            </a:pPr>
            <a:r>
              <a:rPr sz="1300" spc="60" dirty="0">
                <a:latin typeface="Tahoma"/>
                <a:cs typeface="Tahoma"/>
              </a:rPr>
              <a:t>D</a:t>
            </a:r>
            <a:r>
              <a:rPr sz="1300" spc="25" dirty="0">
                <a:latin typeface="Tahoma"/>
                <a:cs typeface="Tahoma"/>
              </a:rPr>
              <a:t>év</a:t>
            </a:r>
            <a:r>
              <a:rPr sz="1300" spc="30" dirty="0">
                <a:latin typeface="Tahoma"/>
                <a:cs typeface="Tahoma"/>
              </a:rPr>
              <a:t>elo</a:t>
            </a:r>
            <a:r>
              <a:rPr sz="1300" spc="40" dirty="0">
                <a:latin typeface="Tahoma"/>
                <a:cs typeface="Tahoma"/>
              </a:rPr>
              <a:t>p</a:t>
            </a:r>
            <a:r>
              <a:rPr sz="1300" spc="55" dirty="0">
                <a:latin typeface="Tahoma"/>
                <a:cs typeface="Tahoma"/>
              </a:rPr>
              <a:t>p</a:t>
            </a:r>
            <a:r>
              <a:rPr sz="1300" spc="30" dirty="0">
                <a:latin typeface="Tahoma"/>
                <a:cs typeface="Tahoma"/>
              </a:rPr>
              <a:t>er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b="1" spc="-15" dirty="0">
                <a:latin typeface="Tahoma"/>
                <a:cs typeface="Tahoma"/>
              </a:rPr>
              <a:t>s</a:t>
            </a:r>
            <a:r>
              <a:rPr sz="1300" b="1" spc="-50" dirty="0">
                <a:latin typeface="Tahoma"/>
                <a:cs typeface="Tahoma"/>
              </a:rPr>
              <a:t>o</a:t>
            </a:r>
            <a:r>
              <a:rPr sz="1300" b="1" spc="-60" dirty="0">
                <a:latin typeface="Tahoma"/>
                <a:cs typeface="Tahoma"/>
              </a:rPr>
              <a:t>b</a:t>
            </a:r>
            <a:r>
              <a:rPr sz="1300" b="1" spc="-55" dirty="0">
                <a:latin typeface="Tahoma"/>
                <a:cs typeface="Tahoma"/>
              </a:rPr>
              <a:t>riété</a:t>
            </a:r>
            <a:endParaRPr sz="1300">
              <a:latin typeface="Tahoma"/>
              <a:cs typeface="Tahoma"/>
            </a:endParaRPr>
          </a:p>
          <a:p>
            <a:pPr marL="736600" marR="729615" algn="ctr">
              <a:lnSpc>
                <a:spcPts val="1400"/>
              </a:lnSpc>
              <a:spcBef>
                <a:spcPts val="105"/>
              </a:spcBef>
            </a:pPr>
            <a:r>
              <a:rPr sz="1300" spc="25" dirty="0">
                <a:latin typeface="Tahoma"/>
                <a:cs typeface="Tahoma"/>
              </a:rPr>
              <a:t>énergétique </a:t>
            </a:r>
            <a:r>
              <a:rPr sz="1300" spc="30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et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n</a:t>
            </a:r>
            <a:r>
              <a:rPr sz="1300" spc="20" dirty="0">
                <a:latin typeface="Tahoma"/>
                <a:cs typeface="Tahoma"/>
              </a:rPr>
              <a:t>u</a:t>
            </a:r>
            <a:r>
              <a:rPr sz="1300" spc="40" dirty="0">
                <a:latin typeface="Tahoma"/>
                <a:cs typeface="Tahoma"/>
              </a:rPr>
              <a:t>m</a:t>
            </a:r>
            <a:r>
              <a:rPr sz="1300" spc="25" dirty="0">
                <a:latin typeface="Tahoma"/>
                <a:cs typeface="Tahoma"/>
              </a:rPr>
              <a:t>ér</a:t>
            </a:r>
            <a:r>
              <a:rPr sz="1300" dirty="0">
                <a:latin typeface="Tahoma"/>
                <a:cs typeface="Tahoma"/>
              </a:rPr>
              <a:t>i</a:t>
            </a:r>
            <a:r>
              <a:rPr sz="1300" spc="55" dirty="0">
                <a:latin typeface="Tahoma"/>
                <a:cs typeface="Tahoma"/>
              </a:rPr>
              <a:t>q</a:t>
            </a:r>
            <a:r>
              <a:rPr sz="1300" spc="15" dirty="0">
                <a:latin typeface="Tahoma"/>
                <a:cs typeface="Tahoma"/>
              </a:rPr>
              <a:t>ue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ts val="1480"/>
              </a:lnSpc>
              <a:spcBef>
                <a:spcPts val="425"/>
              </a:spcBef>
            </a:pPr>
            <a:r>
              <a:rPr sz="1300" b="1" spc="10" dirty="0">
                <a:latin typeface="Tahoma"/>
                <a:cs typeface="Tahoma"/>
              </a:rPr>
              <a:t>Ad</a:t>
            </a:r>
            <a:r>
              <a:rPr sz="1300" b="1" dirty="0">
                <a:latin typeface="Tahoma"/>
                <a:cs typeface="Tahoma"/>
              </a:rPr>
              <a:t>a</a:t>
            </a:r>
            <a:r>
              <a:rPr sz="1300" b="1" spc="-45" dirty="0">
                <a:latin typeface="Tahoma"/>
                <a:cs typeface="Tahoma"/>
              </a:rPr>
              <a:t>pter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n</a:t>
            </a:r>
            <a:r>
              <a:rPr sz="1300" spc="55" dirty="0">
                <a:latin typeface="Tahoma"/>
                <a:cs typeface="Tahoma"/>
              </a:rPr>
              <a:t>os</a:t>
            </a:r>
            <a:r>
              <a:rPr sz="1300" spc="-110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o</a:t>
            </a:r>
            <a:r>
              <a:rPr sz="1300" spc="20" dirty="0">
                <a:latin typeface="Tahoma"/>
                <a:cs typeface="Tahoma"/>
              </a:rPr>
              <a:t>u</a:t>
            </a:r>
            <a:r>
              <a:rPr sz="1300" spc="45" dirty="0">
                <a:latin typeface="Tahoma"/>
                <a:cs typeface="Tahoma"/>
              </a:rPr>
              <a:t>vrages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et</a:t>
            </a:r>
            <a:endParaRPr sz="1300">
              <a:latin typeface="Tahoma"/>
              <a:cs typeface="Tahoma"/>
            </a:endParaRPr>
          </a:p>
          <a:p>
            <a:pPr marL="1270" algn="ctr">
              <a:lnSpc>
                <a:spcPts val="1405"/>
              </a:lnSpc>
            </a:pPr>
            <a:r>
              <a:rPr sz="1300" spc="45" dirty="0">
                <a:latin typeface="Tahoma"/>
                <a:cs typeface="Tahoma"/>
              </a:rPr>
              <a:t>activités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ts val="1485"/>
              </a:lnSpc>
            </a:pPr>
            <a:r>
              <a:rPr sz="1300" spc="90" dirty="0">
                <a:latin typeface="Tahoma"/>
                <a:cs typeface="Tahoma"/>
              </a:rPr>
              <a:t>a</a:t>
            </a:r>
            <a:r>
              <a:rPr sz="1300" dirty="0">
                <a:latin typeface="Tahoma"/>
                <a:cs typeface="Tahoma"/>
              </a:rPr>
              <a:t>u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70" dirty="0">
                <a:latin typeface="Tahoma"/>
                <a:cs typeface="Tahoma"/>
              </a:rPr>
              <a:t>ch</a:t>
            </a:r>
            <a:r>
              <a:rPr sz="1300" spc="75" dirty="0">
                <a:latin typeface="Tahoma"/>
                <a:cs typeface="Tahoma"/>
              </a:rPr>
              <a:t>a</a:t>
            </a:r>
            <a:r>
              <a:rPr sz="1300" spc="15" dirty="0">
                <a:latin typeface="Tahoma"/>
                <a:cs typeface="Tahoma"/>
              </a:rPr>
              <a:t>n</a:t>
            </a:r>
            <a:r>
              <a:rPr sz="1300" spc="30" dirty="0">
                <a:latin typeface="Tahoma"/>
                <a:cs typeface="Tahoma"/>
              </a:rPr>
              <a:t>gemen</a:t>
            </a:r>
            <a:r>
              <a:rPr sz="1300" spc="40" dirty="0">
                <a:latin typeface="Tahoma"/>
                <a:cs typeface="Tahoma"/>
              </a:rPr>
              <a:t>t</a:t>
            </a:r>
            <a:r>
              <a:rPr sz="1300" spc="-110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c</a:t>
            </a:r>
            <a:r>
              <a:rPr sz="1300" spc="30" dirty="0">
                <a:latin typeface="Tahoma"/>
                <a:cs typeface="Tahoma"/>
              </a:rPr>
              <a:t>l</a:t>
            </a:r>
            <a:r>
              <a:rPr sz="1300" spc="50" dirty="0">
                <a:latin typeface="Tahoma"/>
                <a:cs typeface="Tahoma"/>
              </a:rPr>
              <a:t>ima</a:t>
            </a:r>
            <a:r>
              <a:rPr sz="1300" spc="20" dirty="0">
                <a:latin typeface="Tahoma"/>
                <a:cs typeface="Tahoma"/>
              </a:rPr>
              <a:t>tiq</a:t>
            </a:r>
            <a:r>
              <a:rPr sz="1300" spc="40" dirty="0">
                <a:latin typeface="Tahoma"/>
                <a:cs typeface="Tahoma"/>
              </a:rPr>
              <a:t>u</a:t>
            </a:r>
            <a:r>
              <a:rPr sz="1300" spc="30" dirty="0">
                <a:latin typeface="Tahoma"/>
                <a:cs typeface="Tahoma"/>
              </a:rPr>
              <a:t>e</a:t>
            </a:r>
            <a:endParaRPr sz="13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445"/>
              </a:spcBef>
            </a:pPr>
            <a:r>
              <a:rPr sz="1300" b="1" spc="-25" dirty="0">
                <a:latin typeface="Tahoma"/>
                <a:cs typeface="Tahoma"/>
              </a:rPr>
              <a:t>Agir</a:t>
            </a:r>
            <a:r>
              <a:rPr sz="1300" b="1" spc="-5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p</a:t>
            </a:r>
            <a:r>
              <a:rPr sz="1300" spc="15" dirty="0">
                <a:latin typeface="Tahoma"/>
                <a:cs typeface="Tahoma"/>
              </a:rPr>
              <a:t>o</a:t>
            </a:r>
            <a:r>
              <a:rPr sz="1300" spc="20" dirty="0">
                <a:latin typeface="Tahoma"/>
                <a:cs typeface="Tahoma"/>
              </a:rPr>
              <a:t>u</a:t>
            </a:r>
            <a:r>
              <a:rPr sz="1300" spc="25" dirty="0">
                <a:latin typeface="Tahoma"/>
                <a:cs typeface="Tahoma"/>
              </a:rPr>
              <a:t>r</a:t>
            </a:r>
            <a:r>
              <a:rPr sz="1300" spc="-114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b</a:t>
            </a:r>
            <a:r>
              <a:rPr sz="1300" spc="30" dirty="0">
                <a:latin typeface="Tahoma"/>
                <a:cs typeface="Tahoma"/>
              </a:rPr>
              <a:t>iodiver</a:t>
            </a:r>
            <a:r>
              <a:rPr sz="1300" spc="25" dirty="0">
                <a:latin typeface="Tahoma"/>
                <a:cs typeface="Tahoma"/>
              </a:rPr>
              <a:t>sité</a:t>
            </a:r>
            <a:endParaRPr sz="1300">
              <a:latin typeface="Tahoma"/>
              <a:cs typeface="Tahoma"/>
            </a:endParaRPr>
          </a:p>
          <a:p>
            <a:pPr marL="12065" marR="5080" indent="-635" algn="ctr">
              <a:lnSpc>
                <a:spcPts val="1400"/>
              </a:lnSpc>
              <a:spcBef>
                <a:spcPts val="625"/>
              </a:spcBef>
            </a:pPr>
            <a:r>
              <a:rPr sz="1300" b="1" spc="-70" dirty="0">
                <a:latin typeface="Tahoma"/>
                <a:cs typeface="Tahoma"/>
              </a:rPr>
              <a:t>R</a:t>
            </a:r>
            <a:r>
              <a:rPr sz="1300" b="1" spc="-60" dirty="0">
                <a:latin typeface="Tahoma"/>
                <a:cs typeface="Tahoma"/>
              </a:rPr>
              <a:t>éduire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n</a:t>
            </a:r>
            <a:r>
              <a:rPr sz="1300" spc="55" dirty="0">
                <a:latin typeface="Tahoma"/>
                <a:cs typeface="Tahoma"/>
              </a:rPr>
              <a:t>os</a:t>
            </a:r>
            <a:r>
              <a:rPr sz="1300" spc="-11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45" dirty="0">
                <a:latin typeface="Tahoma"/>
                <a:cs typeface="Tahoma"/>
              </a:rPr>
              <a:t>éche</a:t>
            </a:r>
            <a:r>
              <a:rPr sz="1300" spc="60" dirty="0">
                <a:latin typeface="Tahoma"/>
                <a:cs typeface="Tahoma"/>
              </a:rPr>
              <a:t>ts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30" dirty="0">
                <a:latin typeface="Tahoma"/>
                <a:cs typeface="Tahoma"/>
              </a:rPr>
              <a:t>et 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25" dirty="0">
                <a:latin typeface="Tahoma"/>
                <a:cs typeface="Tahoma"/>
              </a:rPr>
              <a:t>év</a:t>
            </a:r>
            <a:r>
              <a:rPr sz="1300" spc="30" dirty="0">
                <a:latin typeface="Tahoma"/>
                <a:cs typeface="Tahoma"/>
              </a:rPr>
              <a:t>elo</a:t>
            </a:r>
            <a:r>
              <a:rPr sz="1300" spc="40" dirty="0">
                <a:latin typeface="Tahoma"/>
                <a:cs typeface="Tahoma"/>
              </a:rPr>
              <a:t>p</a:t>
            </a:r>
            <a:r>
              <a:rPr sz="1300" spc="55" dirty="0">
                <a:latin typeface="Tahoma"/>
                <a:cs typeface="Tahoma"/>
              </a:rPr>
              <a:t>p</a:t>
            </a:r>
            <a:r>
              <a:rPr sz="1300" spc="30" dirty="0">
                <a:latin typeface="Tahoma"/>
                <a:cs typeface="Tahoma"/>
              </a:rPr>
              <a:t>er</a:t>
            </a:r>
            <a:r>
              <a:rPr sz="1300" spc="-100" dirty="0">
                <a:latin typeface="Tahoma"/>
                <a:cs typeface="Tahoma"/>
              </a:rPr>
              <a:t> </a:t>
            </a:r>
            <a:r>
              <a:rPr sz="1300" spc="10" dirty="0">
                <a:latin typeface="Tahoma"/>
                <a:cs typeface="Tahoma"/>
              </a:rPr>
              <a:t>l’</a:t>
            </a:r>
            <a:r>
              <a:rPr sz="1300" spc="35" dirty="0">
                <a:latin typeface="Tahoma"/>
                <a:cs typeface="Tahoma"/>
              </a:rPr>
              <a:t>é</a:t>
            </a:r>
            <a:r>
              <a:rPr sz="1300" spc="50" dirty="0">
                <a:latin typeface="Tahoma"/>
                <a:cs typeface="Tahoma"/>
              </a:rPr>
              <a:t>con</a:t>
            </a:r>
            <a:r>
              <a:rPr sz="1300" spc="45" dirty="0">
                <a:latin typeface="Tahoma"/>
                <a:cs typeface="Tahoma"/>
              </a:rPr>
              <a:t>om</a:t>
            </a:r>
            <a:r>
              <a:rPr sz="1300" spc="15" dirty="0">
                <a:latin typeface="Tahoma"/>
                <a:cs typeface="Tahoma"/>
              </a:rPr>
              <a:t>ie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c</a:t>
            </a:r>
            <a:r>
              <a:rPr sz="1300" spc="25" dirty="0">
                <a:latin typeface="Tahoma"/>
                <a:cs typeface="Tahoma"/>
              </a:rPr>
              <a:t>i</a:t>
            </a:r>
            <a:r>
              <a:rPr sz="1300" spc="15" dirty="0">
                <a:latin typeface="Tahoma"/>
                <a:cs typeface="Tahoma"/>
              </a:rPr>
              <a:t>r</a:t>
            </a:r>
            <a:r>
              <a:rPr sz="1300" spc="50" dirty="0">
                <a:latin typeface="Tahoma"/>
                <a:cs typeface="Tahoma"/>
              </a:rPr>
              <a:t>cula</a:t>
            </a:r>
            <a:r>
              <a:rPr sz="1300" spc="10" dirty="0">
                <a:latin typeface="Tahoma"/>
                <a:cs typeface="Tahoma"/>
              </a:rPr>
              <a:t>ir</a:t>
            </a:r>
            <a:r>
              <a:rPr sz="1300" spc="30" dirty="0">
                <a:latin typeface="Tahoma"/>
                <a:cs typeface="Tahoma"/>
              </a:rPr>
              <a:t>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34910" y="2311399"/>
            <a:ext cx="17868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1322DC"/>
                </a:solidFill>
                <a:latin typeface="Tahoma"/>
                <a:cs typeface="Tahoma"/>
              </a:rPr>
              <a:t>Po</a:t>
            </a:r>
            <a:r>
              <a:rPr sz="1600" b="1" spc="-12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les</a:t>
            </a:r>
            <a:r>
              <a:rPr sz="16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600" b="1" spc="-70" dirty="0">
                <a:solidFill>
                  <a:srgbClr val="1322DC"/>
                </a:solidFill>
                <a:latin typeface="Tahoma"/>
                <a:cs typeface="Tahoma"/>
              </a:rPr>
              <a:t>e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6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i</a:t>
            </a:r>
            <a:r>
              <a:rPr sz="1600" b="1" spc="-80" dirty="0">
                <a:solidFill>
                  <a:srgbClr val="1322DC"/>
                </a:solidFill>
                <a:latin typeface="Tahoma"/>
                <a:cs typeface="Tahoma"/>
              </a:rPr>
              <a:t>t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oires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3342" y="2867660"/>
            <a:ext cx="2508250" cy="302514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8895" marR="40640" indent="1270" algn="ctr">
              <a:lnSpc>
                <a:spcPts val="1400"/>
              </a:lnSpc>
              <a:spcBef>
                <a:spcPts val="275"/>
              </a:spcBef>
            </a:pPr>
            <a:r>
              <a:rPr sz="1300" b="1" spc="-50" dirty="0">
                <a:latin typeface="Tahoma"/>
                <a:cs typeface="Tahoma"/>
              </a:rPr>
              <a:t>Contribuer</a:t>
            </a:r>
            <a:r>
              <a:rPr sz="1300" b="1" spc="-40" dirty="0">
                <a:latin typeface="Tahoma"/>
                <a:cs typeface="Tahoma"/>
              </a:rPr>
              <a:t> </a:t>
            </a:r>
            <a:r>
              <a:rPr sz="1300" b="1" spc="-50" dirty="0">
                <a:latin typeface="Tahoma"/>
                <a:cs typeface="Tahoma"/>
              </a:rPr>
              <a:t>activement</a:t>
            </a:r>
            <a:r>
              <a:rPr sz="1300" b="1" spc="-45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spc="15" dirty="0">
                <a:latin typeface="Tahoma"/>
                <a:cs typeface="Tahoma"/>
              </a:rPr>
              <a:t>ux  </a:t>
            </a:r>
            <a:r>
              <a:rPr sz="1300" spc="55" dirty="0">
                <a:latin typeface="Tahoma"/>
                <a:cs typeface="Tahoma"/>
              </a:rPr>
              <a:t>p</a:t>
            </a:r>
            <a:r>
              <a:rPr sz="1300" spc="20" dirty="0">
                <a:latin typeface="Tahoma"/>
                <a:cs typeface="Tahoma"/>
              </a:rPr>
              <a:t>olitiq</a:t>
            </a:r>
            <a:r>
              <a:rPr sz="1300" spc="35" dirty="0">
                <a:latin typeface="Tahoma"/>
                <a:cs typeface="Tahoma"/>
              </a:rPr>
              <a:t>u</a:t>
            </a:r>
            <a:r>
              <a:rPr sz="1300" spc="55" dirty="0">
                <a:latin typeface="Tahoma"/>
                <a:cs typeface="Tahoma"/>
              </a:rPr>
              <a:t>es</a:t>
            </a:r>
            <a:r>
              <a:rPr sz="1300" spc="-12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30" dirty="0">
                <a:latin typeface="Tahoma"/>
                <a:cs typeface="Tahoma"/>
              </a:rPr>
              <a:t>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25" dirty="0">
                <a:latin typeface="Tahoma"/>
                <a:cs typeface="Tahoma"/>
              </a:rPr>
              <a:t>év</a:t>
            </a:r>
            <a:r>
              <a:rPr sz="1300" spc="30" dirty="0">
                <a:latin typeface="Tahoma"/>
                <a:cs typeface="Tahoma"/>
              </a:rPr>
              <a:t>elo</a:t>
            </a:r>
            <a:r>
              <a:rPr sz="1300" spc="40" dirty="0">
                <a:latin typeface="Tahoma"/>
                <a:cs typeface="Tahoma"/>
              </a:rPr>
              <a:t>p</a:t>
            </a:r>
            <a:r>
              <a:rPr sz="1300" spc="55" dirty="0">
                <a:latin typeface="Tahoma"/>
                <a:cs typeface="Tahoma"/>
              </a:rPr>
              <a:t>p</a:t>
            </a:r>
            <a:r>
              <a:rPr sz="1300" spc="45" dirty="0">
                <a:latin typeface="Tahoma"/>
                <a:cs typeface="Tahoma"/>
              </a:rPr>
              <a:t>em</a:t>
            </a:r>
            <a:r>
              <a:rPr sz="1300" spc="20" dirty="0">
                <a:latin typeface="Tahoma"/>
                <a:cs typeface="Tahoma"/>
              </a:rPr>
              <a:t>e</a:t>
            </a:r>
            <a:r>
              <a:rPr sz="1300" spc="30" dirty="0">
                <a:latin typeface="Tahoma"/>
                <a:cs typeface="Tahoma"/>
              </a:rPr>
              <a:t>n</a:t>
            </a:r>
            <a:r>
              <a:rPr sz="1300" spc="40" dirty="0">
                <a:latin typeface="Tahoma"/>
                <a:cs typeface="Tahoma"/>
              </a:rPr>
              <a:t>t 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40" dirty="0">
                <a:latin typeface="Tahoma"/>
                <a:cs typeface="Tahoma"/>
              </a:rPr>
              <a:t>ura</a:t>
            </a:r>
            <a:r>
              <a:rPr sz="1300" spc="55" dirty="0">
                <a:latin typeface="Tahoma"/>
                <a:cs typeface="Tahoma"/>
              </a:rPr>
              <a:t>b</a:t>
            </a:r>
            <a:r>
              <a:rPr sz="1300" spc="15" dirty="0">
                <a:latin typeface="Tahoma"/>
                <a:cs typeface="Tahoma"/>
              </a:rPr>
              <a:t>le</a:t>
            </a:r>
            <a:r>
              <a:rPr sz="1300" spc="-11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des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collect</a:t>
            </a:r>
            <a:r>
              <a:rPr sz="1300" spc="15" dirty="0">
                <a:latin typeface="Tahoma"/>
                <a:cs typeface="Tahoma"/>
              </a:rPr>
              <a:t>i</a:t>
            </a:r>
            <a:r>
              <a:rPr sz="1300" spc="35" dirty="0">
                <a:latin typeface="Tahoma"/>
                <a:cs typeface="Tahoma"/>
              </a:rPr>
              <a:t>vités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50" dirty="0">
                <a:latin typeface="Tahoma"/>
                <a:cs typeface="Tahoma"/>
              </a:rPr>
              <a:t>locales</a:t>
            </a:r>
            <a:endParaRPr sz="1300">
              <a:latin typeface="Tahoma"/>
              <a:cs typeface="Tahoma"/>
            </a:endParaRPr>
          </a:p>
          <a:p>
            <a:pPr marL="194310" marR="187325" algn="ctr">
              <a:lnSpc>
                <a:spcPts val="1400"/>
              </a:lnSpc>
              <a:spcBef>
                <a:spcPts val="615"/>
              </a:spcBef>
            </a:pPr>
            <a:r>
              <a:rPr sz="1300" b="1" spc="-40" dirty="0">
                <a:latin typeface="Tahoma"/>
                <a:cs typeface="Tahoma"/>
              </a:rPr>
              <a:t>E</a:t>
            </a:r>
            <a:r>
              <a:rPr sz="1300" b="1" spc="-55" dirty="0">
                <a:latin typeface="Tahoma"/>
                <a:cs typeface="Tahoma"/>
              </a:rPr>
              <a:t>nco</a:t>
            </a:r>
            <a:r>
              <a:rPr sz="1300" b="1" spc="-60" dirty="0">
                <a:latin typeface="Tahoma"/>
                <a:cs typeface="Tahoma"/>
              </a:rPr>
              <a:t>u</a:t>
            </a:r>
            <a:r>
              <a:rPr sz="1300" b="1" spc="-20" dirty="0">
                <a:latin typeface="Tahoma"/>
                <a:cs typeface="Tahoma"/>
              </a:rPr>
              <a:t>r</a:t>
            </a:r>
            <a:r>
              <a:rPr sz="1300" b="1" spc="-35" dirty="0">
                <a:latin typeface="Tahoma"/>
                <a:cs typeface="Tahoma"/>
              </a:rPr>
              <a:t>a</a:t>
            </a:r>
            <a:r>
              <a:rPr sz="1300" b="1" spc="-65" dirty="0">
                <a:latin typeface="Tahoma"/>
                <a:cs typeface="Tahoma"/>
              </a:rPr>
              <a:t>g</a:t>
            </a:r>
            <a:r>
              <a:rPr sz="1300" b="1" spc="-50" dirty="0">
                <a:latin typeface="Tahoma"/>
                <a:cs typeface="Tahoma"/>
              </a:rPr>
              <a:t>e</a:t>
            </a:r>
            <a:r>
              <a:rPr sz="1300" b="1" spc="-45" dirty="0">
                <a:latin typeface="Tahoma"/>
                <a:cs typeface="Tahoma"/>
              </a:rPr>
              <a:t>r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le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di</a:t>
            </a:r>
            <a:r>
              <a:rPr sz="1300" spc="65" dirty="0">
                <a:latin typeface="Tahoma"/>
                <a:cs typeface="Tahoma"/>
              </a:rPr>
              <a:t>a</a:t>
            </a:r>
            <a:r>
              <a:rPr sz="1300" spc="15" dirty="0">
                <a:latin typeface="Tahoma"/>
                <a:cs typeface="Tahoma"/>
              </a:rPr>
              <a:t>logue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et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la  </a:t>
            </a:r>
            <a:r>
              <a:rPr sz="1300" spc="45" dirty="0">
                <a:latin typeface="Tahoma"/>
                <a:cs typeface="Tahoma"/>
              </a:rPr>
              <a:t>concertation</a:t>
            </a:r>
            <a:endParaRPr sz="1300">
              <a:latin typeface="Tahoma"/>
              <a:cs typeface="Tahoma"/>
            </a:endParaRPr>
          </a:p>
          <a:p>
            <a:pPr marL="34925" marR="27305" algn="ctr">
              <a:lnSpc>
                <a:spcPts val="1400"/>
              </a:lnSpc>
              <a:spcBef>
                <a:spcPts val="605"/>
              </a:spcBef>
            </a:pPr>
            <a:r>
              <a:rPr sz="1300" b="1" dirty="0">
                <a:latin typeface="Tahoma"/>
                <a:cs typeface="Tahoma"/>
              </a:rPr>
              <a:t>S</a:t>
            </a:r>
            <a:r>
              <a:rPr sz="1300" b="1" spc="-10" dirty="0">
                <a:latin typeface="Tahoma"/>
                <a:cs typeface="Tahoma"/>
              </a:rPr>
              <a:t>o</a:t>
            </a:r>
            <a:r>
              <a:rPr sz="1300" b="1" spc="-75" dirty="0">
                <a:latin typeface="Tahoma"/>
                <a:cs typeface="Tahoma"/>
              </a:rPr>
              <a:t>uten</a:t>
            </a:r>
            <a:r>
              <a:rPr sz="1300" b="1" spc="-55" dirty="0">
                <a:latin typeface="Tahoma"/>
                <a:cs typeface="Tahoma"/>
              </a:rPr>
              <a:t>ir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spc="10" dirty="0">
                <a:latin typeface="Tahoma"/>
                <a:cs typeface="Tahoma"/>
              </a:rPr>
              <a:t>l’</a:t>
            </a:r>
            <a:r>
              <a:rPr sz="1300" spc="35" dirty="0">
                <a:latin typeface="Tahoma"/>
                <a:cs typeface="Tahoma"/>
              </a:rPr>
              <a:t>é</a:t>
            </a:r>
            <a:r>
              <a:rPr sz="1300" spc="50" dirty="0">
                <a:latin typeface="Tahoma"/>
                <a:cs typeface="Tahoma"/>
              </a:rPr>
              <a:t>con</a:t>
            </a:r>
            <a:r>
              <a:rPr sz="1300" spc="45" dirty="0">
                <a:latin typeface="Tahoma"/>
                <a:cs typeface="Tahoma"/>
              </a:rPr>
              <a:t>om</a:t>
            </a:r>
            <a:r>
              <a:rPr sz="1300" spc="15" dirty="0">
                <a:latin typeface="Tahoma"/>
                <a:cs typeface="Tahoma"/>
              </a:rPr>
              <a:t>ie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locale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p</a:t>
            </a:r>
            <a:r>
              <a:rPr sz="1300" spc="15" dirty="0">
                <a:latin typeface="Tahoma"/>
                <a:cs typeface="Tahoma"/>
              </a:rPr>
              <a:t>o</a:t>
            </a:r>
            <a:r>
              <a:rPr sz="1300" spc="20" dirty="0">
                <a:latin typeface="Tahoma"/>
                <a:cs typeface="Tahoma"/>
              </a:rPr>
              <a:t>u</a:t>
            </a:r>
            <a:r>
              <a:rPr sz="1300" spc="25" dirty="0">
                <a:latin typeface="Tahoma"/>
                <a:cs typeface="Tahoma"/>
              </a:rPr>
              <a:t>r  </a:t>
            </a:r>
            <a:r>
              <a:rPr sz="1300" spc="90" dirty="0">
                <a:latin typeface="Tahoma"/>
                <a:cs typeface="Tahoma"/>
              </a:rPr>
              <a:t>m</a:t>
            </a:r>
            <a:r>
              <a:rPr sz="1300" spc="60" dirty="0">
                <a:latin typeface="Tahoma"/>
                <a:cs typeface="Tahoma"/>
              </a:rPr>
              <a:t>a</a:t>
            </a:r>
            <a:r>
              <a:rPr sz="1300" spc="20" dirty="0">
                <a:latin typeface="Tahoma"/>
                <a:cs typeface="Tahoma"/>
              </a:rPr>
              <a:t>inte</a:t>
            </a:r>
            <a:r>
              <a:rPr sz="1300" spc="15" dirty="0">
                <a:latin typeface="Tahoma"/>
                <a:cs typeface="Tahoma"/>
              </a:rPr>
              <a:t>nir</a:t>
            </a:r>
            <a:r>
              <a:rPr sz="1300" spc="-114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solid</a:t>
            </a:r>
            <a:r>
              <a:rPr sz="1300" spc="60" dirty="0">
                <a:latin typeface="Tahoma"/>
                <a:cs typeface="Tahoma"/>
              </a:rPr>
              <a:t>a</a:t>
            </a:r>
            <a:r>
              <a:rPr sz="1300" spc="15" dirty="0">
                <a:latin typeface="Tahoma"/>
                <a:cs typeface="Tahoma"/>
              </a:rPr>
              <a:t>r</a:t>
            </a:r>
            <a:r>
              <a:rPr sz="1300" spc="25" dirty="0">
                <a:latin typeface="Tahoma"/>
                <a:cs typeface="Tahoma"/>
              </a:rPr>
              <a:t>ité</a:t>
            </a:r>
            <a:r>
              <a:rPr sz="1300" spc="-110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et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la  </a:t>
            </a:r>
            <a:r>
              <a:rPr sz="1300" spc="50" dirty="0">
                <a:latin typeface="Tahoma"/>
                <a:cs typeface="Tahoma"/>
              </a:rPr>
              <a:t>coh</a:t>
            </a:r>
            <a:r>
              <a:rPr sz="1300" spc="30" dirty="0">
                <a:latin typeface="Tahoma"/>
                <a:cs typeface="Tahoma"/>
              </a:rPr>
              <a:t>ésion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30" dirty="0">
                <a:latin typeface="Tahoma"/>
                <a:cs typeface="Tahoma"/>
              </a:rPr>
              <a:t>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ter</a:t>
            </a:r>
            <a:r>
              <a:rPr sz="1300" spc="20" dirty="0">
                <a:latin typeface="Tahoma"/>
                <a:cs typeface="Tahoma"/>
              </a:rPr>
              <a:t>ritoi</a:t>
            </a:r>
            <a:r>
              <a:rPr sz="1300" spc="15" dirty="0">
                <a:latin typeface="Tahoma"/>
                <a:cs typeface="Tahoma"/>
              </a:rPr>
              <a:t>r</a:t>
            </a:r>
            <a:r>
              <a:rPr sz="1300" spc="55" dirty="0">
                <a:latin typeface="Tahoma"/>
                <a:cs typeface="Tahoma"/>
              </a:rPr>
              <a:t>es</a:t>
            </a:r>
            <a:r>
              <a:rPr sz="1300" spc="-75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à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20" dirty="0">
                <a:latin typeface="Tahoma"/>
                <a:cs typeface="Tahoma"/>
              </a:rPr>
              <a:t>é</a:t>
            </a:r>
            <a:r>
              <a:rPr sz="1300" spc="30" dirty="0">
                <a:latin typeface="Tahoma"/>
                <a:cs typeface="Tahoma"/>
              </a:rPr>
              <a:t>n</a:t>
            </a:r>
            <a:r>
              <a:rPr sz="1300" spc="20" dirty="0">
                <a:latin typeface="Tahoma"/>
                <a:cs typeface="Tahoma"/>
              </a:rPr>
              <a:t>erg</a:t>
            </a:r>
            <a:r>
              <a:rPr sz="1300" spc="15" dirty="0">
                <a:latin typeface="Tahoma"/>
                <a:cs typeface="Tahoma"/>
              </a:rPr>
              <a:t>ie  </a:t>
            </a:r>
            <a:r>
              <a:rPr sz="1300" spc="35" dirty="0">
                <a:latin typeface="Tahoma"/>
                <a:cs typeface="Tahoma"/>
              </a:rPr>
              <a:t>positive</a:t>
            </a:r>
            <a:endParaRPr sz="1300">
              <a:latin typeface="Tahoma"/>
              <a:cs typeface="Tahoma"/>
            </a:endParaRPr>
          </a:p>
          <a:p>
            <a:pPr marL="26034" marR="18415" algn="ctr">
              <a:lnSpc>
                <a:spcPct val="90100"/>
              </a:lnSpc>
              <a:spcBef>
                <a:spcPts val="590"/>
              </a:spcBef>
            </a:pPr>
            <a:r>
              <a:rPr sz="1300" b="1" spc="40" dirty="0">
                <a:latin typeface="Tahoma"/>
                <a:cs typeface="Tahoma"/>
              </a:rPr>
              <a:t>A</a:t>
            </a:r>
            <a:r>
              <a:rPr sz="1300" b="1" spc="20" dirty="0">
                <a:latin typeface="Tahoma"/>
                <a:cs typeface="Tahoma"/>
              </a:rPr>
              <a:t>s</a:t>
            </a:r>
            <a:r>
              <a:rPr sz="1300" b="1" spc="-15" dirty="0">
                <a:latin typeface="Tahoma"/>
                <a:cs typeface="Tahoma"/>
              </a:rPr>
              <a:t>s</a:t>
            </a:r>
            <a:r>
              <a:rPr sz="1300" b="1" spc="-65" dirty="0">
                <a:latin typeface="Tahoma"/>
                <a:cs typeface="Tahoma"/>
              </a:rPr>
              <a:t>o</a:t>
            </a:r>
            <a:r>
              <a:rPr sz="1300" b="1" spc="-30" dirty="0">
                <a:latin typeface="Tahoma"/>
                <a:cs typeface="Tahoma"/>
              </a:rPr>
              <a:t>cier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da</a:t>
            </a:r>
            <a:r>
              <a:rPr sz="1300" spc="65" dirty="0">
                <a:latin typeface="Tahoma"/>
                <a:cs typeface="Tahoma"/>
              </a:rPr>
              <a:t>ta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à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maît</a:t>
            </a:r>
            <a:r>
              <a:rPr sz="1300" spc="25" dirty="0">
                <a:latin typeface="Tahoma"/>
                <a:cs typeface="Tahoma"/>
              </a:rPr>
              <a:t>r</a:t>
            </a:r>
            <a:r>
              <a:rPr sz="1300" spc="30" dirty="0">
                <a:latin typeface="Tahoma"/>
                <a:cs typeface="Tahoma"/>
              </a:rPr>
              <a:t>i</a:t>
            </a:r>
            <a:r>
              <a:rPr sz="1300" spc="45" dirty="0">
                <a:latin typeface="Tahoma"/>
                <a:cs typeface="Tahoma"/>
              </a:rPr>
              <a:t>s</a:t>
            </a:r>
            <a:r>
              <a:rPr sz="1300" spc="35" dirty="0">
                <a:latin typeface="Tahoma"/>
                <a:cs typeface="Tahoma"/>
              </a:rPr>
              <a:t>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de  </a:t>
            </a:r>
            <a:r>
              <a:rPr sz="1300" spc="20" dirty="0">
                <a:latin typeface="Tahoma"/>
                <a:cs typeface="Tahoma"/>
              </a:rPr>
              <a:t>l’énergie </a:t>
            </a:r>
            <a:r>
              <a:rPr sz="1300" spc="35" dirty="0">
                <a:latin typeface="Tahoma"/>
                <a:cs typeface="Tahoma"/>
              </a:rPr>
              <a:t>et </a:t>
            </a:r>
            <a:r>
              <a:rPr sz="1300" spc="45" dirty="0">
                <a:latin typeface="Tahoma"/>
                <a:cs typeface="Tahoma"/>
              </a:rPr>
              <a:t>de </a:t>
            </a:r>
            <a:r>
              <a:rPr sz="1300" spc="65" dirty="0">
                <a:latin typeface="Tahoma"/>
                <a:cs typeface="Tahoma"/>
              </a:rPr>
              <a:t>ses </a:t>
            </a:r>
            <a:r>
              <a:rPr sz="1300" spc="25" dirty="0">
                <a:latin typeface="Tahoma"/>
                <a:cs typeface="Tahoma"/>
              </a:rPr>
              <a:t>nouvelles </a:t>
            </a:r>
            <a:r>
              <a:rPr sz="1300" spc="30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applications</a:t>
            </a:r>
            <a:endParaRPr sz="1300">
              <a:latin typeface="Tahoma"/>
              <a:cs typeface="Tahoma"/>
            </a:endParaRPr>
          </a:p>
          <a:p>
            <a:pPr marL="12700" marR="5080" indent="1270" algn="ctr">
              <a:lnSpc>
                <a:spcPts val="1400"/>
              </a:lnSpc>
              <a:spcBef>
                <a:spcPts val="625"/>
              </a:spcBef>
            </a:pPr>
            <a:r>
              <a:rPr sz="1300" b="1" spc="-130" dirty="0">
                <a:latin typeface="Tahoma"/>
                <a:cs typeface="Tahoma"/>
              </a:rPr>
              <a:t>Im</a:t>
            </a:r>
            <a:r>
              <a:rPr sz="1300" b="1" spc="-125" dirty="0">
                <a:latin typeface="Tahoma"/>
                <a:cs typeface="Tahoma"/>
              </a:rPr>
              <a:t>p</a:t>
            </a:r>
            <a:r>
              <a:rPr sz="1300" b="1" spc="-60" dirty="0">
                <a:latin typeface="Tahoma"/>
                <a:cs typeface="Tahoma"/>
              </a:rPr>
              <a:t>liquer</a:t>
            </a:r>
            <a:r>
              <a:rPr sz="1300" b="1" spc="-25" dirty="0">
                <a:latin typeface="Tahoma"/>
                <a:cs typeface="Tahoma"/>
              </a:rPr>
              <a:t> </a:t>
            </a:r>
            <a:r>
              <a:rPr sz="1300" spc="10" dirty="0">
                <a:latin typeface="Tahoma"/>
                <a:cs typeface="Tahoma"/>
              </a:rPr>
              <a:t>l’</a:t>
            </a:r>
            <a:r>
              <a:rPr sz="1300" spc="35" dirty="0">
                <a:latin typeface="Tahoma"/>
                <a:cs typeface="Tahoma"/>
              </a:rPr>
              <a:t>e</a:t>
            </a:r>
            <a:r>
              <a:rPr sz="1300" spc="15" dirty="0">
                <a:latin typeface="Tahoma"/>
                <a:cs typeface="Tahoma"/>
              </a:rPr>
              <a:t>n</a:t>
            </a:r>
            <a:r>
              <a:rPr sz="1300" spc="55" dirty="0">
                <a:latin typeface="Tahoma"/>
                <a:cs typeface="Tahoma"/>
              </a:rPr>
              <a:t>semb</a:t>
            </a:r>
            <a:r>
              <a:rPr sz="1300" spc="15" dirty="0">
                <a:latin typeface="Tahoma"/>
                <a:cs typeface="Tahoma"/>
              </a:rPr>
              <a:t>le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45" dirty="0">
                <a:latin typeface="Tahoma"/>
                <a:cs typeface="Tahoma"/>
              </a:rPr>
              <a:t>es  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spc="45" dirty="0">
                <a:latin typeface="Tahoma"/>
                <a:cs typeface="Tahoma"/>
              </a:rPr>
              <a:t>cteu</a:t>
            </a:r>
            <a:r>
              <a:rPr sz="1300" spc="15" dirty="0">
                <a:latin typeface="Tahoma"/>
                <a:cs typeface="Tahoma"/>
              </a:rPr>
              <a:t>r</a:t>
            </a:r>
            <a:r>
              <a:rPr sz="1300" spc="80" dirty="0">
                <a:latin typeface="Tahoma"/>
                <a:cs typeface="Tahoma"/>
              </a:rPr>
              <a:t>s</a:t>
            </a:r>
            <a:r>
              <a:rPr sz="1300" spc="-10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dirty="0">
                <a:latin typeface="Tahoma"/>
                <a:cs typeface="Tahoma"/>
              </a:rPr>
              <a:t>u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50" dirty="0">
                <a:latin typeface="Tahoma"/>
                <a:cs typeface="Tahoma"/>
              </a:rPr>
              <a:t>système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élect</a:t>
            </a:r>
            <a:r>
              <a:rPr sz="1300" spc="25" dirty="0">
                <a:latin typeface="Tahoma"/>
                <a:cs typeface="Tahoma"/>
              </a:rPr>
              <a:t>r</a:t>
            </a:r>
            <a:r>
              <a:rPr sz="1300" spc="15" dirty="0">
                <a:latin typeface="Tahoma"/>
                <a:cs typeface="Tahoma"/>
              </a:rPr>
              <a:t>iq</a:t>
            </a:r>
            <a:r>
              <a:rPr sz="1300" spc="30" dirty="0">
                <a:latin typeface="Tahoma"/>
                <a:cs typeface="Tahoma"/>
              </a:rPr>
              <a:t>u</a:t>
            </a:r>
            <a:r>
              <a:rPr sz="1300" spc="20" dirty="0">
                <a:latin typeface="Tahoma"/>
                <a:cs typeface="Tahoma"/>
              </a:rPr>
              <a:t>e 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spc="15" dirty="0">
                <a:latin typeface="Tahoma"/>
                <a:cs typeface="Tahoma"/>
              </a:rPr>
              <a:t>n</a:t>
            </a:r>
            <a:r>
              <a:rPr sz="1300" spc="80" dirty="0">
                <a:latin typeface="Tahoma"/>
                <a:cs typeface="Tahoma"/>
              </a:rPr>
              <a:t>s</a:t>
            </a:r>
            <a:r>
              <a:rPr sz="1300" spc="-110" dirty="0">
                <a:latin typeface="Tahoma"/>
                <a:cs typeface="Tahoma"/>
              </a:rPr>
              <a:t> </a:t>
            </a:r>
            <a:r>
              <a:rPr sz="1300" spc="5" dirty="0">
                <a:latin typeface="Tahoma"/>
                <a:cs typeface="Tahoma"/>
              </a:rPr>
              <a:t>u</a:t>
            </a:r>
            <a:r>
              <a:rPr sz="1300" spc="10" dirty="0">
                <a:latin typeface="Tahoma"/>
                <a:cs typeface="Tahoma"/>
              </a:rPr>
              <a:t>n</a:t>
            </a:r>
            <a:r>
              <a:rPr sz="1300" spc="30" dirty="0">
                <a:latin typeface="Tahoma"/>
                <a:cs typeface="Tahoma"/>
              </a:rPr>
              <a:t>e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45" dirty="0">
                <a:latin typeface="Tahoma"/>
                <a:cs typeface="Tahoma"/>
              </a:rPr>
              <a:t>ém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spc="15" dirty="0">
                <a:latin typeface="Tahoma"/>
                <a:cs typeface="Tahoma"/>
              </a:rPr>
              <a:t>r</a:t>
            </a:r>
            <a:r>
              <a:rPr sz="1300" spc="50" dirty="0">
                <a:latin typeface="Tahoma"/>
                <a:cs typeface="Tahoma"/>
              </a:rPr>
              <a:t>che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15" dirty="0">
                <a:latin typeface="Tahoma"/>
                <a:cs typeface="Tahoma"/>
              </a:rPr>
              <a:t>r</a:t>
            </a:r>
            <a:r>
              <a:rPr sz="1300" spc="55" dirty="0">
                <a:latin typeface="Tahoma"/>
                <a:cs typeface="Tahoma"/>
              </a:rPr>
              <a:t>esp</a:t>
            </a:r>
            <a:r>
              <a:rPr sz="1300" spc="20" dirty="0">
                <a:latin typeface="Tahoma"/>
                <a:cs typeface="Tahoma"/>
              </a:rPr>
              <a:t>o</a:t>
            </a:r>
            <a:r>
              <a:rPr sz="1300" spc="30" dirty="0">
                <a:latin typeface="Tahoma"/>
                <a:cs typeface="Tahoma"/>
              </a:rPr>
              <a:t>n</a:t>
            </a:r>
            <a:r>
              <a:rPr sz="1300" spc="70" dirty="0">
                <a:latin typeface="Tahoma"/>
                <a:cs typeface="Tahoma"/>
              </a:rPr>
              <a:t>sa</a:t>
            </a:r>
            <a:r>
              <a:rPr sz="1300" spc="85" dirty="0">
                <a:latin typeface="Tahoma"/>
                <a:cs typeface="Tahoma"/>
              </a:rPr>
              <a:t>b</a:t>
            </a:r>
            <a:r>
              <a:rPr sz="1300" spc="15" dirty="0">
                <a:latin typeface="Tahoma"/>
                <a:cs typeface="Tahoma"/>
              </a:rPr>
              <a:t>le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19233" y="3087116"/>
            <a:ext cx="2444750" cy="21336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415" marR="11430" algn="ctr">
              <a:lnSpc>
                <a:spcPts val="1400"/>
              </a:lnSpc>
              <a:spcBef>
                <a:spcPts val="275"/>
              </a:spcBef>
            </a:pPr>
            <a:r>
              <a:rPr sz="1300" b="1" spc="-65" dirty="0">
                <a:latin typeface="Tahoma"/>
                <a:cs typeface="Tahoma"/>
              </a:rPr>
              <a:t>Promouvoir</a:t>
            </a:r>
            <a:r>
              <a:rPr sz="1300" b="1" spc="-1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25" dirty="0">
                <a:latin typeface="Tahoma"/>
                <a:cs typeface="Tahoma"/>
              </a:rPr>
              <a:t>santé,</a:t>
            </a:r>
            <a:r>
              <a:rPr sz="1300" spc="-90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sécurité </a:t>
            </a:r>
            <a:r>
              <a:rPr sz="1300" spc="-390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et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q</a:t>
            </a:r>
            <a:r>
              <a:rPr sz="1300" spc="45" dirty="0">
                <a:latin typeface="Tahoma"/>
                <a:cs typeface="Tahoma"/>
              </a:rPr>
              <a:t>u</a:t>
            </a:r>
            <a:r>
              <a:rPr sz="1300" spc="50" dirty="0">
                <a:latin typeface="Tahoma"/>
                <a:cs typeface="Tahoma"/>
              </a:rPr>
              <a:t>a</a:t>
            </a:r>
            <a:r>
              <a:rPr sz="1300" dirty="0">
                <a:latin typeface="Tahoma"/>
                <a:cs typeface="Tahoma"/>
              </a:rPr>
              <a:t>l</a:t>
            </a:r>
            <a:r>
              <a:rPr sz="1300" spc="-5" dirty="0">
                <a:latin typeface="Tahoma"/>
                <a:cs typeface="Tahoma"/>
              </a:rPr>
              <a:t>i</a:t>
            </a:r>
            <a:r>
              <a:rPr sz="1300" spc="35" dirty="0">
                <a:latin typeface="Tahoma"/>
                <a:cs typeface="Tahoma"/>
              </a:rPr>
              <a:t>té</a:t>
            </a:r>
            <a:r>
              <a:rPr sz="1300" spc="-12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d</a:t>
            </a:r>
            <a:r>
              <a:rPr sz="1300" spc="30" dirty="0">
                <a:latin typeface="Tahoma"/>
                <a:cs typeface="Tahoma"/>
              </a:rPr>
              <a:t>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20" dirty="0">
                <a:latin typeface="Tahoma"/>
                <a:cs typeface="Tahoma"/>
              </a:rPr>
              <a:t>vie</a:t>
            </a:r>
            <a:r>
              <a:rPr sz="1300" spc="-80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dirty="0">
                <a:latin typeface="Tahoma"/>
                <a:cs typeface="Tahoma"/>
              </a:rPr>
              <a:t>u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t</a:t>
            </a:r>
            <a:r>
              <a:rPr sz="1300" spc="25" dirty="0">
                <a:latin typeface="Tahoma"/>
                <a:cs typeface="Tahoma"/>
              </a:rPr>
              <a:t>r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spc="55" dirty="0">
                <a:latin typeface="Tahoma"/>
                <a:cs typeface="Tahoma"/>
              </a:rPr>
              <a:t>v</a:t>
            </a:r>
            <a:r>
              <a:rPr sz="1300" spc="60" dirty="0">
                <a:latin typeface="Tahoma"/>
                <a:cs typeface="Tahoma"/>
              </a:rPr>
              <a:t>a</a:t>
            </a:r>
            <a:r>
              <a:rPr sz="1300" dirty="0">
                <a:latin typeface="Tahoma"/>
                <a:cs typeface="Tahoma"/>
              </a:rPr>
              <a:t>il</a:t>
            </a:r>
          </a:p>
          <a:p>
            <a:pPr marL="238125" marR="229870" algn="ctr">
              <a:lnSpc>
                <a:spcPts val="1400"/>
              </a:lnSpc>
              <a:spcBef>
                <a:spcPts val="610"/>
              </a:spcBef>
            </a:pPr>
            <a:r>
              <a:rPr sz="1300" b="1" spc="-40" dirty="0">
                <a:latin typeface="Tahoma"/>
                <a:cs typeface="Tahoma"/>
              </a:rPr>
              <a:t>G</a:t>
            </a:r>
            <a:r>
              <a:rPr sz="1300" b="1" spc="-25" dirty="0">
                <a:latin typeface="Tahoma"/>
                <a:cs typeface="Tahoma"/>
              </a:rPr>
              <a:t>é</a:t>
            </a:r>
            <a:r>
              <a:rPr sz="1300" b="1" spc="-75" dirty="0">
                <a:latin typeface="Tahoma"/>
                <a:cs typeface="Tahoma"/>
              </a:rPr>
              <a:t>né</a:t>
            </a:r>
            <a:r>
              <a:rPr sz="1300" b="1" spc="-20" dirty="0">
                <a:latin typeface="Tahoma"/>
                <a:cs typeface="Tahoma"/>
              </a:rPr>
              <a:t>r</a:t>
            </a:r>
            <a:r>
              <a:rPr sz="1300" b="1" spc="-35" dirty="0">
                <a:latin typeface="Tahoma"/>
                <a:cs typeface="Tahoma"/>
              </a:rPr>
              <a:t>a</a:t>
            </a:r>
            <a:r>
              <a:rPr sz="1300" b="1" spc="-45" dirty="0">
                <a:latin typeface="Tahoma"/>
                <a:cs typeface="Tahoma"/>
              </a:rPr>
              <a:t>liser</a:t>
            </a:r>
            <a:r>
              <a:rPr sz="1300" b="1" spc="-10" dirty="0">
                <a:latin typeface="Tahoma"/>
                <a:cs typeface="Tahoma"/>
              </a:rPr>
              <a:t> </a:t>
            </a:r>
            <a:r>
              <a:rPr sz="1300" spc="10" dirty="0">
                <a:latin typeface="Tahoma"/>
                <a:cs typeface="Tahoma"/>
              </a:rPr>
              <a:t>l’</a:t>
            </a:r>
            <a:r>
              <a:rPr sz="1300" spc="35" dirty="0">
                <a:latin typeface="Tahoma"/>
                <a:cs typeface="Tahoma"/>
              </a:rPr>
              <a:t>e</a:t>
            </a:r>
            <a:r>
              <a:rPr sz="1300" spc="15" dirty="0">
                <a:latin typeface="Tahoma"/>
                <a:cs typeface="Tahoma"/>
              </a:rPr>
              <a:t>n</a:t>
            </a:r>
            <a:r>
              <a:rPr sz="1300" spc="40" dirty="0">
                <a:latin typeface="Tahoma"/>
                <a:cs typeface="Tahoma"/>
              </a:rPr>
              <a:t>gageme</a:t>
            </a:r>
            <a:r>
              <a:rPr sz="1300" spc="15" dirty="0">
                <a:latin typeface="Tahoma"/>
                <a:cs typeface="Tahoma"/>
              </a:rPr>
              <a:t>n</a:t>
            </a:r>
            <a:r>
              <a:rPr sz="1300" spc="40" dirty="0">
                <a:latin typeface="Tahoma"/>
                <a:cs typeface="Tahoma"/>
              </a:rPr>
              <a:t>t  </a:t>
            </a:r>
            <a:r>
              <a:rPr sz="1300" spc="50" dirty="0">
                <a:latin typeface="Tahoma"/>
                <a:cs typeface="Tahoma"/>
              </a:rPr>
              <a:t>sociétal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390"/>
              </a:lnSpc>
            </a:pPr>
            <a:r>
              <a:rPr sz="1300" spc="55" dirty="0">
                <a:latin typeface="Tahoma"/>
                <a:cs typeface="Tahoma"/>
              </a:rPr>
              <a:t>des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s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spc="35" dirty="0">
                <a:latin typeface="Tahoma"/>
                <a:cs typeface="Tahoma"/>
              </a:rPr>
              <a:t>lar</a:t>
            </a:r>
            <a:r>
              <a:rPr sz="1300" spc="10" dirty="0">
                <a:latin typeface="Tahoma"/>
                <a:cs typeface="Tahoma"/>
              </a:rPr>
              <a:t>i</a:t>
            </a:r>
            <a:r>
              <a:rPr sz="1300" spc="55" dirty="0">
                <a:latin typeface="Tahoma"/>
                <a:cs typeface="Tahoma"/>
              </a:rPr>
              <a:t>és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300" b="1" spc="-40" dirty="0">
                <a:latin typeface="Tahoma"/>
                <a:cs typeface="Tahoma"/>
              </a:rPr>
              <a:t>E</a:t>
            </a:r>
            <a:r>
              <a:rPr sz="1300" b="1" spc="-65" dirty="0">
                <a:latin typeface="Tahoma"/>
                <a:cs typeface="Tahoma"/>
              </a:rPr>
              <a:t>xige</a:t>
            </a:r>
            <a:r>
              <a:rPr sz="1300" b="1" spc="-45" dirty="0">
                <a:latin typeface="Tahoma"/>
                <a:cs typeface="Tahoma"/>
              </a:rPr>
              <a:t>r</a:t>
            </a:r>
            <a:r>
              <a:rPr sz="1300" b="1" spc="-35" dirty="0">
                <a:latin typeface="Tahoma"/>
                <a:cs typeface="Tahoma"/>
              </a:rPr>
              <a:t> </a:t>
            </a:r>
            <a:r>
              <a:rPr sz="1300" spc="25" dirty="0">
                <a:latin typeface="Tahoma"/>
                <a:cs typeface="Tahoma"/>
              </a:rPr>
              <a:t>ét</a:t>
            </a:r>
            <a:r>
              <a:rPr sz="1300" spc="40" dirty="0">
                <a:latin typeface="Tahoma"/>
                <a:cs typeface="Tahoma"/>
              </a:rPr>
              <a:t>h</a:t>
            </a:r>
            <a:r>
              <a:rPr sz="1300" spc="15" dirty="0">
                <a:latin typeface="Tahoma"/>
                <a:cs typeface="Tahoma"/>
              </a:rPr>
              <a:t>iq</a:t>
            </a:r>
            <a:r>
              <a:rPr sz="1300" spc="30" dirty="0">
                <a:latin typeface="Tahoma"/>
                <a:cs typeface="Tahoma"/>
              </a:rPr>
              <a:t>ue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et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20" dirty="0">
                <a:latin typeface="Tahoma"/>
                <a:cs typeface="Tahoma"/>
              </a:rPr>
              <a:t>inté</a:t>
            </a:r>
            <a:r>
              <a:rPr sz="1300" spc="25" dirty="0">
                <a:latin typeface="Tahoma"/>
                <a:cs typeface="Tahoma"/>
              </a:rPr>
              <a:t>g</a:t>
            </a:r>
            <a:r>
              <a:rPr sz="1300" spc="5" dirty="0">
                <a:latin typeface="Tahoma"/>
                <a:cs typeface="Tahoma"/>
              </a:rPr>
              <a:t>r</a:t>
            </a:r>
            <a:r>
              <a:rPr sz="1300" spc="25" dirty="0">
                <a:latin typeface="Tahoma"/>
                <a:cs typeface="Tahoma"/>
              </a:rPr>
              <a:t>ité</a:t>
            </a:r>
            <a:endParaRPr sz="1300" dirty="0">
              <a:latin typeface="Tahoma"/>
              <a:cs typeface="Tahoma"/>
            </a:endParaRPr>
          </a:p>
          <a:p>
            <a:pPr marL="12065" marR="5080" algn="ctr">
              <a:lnSpc>
                <a:spcPts val="1400"/>
              </a:lnSpc>
              <a:spcBef>
                <a:spcPts val="620"/>
              </a:spcBef>
            </a:pPr>
            <a:r>
              <a:rPr sz="1300" b="1" spc="-50" dirty="0">
                <a:latin typeface="Tahoma"/>
                <a:cs typeface="Tahoma"/>
              </a:rPr>
              <a:t>Dévelop</a:t>
            </a:r>
            <a:r>
              <a:rPr sz="1300" b="1" spc="-65" dirty="0">
                <a:latin typeface="Tahoma"/>
                <a:cs typeface="Tahoma"/>
              </a:rPr>
              <a:t>p</a:t>
            </a:r>
            <a:r>
              <a:rPr sz="1300" b="1" spc="-50" dirty="0">
                <a:latin typeface="Tahoma"/>
                <a:cs typeface="Tahoma"/>
              </a:rPr>
              <a:t>er</a:t>
            </a:r>
            <a:r>
              <a:rPr sz="1300" b="1" spc="-20" dirty="0">
                <a:latin typeface="Tahoma"/>
                <a:cs typeface="Tahoma"/>
              </a:rPr>
              <a:t> </a:t>
            </a:r>
            <a:r>
              <a:rPr sz="1300" spc="5" dirty="0">
                <a:latin typeface="Tahoma"/>
                <a:cs typeface="Tahoma"/>
              </a:rPr>
              <a:t>l’i</a:t>
            </a:r>
            <a:r>
              <a:rPr sz="1300" spc="25" dirty="0">
                <a:latin typeface="Tahoma"/>
                <a:cs typeface="Tahoma"/>
              </a:rPr>
              <a:t>n</a:t>
            </a:r>
            <a:r>
              <a:rPr sz="1300" spc="75" dirty="0">
                <a:latin typeface="Tahoma"/>
                <a:cs typeface="Tahoma"/>
              </a:rPr>
              <a:t>c</a:t>
            </a:r>
            <a:r>
              <a:rPr sz="1300" spc="30" dirty="0">
                <a:latin typeface="Tahoma"/>
                <a:cs typeface="Tahoma"/>
              </a:rPr>
              <a:t>l</a:t>
            </a:r>
            <a:r>
              <a:rPr sz="1300" spc="25" dirty="0">
                <a:latin typeface="Tahoma"/>
                <a:cs typeface="Tahoma"/>
              </a:rPr>
              <a:t>usio</a:t>
            </a:r>
            <a:r>
              <a:rPr sz="1300" spc="35" dirty="0">
                <a:latin typeface="Tahoma"/>
                <a:cs typeface="Tahoma"/>
              </a:rPr>
              <a:t>n</a:t>
            </a:r>
            <a:r>
              <a:rPr sz="1300" spc="-100" dirty="0">
                <a:latin typeface="Tahoma"/>
                <a:cs typeface="Tahoma"/>
              </a:rPr>
              <a:t>,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10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mi</a:t>
            </a:r>
            <a:r>
              <a:rPr sz="1300" spc="20" dirty="0">
                <a:latin typeface="Tahoma"/>
                <a:cs typeface="Tahoma"/>
              </a:rPr>
              <a:t>x</a:t>
            </a:r>
            <a:r>
              <a:rPr sz="1300" spc="-5" dirty="0">
                <a:latin typeface="Tahoma"/>
                <a:cs typeface="Tahoma"/>
              </a:rPr>
              <a:t>ité,  </a:t>
            </a:r>
            <a:r>
              <a:rPr sz="1300" spc="45" dirty="0">
                <a:latin typeface="Tahoma"/>
                <a:cs typeface="Tahoma"/>
              </a:rPr>
              <a:t>la</a:t>
            </a:r>
            <a:r>
              <a:rPr sz="1300" spc="-100" dirty="0">
                <a:latin typeface="Tahoma"/>
                <a:cs typeface="Tahoma"/>
              </a:rPr>
              <a:t> </a:t>
            </a:r>
            <a:r>
              <a:rPr sz="1300" spc="30" dirty="0">
                <a:latin typeface="Tahoma"/>
                <a:cs typeface="Tahoma"/>
              </a:rPr>
              <a:t>diversité</a:t>
            </a:r>
            <a:endParaRPr sz="1300" dirty="0">
              <a:latin typeface="Tahoma"/>
              <a:cs typeface="Tahoma"/>
            </a:endParaRPr>
          </a:p>
          <a:p>
            <a:pPr marL="222885" marR="213995" algn="ctr">
              <a:lnSpc>
                <a:spcPts val="1400"/>
              </a:lnSpc>
              <a:spcBef>
                <a:spcPts val="615"/>
              </a:spcBef>
            </a:pPr>
            <a:r>
              <a:rPr sz="1300" b="1" spc="-45" dirty="0">
                <a:latin typeface="Tahoma"/>
                <a:cs typeface="Tahoma"/>
              </a:rPr>
              <a:t>L</a:t>
            </a:r>
            <a:r>
              <a:rPr sz="1300" b="1" spc="-60" dirty="0">
                <a:latin typeface="Tahoma"/>
                <a:cs typeface="Tahoma"/>
              </a:rPr>
              <a:t>utte</a:t>
            </a:r>
            <a:r>
              <a:rPr sz="1300" b="1" spc="-45" dirty="0">
                <a:latin typeface="Tahoma"/>
                <a:cs typeface="Tahoma"/>
              </a:rPr>
              <a:t>r</a:t>
            </a:r>
            <a:r>
              <a:rPr sz="1300" b="1" spc="-60" dirty="0">
                <a:latin typeface="Tahoma"/>
                <a:cs typeface="Tahoma"/>
              </a:rPr>
              <a:t> </a:t>
            </a:r>
            <a:r>
              <a:rPr sz="1300" spc="50" dirty="0">
                <a:latin typeface="Tahoma"/>
                <a:cs typeface="Tahoma"/>
              </a:rPr>
              <a:t>con</a:t>
            </a:r>
            <a:r>
              <a:rPr sz="1300" spc="35" dirty="0">
                <a:latin typeface="Tahoma"/>
                <a:cs typeface="Tahoma"/>
              </a:rPr>
              <a:t>t</a:t>
            </a:r>
            <a:r>
              <a:rPr sz="1300" spc="25" dirty="0">
                <a:latin typeface="Tahoma"/>
                <a:cs typeface="Tahoma"/>
              </a:rPr>
              <a:t>r</a:t>
            </a:r>
            <a:r>
              <a:rPr sz="1300" spc="30" dirty="0">
                <a:latin typeface="Tahoma"/>
                <a:cs typeface="Tahoma"/>
              </a:rPr>
              <a:t>e</a:t>
            </a:r>
            <a:r>
              <a:rPr sz="1300" spc="-95" dirty="0">
                <a:latin typeface="Tahoma"/>
                <a:cs typeface="Tahoma"/>
              </a:rPr>
              <a:t> </a:t>
            </a:r>
            <a:r>
              <a:rPr sz="1300" spc="40" dirty="0">
                <a:latin typeface="Tahoma"/>
                <a:cs typeface="Tahoma"/>
              </a:rPr>
              <a:t>les</a:t>
            </a:r>
            <a:r>
              <a:rPr sz="1300" spc="-85" dirty="0">
                <a:latin typeface="Tahoma"/>
                <a:cs typeface="Tahoma"/>
              </a:rPr>
              <a:t> </a:t>
            </a:r>
            <a:r>
              <a:rPr sz="1300" spc="50" dirty="0">
                <a:latin typeface="Tahoma"/>
                <a:cs typeface="Tahoma"/>
              </a:rPr>
              <a:t>f</a:t>
            </a:r>
            <a:r>
              <a:rPr sz="1300" spc="15" dirty="0">
                <a:latin typeface="Tahoma"/>
                <a:cs typeface="Tahoma"/>
              </a:rPr>
              <a:t>r</a:t>
            </a:r>
            <a:r>
              <a:rPr sz="1300" spc="90" dirty="0">
                <a:latin typeface="Tahoma"/>
                <a:cs typeface="Tahoma"/>
              </a:rPr>
              <a:t>a</a:t>
            </a:r>
            <a:r>
              <a:rPr sz="1300" spc="45" dirty="0">
                <a:latin typeface="Tahoma"/>
                <a:cs typeface="Tahoma"/>
              </a:rPr>
              <a:t>ctures  </a:t>
            </a:r>
            <a:r>
              <a:rPr sz="1300" spc="55" dirty="0">
                <a:latin typeface="Tahoma"/>
                <a:cs typeface="Tahoma"/>
              </a:rPr>
              <a:t>sociales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93820" y="713231"/>
            <a:ext cx="2343912" cy="14493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13976" y="713231"/>
            <a:ext cx="2223516" cy="148437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06768" y="713231"/>
            <a:ext cx="2157983" cy="1440180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15" dirty="0"/>
              <a:t>9</a:t>
            </a:fld>
            <a:endParaRPr spc="15" dirty="0"/>
          </a:p>
        </p:txBody>
      </p:sp>
      <p:sp>
        <p:nvSpPr>
          <p:cNvPr id="22" name="object 12"/>
          <p:cNvSpPr txBox="1"/>
          <p:nvPr/>
        </p:nvSpPr>
        <p:spPr>
          <a:xfrm>
            <a:off x="10105897" y="2297096"/>
            <a:ext cx="1705104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1322DC"/>
                </a:solidFill>
                <a:latin typeface="Tahoma"/>
                <a:cs typeface="Tahoma"/>
              </a:rPr>
              <a:t>Po</a:t>
            </a:r>
            <a:r>
              <a:rPr sz="1600" b="1" spc="-125" dirty="0">
                <a:solidFill>
                  <a:srgbClr val="1322DC"/>
                </a:solidFill>
                <a:latin typeface="Tahoma"/>
                <a:cs typeface="Tahoma"/>
              </a:rPr>
              <a:t>u</a:t>
            </a:r>
            <a:r>
              <a:rPr sz="1600" b="1" spc="-55" dirty="0">
                <a:solidFill>
                  <a:srgbClr val="1322DC"/>
                </a:solidFill>
                <a:latin typeface="Tahoma"/>
                <a:cs typeface="Tahoma"/>
              </a:rPr>
              <a:t>r</a:t>
            </a:r>
            <a:r>
              <a:rPr sz="1600" b="1" spc="-95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1322DC"/>
                </a:solidFill>
                <a:latin typeface="Tahoma"/>
                <a:cs typeface="Tahoma"/>
              </a:rPr>
              <a:t>les</a:t>
            </a:r>
            <a:r>
              <a:rPr sz="1600" b="1" spc="-90" dirty="0">
                <a:solidFill>
                  <a:srgbClr val="1322DC"/>
                </a:solidFill>
                <a:latin typeface="Tahoma"/>
                <a:cs typeface="Tahoma"/>
              </a:rPr>
              <a:t> </a:t>
            </a:r>
            <a:r>
              <a:rPr lang="fr-FR" sz="1600" b="1" spc="-60" dirty="0">
                <a:solidFill>
                  <a:srgbClr val="1322DC"/>
                </a:solidFill>
                <a:latin typeface="Tahoma"/>
                <a:cs typeface="Tahoma"/>
              </a:rPr>
              <a:t>femmes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600" b="1" spc="-60" dirty="0">
                <a:solidFill>
                  <a:srgbClr val="1322DC"/>
                </a:solidFill>
                <a:latin typeface="Tahoma"/>
                <a:cs typeface="Tahoma"/>
              </a:rPr>
              <a:t>et les hommes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1953</Words>
  <Application>Microsoft Office PowerPoint</Application>
  <PresentationFormat>Grand écran</PresentationFormat>
  <Paragraphs>221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MT</vt:lpstr>
      <vt:lpstr>Calibri</vt:lpstr>
      <vt:lpstr>Public Sans Light</vt:lpstr>
      <vt:lpstr>Symbol</vt:lpstr>
      <vt:lpstr>Tahoma</vt:lpstr>
      <vt:lpstr>Times New Roman</vt:lpstr>
      <vt:lpstr>Office Theme</vt:lpstr>
      <vt:lpstr>Présentation PowerPoint</vt:lpstr>
      <vt:lpstr>Le réseau public de  distribution  d’électricité :  un bien  collectif majeur</vt:lpstr>
      <vt:lpstr>Un modèle économique régulé, basé sur</vt:lpstr>
      <vt:lpstr>Une activité en croissance</vt:lpstr>
      <vt:lpstr>Une activité en croissance Département du RHONE </vt:lpstr>
      <vt:lpstr>Enedis, gestionnaire du réseau électrique le  plus Smart au monde</vt:lpstr>
      <vt:lpstr>Enedis, gestionnaire du réseau électrique le  plus Smart au monde Département du RHONE </vt:lpstr>
      <vt:lpstr>Nos missions principales</vt:lpstr>
      <vt:lpstr>Pour Enedis, service  public et responsabilité  sociale d’entreprise  marchent ensemble</vt:lpstr>
      <vt:lpstr>Aller vers plus de sobriété énergétique  via la data</vt:lpstr>
      <vt:lpstr>Les enjeux de la Nouvelle France Électrique</vt:lpstr>
      <vt:lpstr>Le Photovoltaïque dans le département du Rhône</vt:lpstr>
      <vt:lpstr>Enedis accompagne l’essor de la mobilité</vt:lpstr>
      <vt:lpstr>Enedis accompagne l’essor de la mobilité - Département du RHONE </vt:lpstr>
      <vt:lpstr>Enedis accompagne le plan de mandat de SYTRAL Mobilités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DANS LA NOUVELLE FRANCE ÉLECTRIQUE</dc:title>
  <dc:creator>Christiane Merle</dc:creator>
  <cp:lastModifiedBy>Utilisateur</cp:lastModifiedBy>
  <cp:revision>42</cp:revision>
  <dcterms:created xsi:type="dcterms:W3CDTF">2023-05-24T14:48:10Z</dcterms:created>
  <dcterms:modified xsi:type="dcterms:W3CDTF">2023-06-03T10:12:32Z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2023-05-24T00:00:00Z</vt:filetime>
  </property>
</Properties>
</file>