
<file path=[Content_Types].xml><?xml version="1.0" encoding="utf-8"?>
<Types xmlns="http://schemas.openxmlformats.org/package/2006/content-types">
  <Default Extension="bin" ContentType="image/unknown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handoutMasterIdLst>
    <p:handoutMasterId r:id="rId35"/>
  </p:handoutMasterIdLst>
  <p:sldIdLst>
    <p:sldId id="256" r:id="rId2"/>
    <p:sldId id="293" r:id="rId3"/>
    <p:sldId id="338" r:id="rId4"/>
    <p:sldId id="311" r:id="rId5"/>
    <p:sldId id="654" r:id="rId6"/>
    <p:sldId id="339" r:id="rId7"/>
    <p:sldId id="649" r:id="rId8"/>
    <p:sldId id="273" r:id="rId9"/>
    <p:sldId id="319" r:id="rId10"/>
    <p:sldId id="650" r:id="rId11"/>
    <p:sldId id="303" r:id="rId12"/>
    <p:sldId id="276" r:id="rId13"/>
    <p:sldId id="312" r:id="rId14"/>
    <p:sldId id="651" r:id="rId15"/>
    <p:sldId id="320" r:id="rId16"/>
    <p:sldId id="321" r:id="rId17"/>
    <p:sldId id="278" r:id="rId18"/>
    <p:sldId id="652" r:id="rId19"/>
    <p:sldId id="323" r:id="rId20"/>
    <p:sldId id="653" r:id="rId21"/>
    <p:sldId id="281" r:id="rId22"/>
    <p:sldId id="298" r:id="rId23"/>
    <p:sldId id="656" r:id="rId24"/>
    <p:sldId id="655" r:id="rId25"/>
    <p:sldId id="308" r:id="rId26"/>
    <p:sldId id="324" r:id="rId27"/>
    <p:sldId id="326" r:id="rId28"/>
    <p:sldId id="658" r:id="rId29"/>
    <p:sldId id="314" r:id="rId30"/>
    <p:sldId id="657" r:id="rId31"/>
    <p:sldId id="330" r:id="rId32"/>
    <p:sldId id="292" r:id="rId33"/>
  </p:sldIdLst>
  <p:sldSz cx="9144000" cy="6858000" type="screen4x3"/>
  <p:notesSz cx="6669088" cy="9926638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7050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43" y="329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90137" cy="495793"/>
          </a:xfrm>
          <a:prstGeom prst="rect">
            <a:avLst/>
          </a:prstGeom>
        </p:spPr>
        <p:txBody>
          <a:bodyPr vert="horz" lIns="87538" tIns="43768" rIns="87538" bIns="43768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777461" y="0"/>
            <a:ext cx="2890137" cy="495793"/>
          </a:xfrm>
          <a:prstGeom prst="rect">
            <a:avLst/>
          </a:prstGeom>
        </p:spPr>
        <p:txBody>
          <a:bodyPr vert="horz" lIns="87538" tIns="43768" rIns="87538" bIns="43768" rtlCol="0"/>
          <a:lstStyle>
            <a:lvl1pPr algn="r">
              <a:defRPr sz="1200"/>
            </a:lvl1pPr>
          </a:lstStyle>
          <a:p>
            <a:fld id="{4725596E-F9D7-45C4-B40F-6C6774BA7100}" type="datetimeFigureOut">
              <a:rPr lang="fr-FR" smtClean="0"/>
              <a:pPr/>
              <a:t>06/04/2023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9429305"/>
            <a:ext cx="2890137" cy="495793"/>
          </a:xfrm>
          <a:prstGeom prst="rect">
            <a:avLst/>
          </a:prstGeom>
        </p:spPr>
        <p:txBody>
          <a:bodyPr vert="horz" lIns="87538" tIns="43768" rIns="87538" bIns="43768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777461" y="9429305"/>
            <a:ext cx="2890137" cy="495793"/>
          </a:xfrm>
          <a:prstGeom prst="rect">
            <a:avLst/>
          </a:prstGeom>
        </p:spPr>
        <p:txBody>
          <a:bodyPr vert="horz" lIns="87538" tIns="43768" rIns="87538" bIns="43768" rtlCol="0" anchor="b"/>
          <a:lstStyle>
            <a:lvl1pPr algn="r">
              <a:defRPr sz="1200"/>
            </a:lvl1pPr>
          </a:lstStyle>
          <a:p>
            <a:fld id="{E35D12FA-160C-4D51-89C4-373D81F96903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3323351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90" cy="498316"/>
          </a:xfrm>
          <a:prstGeom prst="rect">
            <a:avLst/>
          </a:prstGeom>
        </p:spPr>
        <p:txBody>
          <a:bodyPr vert="horz" lIns="90708" tIns="45354" rIns="90708" bIns="45354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777540" y="0"/>
            <a:ext cx="2889990" cy="498316"/>
          </a:xfrm>
          <a:prstGeom prst="rect">
            <a:avLst/>
          </a:prstGeom>
        </p:spPr>
        <p:txBody>
          <a:bodyPr vert="horz" lIns="90708" tIns="45354" rIns="90708" bIns="45354" rtlCol="0"/>
          <a:lstStyle>
            <a:lvl1pPr algn="r">
              <a:defRPr sz="1200"/>
            </a:lvl1pPr>
          </a:lstStyle>
          <a:p>
            <a:fld id="{80D90CF5-AD9D-4E1E-AE02-D15204627680}" type="datetimeFigureOut">
              <a:rPr lang="fr-FR" smtClean="0"/>
              <a:t>06/04/2023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01725" y="1241425"/>
            <a:ext cx="4465638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708" tIns="45354" rIns="90708" bIns="45354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66442" y="4776848"/>
            <a:ext cx="5336205" cy="3908763"/>
          </a:xfrm>
          <a:prstGeom prst="rect">
            <a:avLst/>
          </a:prstGeom>
        </p:spPr>
        <p:txBody>
          <a:bodyPr vert="horz" lIns="90708" tIns="45354" rIns="90708" bIns="45354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428323"/>
            <a:ext cx="2889990" cy="498316"/>
          </a:xfrm>
          <a:prstGeom prst="rect">
            <a:avLst/>
          </a:prstGeom>
        </p:spPr>
        <p:txBody>
          <a:bodyPr vert="horz" lIns="90708" tIns="45354" rIns="90708" bIns="45354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777540" y="9428323"/>
            <a:ext cx="2889990" cy="498316"/>
          </a:xfrm>
          <a:prstGeom prst="rect">
            <a:avLst/>
          </a:prstGeom>
        </p:spPr>
        <p:txBody>
          <a:bodyPr vert="horz" lIns="90708" tIns="45354" rIns="90708" bIns="45354" rtlCol="0" anchor="b"/>
          <a:lstStyle>
            <a:lvl1pPr algn="r">
              <a:defRPr sz="1200"/>
            </a:lvl1pPr>
          </a:lstStyle>
          <a:p>
            <a:fld id="{61678797-684F-4DC5-A845-7E2A8108A37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725974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678797-684F-4DC5-A845-7E2A8108A373}" type="slidenum">
              <a:rPr lang="fr-FR" smtClean="0"/>
              <a:t>20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721577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EEB80D-9C0E-437B-9F45-7DBC1426379C}" type="slidenum">
              <a:rPr lang="fr-FR" smtClean="0"/>
              <a:t>26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107400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678797-684F-4DC5-A845-7E2A8108A373}" type="slidenum">
              <a:rPr lang="fr-FR" smtClean="0"/>
              <a:t>31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455713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7FD606-FD5E-4A82-ABB6-84E45ADFE181}" type="datetimeFigureOut">
              <a:rPr lang="fr-FR" smtClean="0"/>
              <a:pPr/>
              <a:t>06/04/2023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22A09-D77C-435C-9990-2219DBC9673E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855655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7FD606-FD5E-4A82-ABB6-84E45ADFE181}" type="datetimeFigureOut">
              <a:rPr lang="fr-FR" smtClean="0"/>
              <a:pPr/>
              <a:t>06/04/2023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22A09-D77C-435C-9990-2219DBC9673E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669195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7FD606-FD5E-4A82-ABB6-84E45ADFE181}" type="datetimeFigureOut">
              <a:rPr lang="fr-FR" smtClean="0"/>
              <a:pPr/>
              <a:t>06/04/2023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22A09-D77C-435C-9990-2219DBC9673E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250394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7FD606-FD5E-4A82-ABB6-84E45ADFE181}" type="datetimeFigureOut">
              <a:rPr lang="fr-FR" smtClean="0"/>
              <a:pPr/>
              <a:t>06/04/2023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22A09-D77C-435C-9990-2219DBC9673E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048825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7FD606-FD5E-4A82-ABB6-84E45ADFE181}" type="datetimeFigureOut">
              <a:rPr lang="fr-FR" smtClean="0"/>
              <a:pPr/>
              <a:t>06/04/2023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22A09-D77C-435C-9990-2219DBC9673E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387393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7FD606-FD5E-4A82-ABB6-84E45ADFE181}" type="datetimeFigureOut">
              <a:rPr lang="fr-FR" smtClean="0"/>
              <a:pPr/>
              <a:t>06/04/2023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22A09-D77C-435C-9990-2219DBC9673E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13982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7FD606-FD5E-4A82-ABB6-84E45ADFE181}" type="datetimeFigureOut">
              <a:rPr lang="fr-FR" smtClean="0"/>
              <a:pPr/>
              <a:t>06/04/2023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22A09-D77C-435C-9990-2219DBC9673E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082531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7FD606-FD5E-4A82-ABB6-84E45ADFE181}" type="datetimeFigureOut">
              <a:rPr lang="fr-FR" smtClean="0"/>
              <a:pPr/>
              <a:t>06/04/2023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22A09-D77C-435C-9990-2219DBC9673E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090398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7FD606-FD5E-4A82-ABB6-84E45ADFE181}" type="datetimeFigureOut">
              <a:rPr lang="fr-FR" smtClean="0"/>
              <a:pPr/>
              <a:t>06/04/2023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22A09-D77C-435C-9990-2219DBC9673E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874177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7FD606-FD5E-4A82-ABB6-84E45ADFE181}" type="datetimeFigureOut">
              <a:rPr lang="fr-FR" smtClean="0"/>
              <a:pPr/>
              <a:t>06/04/2023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22A09-D77C-435C-9990-2219DBC9673E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114272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7FD606-FD5E-4A82-ABB6-84E45ADFE181}" type="datetimeFigureOut">
              <a:rPr lang="fr-FR" smtClean="0"/>
              <a:pPr/>
              <a:t>06/04/2023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22A09-D77C-435C-9990-2219DBC9673E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732410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7FD606-FD5E-4A82-ABB6-84E45ADFE181}" type="datetimeFigureOut">
              <a:rPr lang="fr-FR" smtClean="0"/>
              <a:pPr/>
              <a:t>06/04/2023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422A09-D77C-435C-9990-2219DBC9673E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599727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bin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506" y="182328"/>
            <a:ext cx="3960440" cy="10190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83941"/>
            <a:ext cx="9144000" cy="4074059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1547664" y="1952944"/>
            <a:ext cx="56881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Point d’étape médias </a:t>
            </a:r>
          </a:p>
          <a:p>
            <a:pPr algn="ctr"/>
            <a:r>
              <a:rPr lang="fr-FR" sz="20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Vendredi 30 mars 2018</a:t>
            </a:r>
            <a:endParaRPr lang="fr-FR" sz="1600" b="1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endParaRPr lang="fr-FR" sz="8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1351716"/>
            <a:ext cx="9144000" cy="1432225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75000"/>
                  <a:shade val="30000"/>
                  <a:satMod val="115000"/>
                </a:schemeClr>
              </a:gs>
              <a:gs pos="50000">
                <a:schemeClr val="tx2">
                  <a:lumMod val="75000"/>
                  <a:shade val="67500"/>
                  <a:satMod val="115000"/>
                </a:schemeClr>
              </a:gs>
              <a:gs pos="100000">
                <a:schemeClr val="tx2">
                  <a:lumMod val="75000"/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ZoneTexte 6"/>
          <p:cNvSpPr txBox="1"/>
          <p:nvPr/>
        </p:nvSpPr>
        <p:spPr>
          <a:xfrm>
            <a:off x="1151620" y="1462998"/>
            <a:ext cx="68407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Le Lyon-Turin</a:t>
            </a:r>
          </a:p>
          <a:p>
            <a:pPr algn="ctr"/>
            <a:r>
              <a:rPr lang="fr-F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pour l’</a:t>
            </a:r>
            <a:r>
              <a:rPr lang="fr-FR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E</a:t>
            </a:r>
            <a:r>
              <a:rPr lang="fr-F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cologie, l’</a:t>
            </a:r>
            <a:r>
              <a:rPr lang="fr-FR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E</a:t>
            </a:r>
            <a:r>
              <a:rPr lang="fr-F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conomie, l’</a:t>
            </a:r>
            <a:r>
              <a:rPr lang="fr-FR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E</a:t>
            </a:r>
            <a:r>
              <a:rPr lang="fr-F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urope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0174D203-B071-42F9-9BDD-5FD6710D1A21}"/>
              </a:ext>
            </a:extLst>
          </p:cNvPr>
          <p:cNvSpPr txBox="1"/>
          <p:nvPr/>
        </p:nvSpPr>
        <p:spPr>
          <a:xfrm>
            <a:off x="1331640" y="6386959"/>
            <a:ext cx="69487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Club de l’Ours - Jeudi 6 avril 2023 </a:t>
            </a:r>
          </a:p>
        </p:txBody>
      </p:sp>
    </p:spTree>
    <p:extLst>
      <p:ext uri="{BB962C8B-B14F-4D97-AF65-F5344CB8AC3E}">
        <p14:creationId xmlns:p14="http://schemas.microsoft.com/office/powerpoint/2010/main" val="3358488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8AA3BC7-9318-047E-E18D-BED4461BCEFA}"/>
              </a:ext>
            </a:extLst>
          </p:cNvPr>
          <p:cNvSpPr/>
          <p:nvPr/>
        </p:nvSpPr>
        <p:spPr>
          <a:xfrm>
            <a:off x="-710" y="24100"/>
            <a:ext cx="4530014" cy="685800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75000"/>
                  <a:shade val="30000"/>
                  <a:satMod val="115000"/>
                </a:schemeClr>
              </a:gs>
              <a:gs pos="50000">
                <a:schemeClr val="tx2">
                  <a:lumMod val="75000"/>
                  <a:shade val="67500"/>
                  <a:satMod val="115000"/>
                </a:schemeClr>
              </a:gs>
              <a:gs pos="100000">
                <a:schemeClr val="tx2">
                  <a:lumMod val="75000"/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Image 3" descr="Une image contenant train, plein air, piste, neige&#10;&#10;Description générée automatiquement">
            <a:extLst>
              <a:ext uri="{FF2B5EF4-FFF2-40B4-BE49-F238E27FC236}">
                <a16:creationId xmlns:a16="http://schemas.microsoft.com/office/drawing/2014/main" id="{1B48FB54-BBC7-E697-11F0-B0B90DD516E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2913" y="0"/>
            <a:ext cx="5271087" cy="6858000"/>
          </a:xfrm>
          <a:prstGeom prst="rect">
            <a:avLst/>
          </a:prstGeom>
        </p:spPr>
      </p:pic>
      <p:sp>
        <p:nvSpPr>
          <p:cNvPr id="7" name="Triangle isocèle 6">
            <a:extLst>
              <a:ext uri="{FF2B5EF4-FFF2-40B4-BE49-F238E27FC236}">
                <a16:creationId xmlns:a16="http://schemas.microsoft.com/office/drawing/2014/main" id="{560EA343-7240-EA7C-C952-6B13A8073978}"/>
              </a:ext>
            </a:extLst>
          </p:cNvPr>
          <p:cNvSpPr/>
          <p:nvPr/>
        </p:nvSpPr>
        <p:spPr>
          <a:xfrm rot="5400000">
            <a:off x="339069" y="1109857"/>
            <a:ext cx="288032" cy="345190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AB071409-93FB-51B0-769D-3441767403B8}"/>
              </a:ext>
            </a:extLst>
          </p:cNvPr>
          <p:cNvSpPr txBox="1"/>
          <p:nvPr/>
        </p:nvSpPr>
        <p:spPr>
          <a:xfrm>
            <a:off x="683568" y="2477263"/>
            <a:ext cx="31683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Des surcoûts d’exploitation jusqu’à 40 %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1ADF0CB2-A3CA-08C5-CADE-E462FBCD95EF}"/>
              </a:ext>
            </a:extLst>
          </p:cNvPr>
          <p:cNvSpPr txBox="1"/>
          <p:nvPr/>
        </p:nvSpPr>
        <p:spPr>
          <a:xfrm>
            <a:off x="665566" y="4010268"/>
            <a:ext cx="304233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3 millions de tonnes de marchandises par an (&lt; 8% des échanges)</a:t>
            </a:r>
          </a:p>
        </p:txBody>
      </p:sp>
      <p:sp>
        <p:nvSpPr>
          <p:cNvPr id="10" name="Triangle isocèle 9">
            <a:extLst>
              <a:ext uri="{FF2B5EF4-FFF2-40B4-BE49-F238E27FC236}">
                <a16:creationId xmlns:a16="http://schemas.microsoft.com/office/drawing/2014/main" id="{D708E308-DFCE-2F7C-38B8-743E78E503C7}"/>
              </a:ext>
            </a:extLst>
          </p:cNvPr>
          <p:cNvSpPr/>
          <p:nvPr/>
        </p:nvSpPr>
        <p:spPr>
          <a:xfrm rot="5400000">
            <a:off x="304513" y="4078939"/>
            <a:ext cx="288032" cy="345190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B4ECE0BD-DF1F-9F57-E6D1-541EEFF48E84}"/>
              </a:ext>
            </a:extLst>
          </p:cNvPr>
          <p:cNvSpPr txBox="1"/>
          <p:nvPr/>
        </p:nvSpPr>
        <p:spPr>
          <a:xfrm>
            <a:off x="704118" y="1052736"/>
            <a:ext cx="31683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Des pentes rédhibitoires pour les opérateurs</a:t>
            </a:r>
          </a:p>
        </p:txBody>
      </p:sp>
      <p:sp>
        <p:nvSpPr>
          <p:cNvPr id="12" name="Triangle isocèle 11">
            <a:extLst>
              <a:ext uri="{FF2B5EF4-FFF2-40B4-BE49-F238E27FC236}">
                <a16:creationId xmlns:a16="http://schemas.microsoft.com/office/drawing/2014/main" id="{A15B77CC-F9CE-DEEC-2D12-C8165704265A}"/>
              </a:ext>
            </a:extLst>
          </p:cNvPr>
          <p:cNvSpPr/>
          <p:nvPr/>
        </p:nvSpPr>
        <p:spPr>
          <a:xfrm rot="5400000">
            <a:off x="339069" y="2545773"/>
            <a:ext cx="288032" cy="345190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37526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9" grpId="0"/>
      <p:bldP spid="10" grpId="0" animBg="1"/>
      <p:bldP spid="11" grpId="0"/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332656"/>
            <a:ext cx="2238794" cy="576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0" y="6194"/>
            <a:ext cx="3779912" cy="685800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75000"/>
                  <a:shade val="30000"/>
                  <a:satMod val="115000"/>
                </a:schemeClr>
              </a:gs>
              <a:gs pos="50000">
                <a:schemeClr val="tx2">
                  <a:lumMod val="75000"/>
                  <a:shade val="67500"/>
                  <a:satMod val="115000"/>
                </a:schemeClr>
              </a:gs>
              <a:gs pos="100000">
                <a:schemeClr val="tx2">
                  <a:lumMod val="75000"/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ZoneTexte 6"/>
          <p:cNvSpPr txBox="1"/>
          <p:nvPr/>
        </p:nvSpPr>
        <p:spPr>
          <a:xfrm>
            <a:off x="3923928" y="908720"/>
            <a:ext cx="52200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92% du trafic de marchandises </a:t>
            </a:r>
            <a:r>
              <a:rPr lang="fr-FR" sz="32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passent par la route</a:t>
            </a:r>
          </a:p>
        </p:txBody>
      </p:sp>
      <p:pic>
        <p:nvPicPr>
          <p:cNvPr id="14" name="Image 13" descr="les-poids-lourds-sont-582-000-a-avoir-emprunte-le-tunnel-transalpin-du-mont-blanc-en-2012-contre-605-000-l-annee-precedente-photo-dl-ph-c-139401795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779912" y="2564904"/>
            <a:ext cx="5364088" cy="4293096"/>
          </a:xfrm>
          <a:prstGeom prst="rect">
            <a:avLst/>
          </a:prstGeom>
        </p:spPr>
      </p:pic>
      <p:sp>
        <p:nvSpPr>
          <p:cNvPr id="15" name="ZoneTexte 14"/>
          <p:cNvSpPr txBox="1"/>
          <p:nvPr/>
        </p:nvSpPr>
        <p:spPr>
          <a:xfrm>
            <a:off x="539552" y="2531799"/>
            <a:ext cx="3096344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3 M </a:t>
            </a:r>
            <a:r>
              <a:rPr lang="fr-FR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de PL traversent chaque année la frontière </a:t>
            </a:r>
            <a:r>
              <a:rPr lang="fr-FR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Fr-It</a:t>
            </a:r>
            <a:r>
              <a:rPr lang="fr-FR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</a:t>
            </a:r>
          </a:p>
          <a:p>
            <a:endParaRPr lang="fr-FR" sz="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r>
              <a:rPr lang="fr-FR" sz="2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+ 2 % par an en moyenne entre 2009-2019</a:t>
            </a:r>
          </a:p>
          <a:p>
            <a:endParaRPr lang="fr-FR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Triangle isocèle 15"/>
          <p:cNvSpPr/>
          <p:nvPr/>
        </p:nvSpPr>
        <p:spPr>
          <a:xfrm rot="5400000">
            <a:off x="179512" y="2720725"/>
            <a:ext cx="288032" cy="288032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44775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5" grpId="0"/>
      <p:bldP spid="1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332656"/>
            <a:ext cx="2238794" cy="576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0" y="0"/>
            <a:ext cx="3779912" cy="685800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75000"/>
                  <a:shade val="30000"/>
                  <a:satMod val="115000"/>
                </a:schemeClr>
              </a:gs>
              <a:gs pos="50000">
                <a:schemeClr val="tx2">
                  <a:lumMod val="75000"/>
                  <a:shade val="67500"/>
                  <a:satMod val="115000"/>
                </a:schemeClr>
              </a:gs>
              <a:gs pos="100000">
                <a:schemeClr val="tx2">
                  <a:lumMod val="75000"/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ZoneTexte 6"/>
          <p:cNvSpPr txBox="1"/>
          <p:nvPr/>
        </p:nvSpPr>
        <p:spPr>
          <a:xfrm>
            <a:off x="3795192" y="1196752"/>
            <a:ext cx="532859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Des décisions fortes </a:t>
            </a:r>
            <a:r>
              <a:rPr lang="fr-FR" sz="32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pour faire face à l’augmentation des trafics </a:t>
            </a:r>
            <a:endParaRPr lang="fr-FR" sz="2000" b="1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482824" y="3501008"/>
            <a:ext cx="3312368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2001</a:t>
            </a:r>
          </a:p>
          <a:p>
            <a:r>
              <a:rPr lang="fr-F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Signature du traité franco-italien décidant la réalisation du Lyon-Turin </a:t>
            </a:r>
          </a:p>
        </p:txBody>
      </p:sp>
      <p:sp>
        <p:nvSpPr>
          <p:cNvPr id="13" name="Triangle isocèle 12"/>
          <p:cNvSpPr/>
          <p:nvPr/>
        </p:nvSpPr>
        <p:spPr>
          <a:xfrm rot="5400000">
            <a:off x="122784" y="3681025"/>
            <a:ext cx="288032" cy="288032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0" name="Image 9" descr="prise-de-décision.jpg"/>
          <p:cNvPicPr>
            <a:picLocks noChangeAspect="1"/>
          </p:cNvPicPr>
          <p:nvPr/>
        </p:nvPicPr>
        <p:blipFill>
          <a:blip r:embed="rId3" cstate="print"/>
          <a:srcRect t="7577"/>
          <a:stretch>
            <a:fillRect/>
          </a:stretch>
        </p:blipFill>
        <p:spPr>
          <a:xfrm>
            <a:off x="3779912" y="3501008"/>
            <a:ext cx="5364088" cy="335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848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  <p:bldP spid="1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ZoneTexte 14"/>
          <p:cNvSpPr txBox="1"/>
          <p:nvPr/>
        </p:nvSpPr>
        <p:spPr>
          <a:xfrm>
            <a:off x="467544" y="980728"/>
            <a:ext cx="309634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Faire basculer chaque année de </a:t>
            </a:r>
            <a:r>
              <a:rPr lang="fr-FR" sz="3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700 000 à 1 million </a:t>
            </a:r>
            <a:r>
              <a:rPr lang="fr-FR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de poids lourds de la route vers le rail </a:t>
            </a:r>
            <a:endParaRPr lang="fr-FR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ZoneTexte 16"/>
          <p:cNvSpPr txBox="1"/>
          <p:nvPr/>
        </p:nvSpPr>
        <p:spPr>
          <a:xfrm>
            <a:off x="395536" y="3933056"/>
            <a:ext cx="309634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Moins </a:t>
            </a:r>
            <a:r>
              <a:rPr lang="fr-FR" sz="3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 million de tonnes de CO² </a:t>
            </a:r>
            <a:r>
              <a:rPr lang="fr-FR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rejetées chaque année </a:t>
            </a:r>
            <a:endParaRPr lang="fr-FR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32A9B74B-AF7B-4B7E-A063-8D1E46022E7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3" r="1176" b="5173"/>
          <a:stretch/>
        </p:blipFill>
        <p:spPr>
          <a:xfrm>
            <a:off x="0" y="988967"/>
            <a:ext cx="9134678" cy="583264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FE98F9C-3B28-4556-A0B2-C615EE37F75B}"/>
              </a:ext>
            </a:extLst>
          </p:cNvPr>
          <p:cNvSpPr/>
          <p:nvPr/>
        </p:nvSpPr>
        <p:spPr>
          <a:xfrm>
            <a:off x="0" y="-1"/>
            <a:ext cx="9144000" cy="1077218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75000"/>
                  <a:shade val="30000"/>
                  <a:satMod val="115000"/>
                </a:schemeClr>
              </a:gs>
              <a:gs pos="50000">
                <a:schemeClr val="tx2">
                  <a:lumMod val="75000"/>
                  <a:shade val="67500"/>
                  <a:satMod val="115000"/>
                </a:schemeClr>
              </a:gs>
              <a:gs pos="100000">
                <a:schemeClr val="tx2">
                  <a:lumMod val="75000"/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CB59DB16-26A3-4AB3-AA91-27015AA089D0}"/>
              </a:ext>
            </a:extLst>
          </p:cNvPr>
          <p:cNvSpPr txBox="1"/>
          <p:nvPr/>
        </p:nvSpPr>
        <p:spPr>
          <a:xfrm>
            <a:off x="338983" y="36385"/>
            <a:ext cx="833747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Le plus grand chantier européen d’infrastructure de mobilité bas carbone</a:t>
            </a:r>
          </a:p>
        </p:txBody>
      </p:sp>
    </p:spTree>
    <p:extLst>
      <p:ext uri="{BB962C8B-B14F-4D97-AF65-F5344CB8AC3E}">
        <p14:creationId xmlns:p14="http://schemas.microsoft.com/office/powerpoint/2010/main" val="2522940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ZoneTexte 14"/>
          <p:cNvSpPr txBox="1"/>
          <p:nvPr/>
        </p:nvSpPr>
        <p:spPr>
          <a:xfrm>
            <a:off x="467544" y="980728"/>
            <a:ext cx="309634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Faire basculer chaque année de </a:t>
            </a:r>
            <a:r>
              <a:rPr lang="fr-FR" sz="3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700 000 à 1 million </a:t>
            </a:r>
            <a:r>
              <a:rPr lang="fr-FR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de poids lourds de la route vers le rail </a:t>
            </a:r>
            <a:endParaRPr lang="fr-FR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ZoneTexte 16"/>
          <p:cNvSpPr txBox="1"/>
          <p:nvPr/>
        </p:nvSpPr>
        <p:spPr>
          <a:xfrm>
            <a:off x="395536" y="3933056"/>
            <a:ext cx="309634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Moins </a:t>
            </a:r>
            <a:r>
              <a:rPr lang="fr-FR" sz="3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 million de tonnes de CO² </a:t>
            </a:r>
            <a:r>
              <a:rPr lang="fr-FR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rejetées chaque année </a:t>
            </a:r>
            <a:endParaRPr lang="fr-FR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Image 2" descr="Une image contenant carte&#10;&#10;Description générée automatiquement">
            <a:extLst>
              <a:ext uri="{FF2B5EF4-FFF2-40B4-BE49-F238E27FC236}">
                <a16:creationId xmlns:a16="http://schemas.microsoft.com/office/drawing/2014/main" id="{BCC95A31-E8BC-1DDE-8A7C-6615344223C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94"/>
          <a:stretch/>
        </p:blipFill>
        <p:spPr>
          <a:xfrm>
            <a:off x="-1" y="-14929"/>
            <a:ext cx="9144001" cy="6828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0349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CE11C5DF-67CC-4F00-A8C7-04F320BD37E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323"/>
          <a:stretch/>
        </p:blipFill>
        <p:spPr>
          <a:xfrm>
            <a:off x="13275" y="622410"/>
            <a:ext cx="9130725" cy="621380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C6690EF-6BF5-4EAD-A682-CF9761737F29}"/>
              </a:ext>
            </a:extLst>
          </p:cNvPr>
          <p:cNvSpPr/>
          <p:nvPr/>
        </p:nvSpPr>
        <p:spPr>
          <a:xfrm>
            <a:off x="0" y="0"/>
            <a:ext cx="9144000" cy="62241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75000"/>
                  <a:shade val="30000"/>
                  <a:satMod val="115000"/>
                </a:schemeClr>
              </a:gs>
              <a:gs pos="50000">
                <a:schemeClr val="tx2">
                  <a:lumMod val="75000"/>
                  <a:shade val="67500"/>
                  <a:satMod val="115000"/>
                </a:schemeClr>
              </a:gs>
              <a:gs pos="100000">
                <a:schemeClr val="tx2">
                  <a:lumMod val="75000"/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FD87FEB4-EEB2-4746-9E0D-B3E2F85F7FD4}"/>
              </a:ext>
            </a:extLst>
          </p:cNvPr>
          <p:cNvSpPr txBox="1"/>
          <p:nvPr/>
        </p:nvSpPr>
        <p:spPr>
          <a:xfrm>
            <a:off x="179512" y="-27384"/>
            <a:ext cx="89644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270 km de lignes nouvelles </a:t>
            </a:r>
            <a:endParaRPr lang="fr-FR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3656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86177D6B-9E45-4097-95FF-F2D7C33CD2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37521"/>
            <a:ext cx="9144000" cy="4320479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CA5CA476-64F6-412C-9711-1A3E4F605E8C}"/>
              </a:ext>
            </a:extLst>
          </p:cNvPr>
          <p:cNvSpPr txBox="1"/>
          <p:nvPr/>
        </p:nvSpPr>
        <p:spPr>
          <a:xfrm>
            <a:off x="827584" y="594554"/>
            <a:ext cx="590465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La clé de voute de la liaison </a:t>
            </a:r>
            <a:r>
              <a:rPr lang="fr-FR" sz="36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: un tunnel bitube sous les Alpes de 57,5 km</a:t>
            </a:r>
            <a:endParaRPr lang="fr-FR" sz="36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riangle isocèle 8">
            <a:extLst>
              <a:ext uri="{FF2B5EF4-FFF2-40B4-BE49-F238E27FC236}">
                <a16:creationId xmlns:a16="http://schemas.microsoft.com/office/drawing/2014/main" id="{D9AA4C30-9154-4E85-904B-180F76D14B1F}"/>
              </a:ext>
            </a:extLst>
          </p:cNvPr>
          <p:cNvSpPr/>
          <p:nvPr/>
        </p:nvSpPr>
        <p:spPr>
          <a:xfrm rot="5400000">
            <a:off x="471218" y="793259"/>
            <a:ext cx="288032" cy="223372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317CBDB6-F7B5-410F-8684-340BE58598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260648"/>
            <a:ext cx="2238794" cy="576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54002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54143" y="2153672"/>
            <a:ext cx="3582144" cy="2865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11"/>
          <p:cNvSpPr/>
          <p:nvPr/>
        </p:nvSpPr>
        <p:spPr>
          <a:xfrm>
            <a:off x="5597977" y="2083160"/>
            <a:ext cx="3491880" cy="18498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" name="Image 2" descr="Une image contenant diagramme&#10;&#10;Description générée automatiquement">
            <a:extLst>
              <a:ext uri="{FF2B5EF4-FFF2-40B4-BE49-F238E27FC236}">
                <a16:creationId xmlns:a16="http://schemas.microsoft.com/office/drawing/2014/main" id="{B163DB90-0FC5-5943-2BBA-054BE2CD44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848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54143" y="2153672"/>
            <a:ext cx="3582144" cy="2865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11"/>
          <p:cNvSpPr/>
          <p:nvPr/>
        </p:nvSpPr>
        <p:spPr>
          <a:xfrm>
            <a:off x="5597977" y="2083160"/>
            <a:ext cx="3491880" cy="18498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" name="Image 4" descr="Une image contenant feu, orange, pierre&#10;&#10;Description générée automatiquement">
            <a:extLst>
              <a:ext uri="{FF2B5EF4-FFF2-40B4-BE49-F238E27FC236}">
                <a16:creationId xmlns:a16="http://schemas.microsoft.com/office/drawing/2014/main" id="{A0E7B1C6-369D-3CDF-CD39-4145E20601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632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8744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260648"/>
            <a:ext cx="2238794" cy="576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0" y="0"/>
            <a:ext cx="3563888" cy="685800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75000"/>
                  <a:shade val="30000"/>
                  <a:satMod val="115000"/>
                </a:schemeClr>
              </a:gs>
              <a:gs pos="50000">
                <a:schemeClr val="tx2">
                  <a:lumMod val="75000"/>
                  <a:shade val="67500"/>
                  <a:satMod val="115000"/>
                </a:schemeClr>
              </a:gs>
              <a:gs pos="100000">
                <a:schemeClr val="tx2">
                  <a:lumMod val="75000"/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/>
          <p:cNvSpPr txBox="1"/>
          <p:nvPr/>
        </p:nvSpPr>
        <p:spPr>
          <a:xfrm>
            <a:off x="467544" y="2564904"/>
            <a:ext cx="298782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8,6 Mds €</a:t>
            </a:r>
            <a:r>
              <a:rPr lang="fr-FR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</a:p>
          <a:p>
            <a:pPr marL="342900" indent="-342900">
              <a:buFontTx/>
              <a:buChar char="-"/>
            </a:pPr>
            <a:r>
              <a:rPr lang="fr-F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50 % UE</a:t>
            </a:r>
          </a:p>
          <a:p>
            <a:pPr marL="342900" indent="-342900">
              <a:buFontTx/>
              <a:buChar char="-"/>
            </a:pPr>
            <a:r>
              <a:rPr lang="fr-F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20 % France</a:t>
            </a:r>
          </a:p>
          <a:p>
            <a:pPr marL="342900" indent="-342900">
              <a:buFontTx/>
              <a:buChar char="-"/>
            </a:pPr>
            <a:r>
              <a:rPr lang="fr-F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30 % Italie</a:t>
            </a:r>
          </a:p>
        </p:txBody>
      </p:sp>
      <p:sp>
        <p:nvSpPr>
          <p:cNvPr id="8" name="Triangle isocèle 7"/>
          <p:cNvSpPr/>
          <p:nvPr/>
        </p:nvSpPr>
        <p:spPr>
          <a:xfrm rot="5400000">
            <a:off x="147182" y="2726734"/>
            <a:ext cx="288032" cy="223372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ZoneTexte 17"/>
          <p:cNvSpPr txBox="1"/>
          <p:nvPr/>
        </p:nvSpPr>
        <p:spPr>
          <a:xfrm>
            <a:off x="535732" y="4437112"/>
            <a:ext cx="298782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20 000 </a:t>
            </a:r>
            <a:r>
              <a:rPr lang="fr-F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contrats d’entreprises</a:t>
            </a:r>
          </a:p>
        </p:txBody>
      </p:sp>
      <p:sp>
        <p:nvSpPr>
          <p:cNvPr id="19" name="Triangle isocèle 18"/>
          <p:cNvSpPr/>
          <p:nvPr/>
        </p:nvSpPr>
        <p:spPr>
          <a:xfrm rot="5400000">
            <a:off x="139834" y="5710421"/>
            <a:ext cx="288032" cy="223372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ZoneTexte 21"/>
          <p:cNvSpPr txBox="1"/>
          <p:nvPr/>
        </p:nvSpPr>
        <p:spPr>
          <a:xfrm>
            <a:off x="3709841" y="1120198"/>
            <a:ext cx="53285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Livraison de l’ouvrage à l’horizon </a:t>
            </a:r>
            <a:r>
              <a:rPr lang="fr-FR" sz="36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2032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252C53D9-5685-4F6F-ADDC-0B25E83BAACF}"/>
              </a:ext>
            </a:extLst>
          </p:cNvPr>
          <p:cNvSpPr txBox="1"/>
          <p:nvPr/>
        </p:nvSpPr>
        <p:spPr>
          <a:xfrm>
            <a:off x="495400" y="337880"/>
            <a:ext cx="306848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20 % </a:t>
            </a:r>
            <a:r>
              <a:rPr lang="fr-F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du projet global déjà réalisés dont</a:t>
            </a:r>
            <a:r>
              <a:rPr lang="fr-FR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fr-FR" sz="36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11 </a:t>
            </a:r>
            <a:r>
              <a:rPr lang="fr-FR" sz="2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km</a:t>
            </a:r>
            <a:r>
              <a:rPr lang="fr-FR" sz="36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fr-F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du tunnel définitif</a:t>
            </a:r>
          </a:p>
        </p:txBody>
      </p:sp>
      <p:sp>
        <p:nvSpPr>
          <p:cNvPr id="14" name="Triangle isocèle 13">
            <a:extLst>
              <a:ext uri="{FF2B5EF4-FFF2-40B4-BE49-F238E27FC236}">
                <a16:creationId xmlns:a16="http://schemas.microsoft.com/office/drawing/2014/main" id="{4D0AF9A5-A81A-4B47-94A5-03BAC198D964}"/>
              </a:ext>
            </a:extLst>
          </p:cNvPr>
          <p:cNvSpPr/>
          <p:nvPr/>
        </p:nvSpPr>
        <p:spPr>
          <a:xfrm rot="5400000">
            <a:off x="175038" y="499710"/>
            <a:ext cx="288032" cy="223372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" name="Image 2" descr="Une image contenant vieux, sale, pierre&#10;&#10;Description générée automatiquement">
            <a:extLst>
              <a:ext uri="{FF2B5EF4-FFF2-40B4-BE49-F238E27FC236}">
                <a16:creationId xmlns:a16="http://schemas.microsoft.com/office/drawing/2014/main" id="{ED7E00B0-1D01-47C0-BE58-DE501D5CCAF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2694405"/>
            <a:ext cx="5580112" cy="4163596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76044668-2155-B1EB-4409-4258777AE2AF}"/>
              </a:ext>
            </a:extLst>
          </p:cNvPr>
          <p:cNvSpPr txBox="1"/>
          <p:nvPr/>
        </p:nvSpPr>
        <p:spPr>
          <a:xfrm>
            <a:off x="535732" y="5574630"/>
            <a:ext cx="298782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8000 </a:t>
            </a:r>
            <a:r>
              <a:rPr lang="fr-F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emplois directs et indirects</a:t>
            </a:r>
          </a:p>
        </p:txBody>
      </p:sp>
      <p:sp>
        <p:nvSpPr>
          <p:cNvPr id="9" name="Triangle isocèle 8">
            <a:extLst>
              <a:ext uri="{FF2B5EF4-FFF2-40B4-BE49-F238E27FC236}">
                <a16:creationId xmlns:a16="http://schemas.microsoft.com/office/drawing/2014/main" id="{284FA5B4-EE43-EB70-96CD-68F8EF18E7EF}"/>
              </a:ext>
            </a:extLst>
          </p:cNvPr>
          <p:cNvSpPr/>
          <p:nvPr/>
        </p:nvSpPr>
        <p:spPr>
          <a:xfrm rot="5400000">
            <a:off x="147182" y="4618099"/>
            <a:ext cx="288032" cy="223372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3856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 animBg="1"/>
      <p:bldP spid="18" grpId="0"/>
      <p:bldP spid="19" grpId="0" animBg="1"/>
      <p:bldP spid="22" grpId="0"/>
      <p:bldP spid="13" grpId="0"/>
      <p:bldP spid="14" grpId="0" animBg="1"/>
      <p:bldP spid="7" grpId="0"/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7424" y="260648"/>
            <a:ext cx="2769594" cy="7126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age 8" descr="2060224_jacques-gounon-le-lyon-turin-sera-un-vecteur-demploi-et-de-croissance-web-tete-0211730182305.jpg"/>
          <p:cNvPicPr>
            <a:picLocks noChangeAspect="1"/>
          </p:cNvPicPr>
          <p:nvPr/>
        </p:nvPicPr>
        <p:blipFill>
          <a:blip r:embed="rId3" cstate="print"/>
          <a:srcRect r="7568"/>
          <a:stretch>
            <a:fillRect/>
          </a:stretch>
        </p:blipFill>
        <p:spPr>
          <a:xfrm>
            <a:off x="2987824" y="3308096"/>
            <a:ext cx="6156176" cy="3549904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0"/>
            <a:ext cx="3275856" cy="685800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75000"/>
                  <a:shade val="30000"/>
                  <a:satMod val="115000"/>
                </a:schemeClr>
              </a:gs>
              <a:gs pos="50000">
                <a:schemeClr val="tx2">
                  <a:lumMod val="75000"/>
                  <a:shade val="67500"/>
                  <a:satMod val="115000"/>
                </a:schemeClr>
              </a:gs>
              <a:gs pos="100000">
                <a:schemeClr val="tx2">
                  <a:lumMod val="75000"/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ZoneTexte 12"/>
          <p:cNvSpPr txBox="1"/>
          <p:nvPr/>
        </p:nvSpPr>
        <p:spPr>
          <a:xfrm>
            <a:off x="3365866" y="1140420"/>
            <a:ext cx="523858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Sous la présidence de Jacques GOUNON   </a:t>
            </a:r>
          </a:p>
          <a:p>
            <a:endParaRPr lang="fr-FR" sz="800" b="1" i="1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r>
              <a:rPr lang="fr-FR" sz="2000" b="1" i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Président du groupe Eurotunnel </a:t>
            </a:r>
          </a:p>
          <a:p>
            <a:endParaRPr lang="fr-FR" sz="8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just"/>
            <a:endParaRPr lang="fr-FR" sz="2000" b="1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ZoneTexte 19"/>
          <p:cNvSpPr txBox="1"/>
          <p:nvPr/>
        </p:nvSpPr>
        <p:spPr>
          <a:xfrm>
            <a:off x="467544" y="1146217"/>
            <a:ext cx="27363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Collectivités locales</a:t>
            </a:r>
          </a:p>
        </p:txBody>
      </p:sp>
      <p:sp>
        <p:nvSpPr>
          <p:cNvPr id="21" name="Triangle isocèle 20"/>
          <p:cNvSpPr/>
          <p:nvPr/>
        </p:nvSpPr>
        <p:spPr>
          <a:xfrm rot="5400000">
            <a:off x="179512" y="1215057"/>
            <a:ext cx="288032" cy="288032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ZoneTexte 21"/>
          <p:cNvSpPr txBox="1"/>
          <p:nvPr/>
        </p:nvSpPr>
        <p:spPr>
          <a:xfrm>
            <a:off x="467544" y="2204864"/>
            <a:ext cx="27363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Grandes entreprises</a:t>
            </a:r>
          </a:p>
        </p:txBody>
      </p:sp>
      <p:sp>
        <p:nvSpPr>
          <p:cNvPr id="23" name="Triangle isocèle 22"/>
          <p:cNvSpPr/>
          <p:nvPr/>
        </p:nvSpPr>
        <p:spPr>
          <a:xfrm rot="5400000">
            <a:off x="179512" y="2273704"/>
            <a:ext cx="288032" cy="288032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ZoneTexte 23"/>
          <p:cNvSpPr txBox="1"/>
          <p:nvPr/>
        </p:nvSpPr>
        <p:spPr>
          <a:xfrm>
            <a:off x="467544" y="3284984"/>
            <a:ext cx="289832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Organisations représentatives du monde économique</a:t>
            </a:r>
          </a:p>
        </p:txBody>
      </p:sp>
      <p:sp>
        <p:nvSpPr>
          <p:cNvPr id="25" name="Triangle isocèle 24"/>
          <p:cNvSpPr/>
          <p:nvPr/>
        </p:nvSpPr>
        <p:spPr>
          <a:xfrm rot="5400000">
            <a:off x="179512" y="3353824"/>
            <a:ext cx="288032" cy="288032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ZoneTexte 25"/>
          <p:cNvSpPr txBox="1"/>
          <p:nvPr/>
        </p:nvSpPr>
        <p:spPr>
          <a:xfrm>
            <a:off x="467544" y="5229200"/>
            <a:ext cx="273630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Ports de Marseille, Barcelone…</a:t>
            </a:r>
          </a:p>
        </p:txBody>
      </p:sp>
      <p:sp>
        <p:nvSpPr>
          <p:cNvPr id="27" name="Triangle isocèle 26"/>
          <p:cNvSpPr/>
          <p:nvPr/>
        </p:nvSpPr>
        <p:spPr>
          <a:xfrm rot="5400000">
            <a:off x="179512" y="5373216"/>
            <a:ext cx="288032" cy="288032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5848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0" grpId="0"/>
      <p:bldP spid="21" grpId="0" animBg="1"/>
      <p:bldP spid="22" grpId="0"/>
      <p:bldP spid="23" grpId="0" animBg="1"/>
      <p:bldP spid="24" grpId="0"/>
      <p:bldP spid="25" grpId="0" animBg="1"/>
      <p:bldP spid="26" grpId="0"/>
      <p:bldP spid="2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F4BB736D-5594-3BC8-B5AB-CA0E55C1D59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00" b="6951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C48B8ED4-7443-F8FE-8FD4-EBE52A25133D}"/>
              </a:ext>
            </a:extLst>
          </p:cNvPr>
          <p:cNvSpPr txBox="1"/>
          <p:nvPr/>
        </p:nvSpPr>
        <p:spPr>
          <a:xfrm>
            <a:off x="-6460" y="1586115"/>
            <a:ext cx="20522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Lyon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4C7AA38A-27FC-0D3B-EC3E-D8EFD5999005}"/>
              </a:ext>
            </a:extLst>
          </p:cNvPr>
          <p:cNvSpPr txBox="1"/>
          <p:nvPr/>
        </p:nvSpPr>
        <p:spPr>
          <a:xfrm>
            <a:off x="3491880" y="3789040"/>
            <a:ext cx="205222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Turin</a:t>
            </a:r>
          </a:p>
          <a:p>
            <a:pPr algn="ctr"/>
            <a:endParaRPr lang="fr-FR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F6316502-9CD5-5FC9-F0D9-09B7F4C42474}"/>
              </a:ext>
            </a:extLst>
          </p:cNvPr>
          <p:cNvSpPr txBox="1"/>
          <p:nvPr/>
        </p:nvSpPr>
        <p:spPr>
          <a:xfrm>
            <a:off x="7092280" y="2232446"/>
            <a:ext cx="223224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Milan</a:t>
            </a:r>
          </a:p>
          <a:p>
            <a:pPr algn="ctr"/>
            <a:endParaRPr lang="fr-FR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6F86AA9-B059-C6D4-C038-3CB04A6D7BDD}"/>
              </a:ext>
            </a:extLst>
          </p:cNvPr>
          <p:cNvSpPr/>
          <p:nvPr/>
        </p:nvSpPr>
        <p:spPr>
          <a:xfrm>
            <a:off x="197698" y="5520134"/>
            <a:ext cx="8568952" cy="10772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42E33ACB-FCD3-869C-A206-F8B5035AEBAF}"/>
              </a:ext>
            </a:extLst>
          </p:cNvPr>
          <p:cNvSpPr txBox="1"/>
          <p:nvPr/>
        </p:nvSpPr>
        <p:spPr>
          <a:xfrm>
            <a:off x="197698" y="5520134"/>
            <a:ext cx="856895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chemeClr val="tx2">
                    <a:lumMod val="75000"/>
                  </a:schemeClr>
                </a:solidFill>
              </a:rPr>
              <a:t>L’Italie est le seul pays voisin de la France à ne pas être relié par une liaison ferroviaire moderne</a:t>
            </a:r>
          </a:p>
        </p:txBody>
      </p:sp>
    </p:spTree>
    <p:extLst>
      <p:ext uri="{BB962C8B-B14F-4D97-AF65-F5344CB8AC3E}">
        <p14:creationId xmlns:p14="http://schemas.microsoft.com/office/powerpoint/2010/main" val="1035171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7" grpId="0"/>
      <p:bldP spid="9" grpId="0" animBg="1"/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260648"/>
            <a:ext cx="2238794" cy="576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0" y="-13998"/>
            <a:ext cx="3563888" cy="685800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75000"/>
                  <a:shade val="30000"/>
                  <a:satMod val="115000"/>
                </a:schemeClr>
              </a:gs>
              <a:gs pos="50000">
                <a:schemeClr val="tx2">
                  <a:lumMod val="75000"/>
                  <a:shade val="67500"/>
                  <a:satMod val="115000"/>
                </a:schemeClr>
              </a:gs>
              <a:gs pos="100000">
                <a:schemeClr val="tx2">
                  <a:lumMod val="75000"/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/>
          <p:cNvSpPr txBox="1"/>
          <p:nvPr/>
        </p:nvSpPr>
        <p:spPr>
          <a:xfrm>
            <a:off x="3995936" y="1498925"/>
            <a:ext cx="41764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5 M de voyageurs par an </a:t>
            </a:r>
          </a:p>
        </p:txBody>
      </p:sp>
      <p:sp>
        <p:nvSpPr>
          <p:cNvPr id="8" name="Triangle isocèle 7"/>
          <p:cNvSpPr/>
          <p:nvPr/>
        </p:nvSpPr>
        <p:spPr>
          <a:xfrm rot="5400000">
            <a:off x="3740234" y="1675271"/>
            <a:ext cx="288032" cy="223372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ZoneTexte 21"/>
          <p:cNvSpPr txBox="1"/>
          <p:nvPr/>
        </p:nvSpPr>
        <p:spPr>
          <a:xfrm>
            <a:off x="464925" y="1498925"/>
            <a:ext cx="288032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Des gains de confort et de temps (environ 2h) sur l’axe Paris-Lyon-Turin-Milan</a:t>
            </a:r>
          </a:p>
        </p:txBody>
      </p:sp>
      <p:pic>
        <p:nvPicPr>
          <p:cNvPr id="14" name="Image 13" descr="TGV__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63888" y="3645024"/>
            <a:ext cx="5580112" cy="3212976"/>
          </a:xfrm>
          <a:prstGeom prst="rect">
            <a:avLst/>
          </a:prstGeom>
        </p:spPr>
      </p:pic>
      <p:sp>
        <p:nvSpPr>
          <p:cNvPr id="2" name="Triangle isocèle 1">
            <a:extLst>
              <a:ext uri="{FF2B5EF4-FFF2-40B4-BE49-F238E27FC236}">
                <a16:creationId xmlns:a16="http://schemas.microsoft.com/office/drawing/2014/main" id="{82533068-E6F4-44F7-1AD0-D6D6A0845931}"/>
              </a:ext>
            </a:extLst>
          </p:cNvPr>
          <p:cNvSpPr/>
          <p:nvPr/>
        </p:nvSpPr>
        <p:spPr>
          <a:xfrm rot="5400000">
            <a:off x="137215" y="1631806"/>
            <a:ext cx="288032" cy="223372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Triangle isocèle 2">
            <a:extLst>
              <a:ext uri="{FF2B5EF4-FFF2-40B4-BE49-F238E27FC236}">
                <a16:creationId xmlns:a16="http://schemas.microsoft.com/office/drawing/2014/main" id="{EB8E4D54-A6E2-4730-486C-9647E7E02D73}"/>
              </a:ext>
            </a:extLst>
          </p:cNvPr>
          <p:cNvSpPr/>
          <p:nvPr/>
        </p:nvSpPr>
        <p:spPr>
          <a:xfrm rot="5400000">
            <a:off x="98847" y="4720236"/>
            <a:ext cx="288032" cy="223372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6F30DAC-DE8F-2A66-A05D-861BEEF6F3DE}"/>
              </a:ext>
            </a:extLst>
          </p:cNvPr>
          <p:cNvSpPr txBox="1"/>
          <p:nvPr/>
        </p:nvSpPr>
        <p:spPr>
          <a:xfrm>
            <a:off x="426557" y="4577335"/>
            <a:ext cx="288032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Amélioration des mobilités du quotidien</a:t>
            </a:r>
          </a:p>
        </p:txBody>
      </p:sp>
    </p:spTree>
    <p:extLst>
      <p:ext uri="{BB962C8B-B14F-4D97-AF65-F5344CB8AC3E}">
        <p14:creationId xmlns:p14="http://schemas.microsoft.com/office/powerpoint/2010/main" val="335848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 animBg="1"/>
      <p:bldP spid="22" grpId="0"/>
      <p:bldP spid="2" grpId="0" animBg="1"/>
      <p:bldP spid="3" grpId="0" animBg="1"/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260648"/>
            <a:ext cx="2238794" cy="576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0" y="0"/>
            <a:ext cx="3563888" cy="685800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75000"/>
                  <a:shade val="30000"/>
                  <a:satMod val="115000"/>
                </a:schemeClr>
              </a:gs>
              <a:gs pos="50000">
                <a:schemeClr val="tx2">
                  <a:lumMod val="75000"/>
                  <a:shade val="67500"/>
                  <a:satMod val="115000"/>
                </a:schemeClr>
              </a:gs>
              <a:gs pos="100000">
                <a:schemeClr val="tx2">
                  <a:lumMod val="75000"/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ZoneTexte 21"/>
          <p:cNvSpPr txBox="1"/>
          <p:nvPr/>
        </p:nvSpPr>
        <p:spPr>
          <a:xfrm>
            <a:off x="3779912" y="980728"/>
            <a:ext cx="51845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La vocation principale du projet : </a:t>
            </a:r>
          </a:p>
          <a:p>
            <a:r>
              <a:rPr lang="fr-FR" sz="36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La massification du fret ferroviaire </a:t>
            </a:r>
          </a:p>
        </p:txBody>
      </p:sp>
      <p:sp>
        <p:nvSpPr>
          <p:cNvPr id="15" name="ZoneTexte 14"/>
          <p:cNvSpPr txBox="1"/>
          <p:nvPr/>
        </p:nvSpPr>
        <p:spPr>
          <a:xfrm>
            <a:off x="478129" y="2623235"/>
            <a:ext cx="2952328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Objectif : passer la barre des </a:t>
            </a:r>
            <a:r>
              <a:rPr lang="fr-FR" sz="3600" b="1" dirty="0">
                <a:solidFill>
                  <a:schemeClr val="accent3"/>
                </a:solidFill>
                <a:latin typeface="Arial" pitchFamily="34" charset="0"/>
                <a:cs typeface="Arial" pitchFamily="34" charset="0"/>
              </a:rPr>
              <a:t>40 %</a:t>
            </a:r>
            <a:r>
              <a:rPr lang="fr-FR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de marchandises transportées par le rail entre France et l’Italie</a:t>
            </a:r>
            <a:endParaRPr lang="fr-FR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Triangle isocèle 22"/>
          <p:cNvSpPr/>
          <p:nvPr/>
        </p:nvSpPr>
        <p:spPr>
          <a:xfrm rot="5400000">
            <a:off x="157767" y="2727573"/>
            <a:ext cx="288032" cy="223372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6" name="Image 15" descr="shutterstock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63888" y="2780928"/>
            <a:ext cx="5580112" cy="4077071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62A34352-3081-46FB-98BC-C9012380645E}"/>
              </a:ext>
            </a:extLst>
          </p:cNvPr>
          <p:cNvSpPr txBox="1"/>
          <p:nvPr/>
        </p:nvSpPr>
        <p:spPr>
          <a:xfrm>
            <a:off x="478129" y="5386948"/>
            <a:ext cx="29523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Au moins 1 million de camions par an basculés sur le rail</a:t>
            </a:r>
            <a:endParaRPr lang="fr-FR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riangle isocèle 8">
            <a:extLst>
              <a:ext uri="{FF2B5EF4-FFF2-40B4-BE49-F238E27FC236}">
                <a16:creationId xmlns:a16="http://schemas.microsoft.com/office/drawing/2014/main" id="{67EC5ADF-EE99-4B2D-9496-80959188CFC7}"/>
              </a:ext>
            </a:extLst>
          </p:cNvPr>
          <p:cNvSpPr/>
          <p:nvPr/>
        </p:nvSpPr>
        <p:spPr>
          <a:xfrm rot="5400000">
            <a:off x="157767" y="5491286"/>
            <a:ext cx="288032" cy="223372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44225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15" grpId="0"/>
      <p:bldP spid="23" grpId="0" animBg="1"/>
      <p:bldP spid="8" grpId="0"/>
      <p:bldP spid="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Image 2" descr="Une image contenant herbe, train, montagne, arbre&#10;&#10;Description générée automatiquement">
            <a:extLst>
              <a:ext uri="{FF2B5EF4-FFF2-40B4-BE49-F238E27FC236}">
                <a16:creationId xmlns:a16="http://schemas.microsoft.com/office/drawing/2014/main" id="{1F6A3760-5461-7BB7-7DCE-BE82B90BC2F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2" r="2" b="2"/>
          <a:stretch/>
        </p:blipFill>
        <p:spPr>
          <a:xfrm>
            <a:off x="20" y="1282"/>
            <a:ext cx="9143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3014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 descr="Une image contenant nature, plein air, coucher de soleil, orange&#10;&#10;Description générée automatiquement">
            <a:extLst>
              <a:ext uri="{FF2B5EF4-FFF2-40B4-BE49-F238E27FC236}">
                <a16:creationId xmlns:a16="http://schemas.microsoft.com/office/drawing/2014/main" id="{4004E500-03A5-5B01-4598-7E804A69FF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754"/>
            <a:ext cx="9144000" cy="6752492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62A34352-3081-46FB-98BC-C9012380645E}"/>
              </a:ext>
            </a:extLst>
          </p:cNvPr>
          <p:cNvSpPr txBox="1"/>
          <p:nvPr/>
        </p:nvSpPr>
        <p:spPr>
          <a:xfrm>
            <a:off x="478128" y="5386948"/>
            <a:ext cx="53900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Quelle vision pour la Métropole lyonnaise ?</a:t>
            </a:r>
            <a:endParaRPr lang="fr-FR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1260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260648"/>
            <a:ext cx="2238794" cy="576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ZoneTexte 12"/>
          <p:cNvSpPr txBox="1"/>
          <p:nvPr/>
        </p:nvSpPr>
        <p:spPr>
          <a:xfrm>
            <a:off x="179512" y="985964"/>
            <a:ext cx="687049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Un tunnel international sans voies d’accès ?  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7255D037-BE7C-4A5D-886A-A75E9DF3471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087"/>
          <a:stretch/>
        </p:blipFill>
        <p:spPr>
          <a:xfrm>
            <a:off x="17968" y="2458656"/>
            <a:ext cx="9126032" cy="4409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4714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CE11C5DF-67CC-4F00-A8C7-04F320BD37E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323"/>
          <a:stretch/>
        </p:blipFill>
        <p:spPr>
          <a:xfrm>
            <a:off x="39805" y="424736"/>
            <a:ext cx="9130725" cy="660466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C6690EF-6BF5-4EAD-A682-CF9761737F29}"/>
              </a:ext>
            </a:extLst>
          </p:cNvPr>
          <p:cNvSpPr/>
          <p:nvPr/>
        </p:nvSpPr>
        <p:spPr>
          <a:xfrm>
            <a:off x="0" y="0"/>
            <a:ext cx="9144000" cy="62241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75000"/>
                  <a:shade val="30000"/>
                  <a:satMod val="115000"/>
                </a:schemeClr>
              </a:gs>
              <a:gs pos="50000">
                <a:schemeClr val="tx2">
                  <a:lumMod val="75000"/>
                  <a:shade val="67500"/>
                  <a:satMod val="115000"/>
                </a:schemeClr>
              </a:gs>
              <a:gs pos="100000">
                <a:schemeClr val="tx2">
                  <a:lumMod val="75000"/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FD87FEB4-EEB2-4746-9E0D-B3E2F85F7FD4}"/>
              </a:ext>
            </a:extLst>
          </p:cNvPr>
          <p:cNvSpPr txBox="1"/>
          <p:nvPr/>
        </p:nvSpPr>
        <p:spPr>
          <a:xfrm>
            <a:off x="39805" y="55529"/>
            <a:ext cx="89644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Un ensemble cohérent de 270 km lignes nouvelles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427D0D9-30C1-4A6C-B674-76A6A71DEA62}"/>
              </a:ext>
            </a:extLst>
          </p:cNvPr>
          <p:cNvSpPr/>
          <p:nvPr/>
        </p:nvSpPr>
        <p:spPr>
          <a:xfrm>
            <a:off x="5066943" y="5568643"/>
            <a:ext cx="1367832" cy="846725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0FCD9733-6DE8-4579-BC7F-70F0A4F28A4B}"/>
              </a:ext>
            </a:extLst>
          </p:cNvPr>
          <p:cNvSpPr txBox="1"/>
          <p:nvPr/>
        </p:nvSpPr>
        <p:spPr>
          <a:xfrm>
            <a:off x="4903279" y="5553595"/>
            <a:ext cx="173237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Livraison à l’horizon 2032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DB03627-AADF-4A85-ABE1-28CED0FEEE5B}"/>
              </a:ext>
            </a:extLst>
          </p:cNvPr>
          <p:cNvSpPr/>
          <p:nvPr/>
        </p:nvSpPr>
        <p:spPr>
          <a:xfrm>
            <a:off x="7040355" y="5568645"/>
            <a:ext cx="1367832" cy="846724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CECF4806-726C-4430-BBF2-F9CF05B02D78}"/>
              </a:ext>
            </a:extLst>
          </p:cNvPr>
          <p:cNvSpPr txBox="1"/>
          <p:nvPr/>
        </p:nvSpPr>
        <p:spPr>
          <a:xfrm>
            <a:off x="6893904" y="5532699"/>
            <a:ext cx="173237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Livraison à l’horizon 2032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505971C-6BDE-4C0F-8A0B-366DB1B0E7A1}"/>
              </a:ext>
            </a:extLst>
          </p:cNvPr>
          <p:cNvSpPr/>
          <p:nvPr/>
        </p:nvSpPr>
        <p:spPr>
          <a:xfrm>
            <a:off x="2303908" y="5568643"/>
            <a:ext cx="1367832" cy="846726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5EFB2849-6A7C-4B38-8266-B5B298DCD15C}"/>
              </a:ext>
            </a:extLst>
          </p:cNvPr>
          <p:cNvSpPr txBox="1"/>
          <p:nvPr/>
        </p:nvSpPr>
        <p:spPr>
          <a:xfrm>
            <a:off x="2259953" y="5473848"/>
            <a:ext cx="147545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D863D49F-592A-41AB-930E-6D49FF5A6AFF}"/>
              </a:ext>
            </a:extLst>
          </p:cNvPr>
          <p:cNvSpPr txBox="1"/>
          <p:nvPr/>
        </p:nvSpPr>
        <p:spPr>
          <a:xfrm>
            <a:off x="4903279" y="6033154"/>
            <a:ext cx="173237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8,6 Mds€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3C230598-0277-4DBE-BF67-70B2F76DA89B}"/>
              </a:ext>
            </a:extLst>
          </p:cNvPr>
          <p:cNvSpPr txBox="1"/>
          <p:nvPr/>
        </p:nvSpPr>
        <p:spPr>
          <a:xfrm>
            <a:off x="6906573" y="6033154"/>
            <a:ext cx="173237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1,9 Mds€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415487D8-F888-480B-8129-531DB5D2CF23}"/>
              </a:ext>
            </a:extLst>
          </p:cNvPr>
          <p:cNvSpPr txBox="1"/>
          <p:nvPr/>
        </p:nvSpPr>
        <p:spPr>
          <a:xfrm>
            <a:off x="2071087" y="5910043"/>
            <a:ext cx="18082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DUP 2013 : </a:t>
            </a:r>
          </a:p>
          <a:p>
            <a:pPr algn="ctr"/>
            <a:r>
              <a:rPr lang="fr-F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7,7 Mds€</a:t>
            </a:r>
          </a:p>
        </p:txBody>
      </p:sp>
      <p:sp>
        <p:nvSpPr>
          <p:cNvPr id="2" name="Forme libre : forme 1">
            <a:extLst>
              <a:ext uri="{FF2B5EF4-FFF2-40B4-BE49-F238E27FC236}">
                <a16:creationId xmlns:a16="http://schemas.microsoft.com/office/drawing/2014/main" id="{C89AA547-30A4-6F95-3791-15927534119C}"/>
              </a:ext>
            </a:extLst>
          </p:cNvPr>
          <p:cNvSpPr/>
          <p:nvPr/>
        </p:nvSpPr>
        <p:spPr>
          <a:xfrm>
            <a:off x="1835696" y="991617"/>
            <a:ext cx="2832565" cy="2969231"/>
          </a:xfrm>
          <a:custGeom>
            <a:avLst/>
            <a:gdLst>
              <a:gd name="connsiteX0" fmla="*/ 0 w 2832565"/>
              <a:gd name="connsiteY0" fmla="*/ 0 h 2969231"/>
              <a:gd name="connsiteX1" fmla="*/ 82193 w 2832565"/>
              <a:gd name="connsiteY1" fmla="*/ 41096 h 2969231"/>
              <a:gd name="connsiteX2" fmla="*/ 92467 w 2832565"/>
              <a:gd name="connsiteY2" fmla="*/ 154112 h 2969231"/>
              <a:gd name="connsiteX3" fmla="*/ 113016 w 2832565"/>
              <a:gd name="connsiteY3" fmla="*/ 236305 h 2969231"/>
              <a:gd name="connsiteX4" fmla="*/ 123290 w 2832565"/>
              <a:gd name="connsiteY4" fmla="*/ 267128 h 2969231"/>
              <a:gd name="connsiteX5" fmla="*/ 154112 w 2832565"/>
              <a:gd name="connsiteY5" fmla="*/ 287676 h 2969231"/>
              <a:gd name="connsiteX6" fmla="*/ 164387 w 2832565"/>
              <a:gd name="connsiteY6" fmla="*/ 318499 h 2969231"/>
              <a:gd name="connsiteX7" fmla="*/ 184935 w 2832565"/>
              <a:gd name="connsiteY7" fmla="*/ 390418 h 2969231"/>
              <a:gd name="connsiteX8" fmla="*/ 226032 w 2832565"/>
              <a:gd name="connsiteY8" fmla="*/ 698643 h 2969231"/>
              <a:gd name="connsiteX9" fmla="*/ 256854 w 2832565"/>
              <a:gd name="connsiteY9" fmla="*/ 708917 h 2969231"/>
              <a:gd name="connsiteX10" fmla="*/ 277402 w 2832565"/>
              <a:gd name="connsiteY10" fmla="*/ 780836 h 2969231"/>
              <a:gd name="connsiteX11" fmla="*/ 287676 w 2832565"/>
              <a:gd name="connsiteY11" fmla="*/ 821932 h 2969231"/>
              <a:gd name="connsiteX12" fmla="*/ 308225 w 2832565"/>
              <a:gd name="connsiteY12" fmla="*/ 842481 h 2969231"/>
              <a:gd name="connsiteX13" fmla="*/ 328773 w 2832565"/>
              <a:gd name="connsiteY13" fmla="*/ 873303 h 2969231"/>
              <a:gd name="connsiteX14" fmla="*/ 390418 w 2832565"/>
              <a:gd name="connsiteY14" fmla="*/ 893852 h 2969231"/>
              <a:gd name="connsiteX15" fmla="*/ 441789 w 2832565"/>
              <a:gd name="connsiteY15" fmla="*/ 760287 h 2969231"/>
              <a:gd name="connsiteX16" fmla="*/ 482885 w 2832565"/>
              <a:gd name="connsiteY16" fmla="*/ 729465 h 2969231"/>
              <a:gd name="connsiteX17" fmla="*/ 606175 w 2832565"/>
              <a:gd name="connsiteY17" fmla="*/ 739739 h 2969231"/>
              <a:gd name="connsiteX18" fmla="*/ 616449 w 2832565"/>
              <a:gd name="connsiteY18" fmla="*/ 893852 h 2969231"/>
              <a:gd name="connsiteX19" fmla="*/ 636998 w 2832565"/>
              <a:gd name="connsiteY19" fmla="*/ 914400 h 2969231"/>
              <a:gd name="connsiteX20" fmla="*/ 657546 w 2832565"/>
              <a:gd name="connsiteY20" fmla="*/ 955496 h 2969231"/>
              <a:gd name="connsiteX21" fmla="*/ 678094 w 2832565"/>
              <a:gd name="connsiteY21" fmla="*/ 1017141 h 2969231"/>
              <a:gd name="connsiteX22" fmla="*/ 719191 w 2832565"/>
              <a:gd name="connsiteY22" fmla="*/ 1068512 h 2969231"/>
              <a:gd name="connsiteX23" fmla="*/ 729465 w 2832565"/>
              <a:gd name="connsiteY23" fmla="*/ 1099335 h 2969231"/>
              <a:gd name="connsiteX24" fmla="*/ 791110 w 2832565"/>
              <a:gd name="connsiteY24" fmla="*/ 1130157 h 2969231"/>
              <a:gd name="connsiteX25" fmla="*/ 811658 w 2832565"/>
              <a:gd name="connsiteY25" fmla="*/ 1160980 h 2969231"/>
              <a:gd name="connsiteX26" fmla="*/ 873303 w 2832565"/>
              <a:gd name="connsiteY26" fmla="*/ 1191802 h 2969231"/>
              <a:gd name="connsiteX27" fmla="*/ 904126 w 2832565"/>
              <a:gd name="connsiteY27" fmla="*/ 1212350 h 2969231"/>
              <a:gd name="connsiteX28" fmla="*/ 924674 w 2832565"/>
              <a:gd name="connsiteY28" fmla="*/ 1253447 h 2969231"/>
              <a:gd name="connsiteX29" fmla="*/ 934948 w 2832565"/>
              <a:gd name="connsiteY29" fmla="*/ 1284269 h 2969231"/>
              <a:gd name="connsiteX30" fmla="*/ 1006867 w 2832565"/>
              <a:gd name="connsiteY30" fmla="*/ 1273995 h 2969231"/>
              <a:gd name="connsiteX31" fmla="*/ 1027416 w 2832565"/>
              <a:gd name="connsiteY31" fmla="*/ 1243173 h 2969231"/>
              <a:gd name="connsiteX32" fmla="*/ 1037690 w 2832565"/>
              <a:gd name="connsiteY32" fmla="*/ 1202076 h 2969231"/>
              <a:gd name="connsiteX33" fmla="*/ 1078787 w 2832565"/>
              <a:gd name="connsiteY33" fmla="*/ 1191802 h 2969231"/>
              <a:gd name="connsiteX34" fmla="*/ 1191802 w 2832565"/>
              <a:gd name="connsiteY34" fmla="*/ 1181528 h 2969231"/>
              <a:gd name="connsiteX35" fmla="*/ 1273996 w 2832565"/>
              <a:gd name="connsiteY35" fmla="*/ 1150705 h 2969231"/>
              <a:gd name="connsiteX36" fmla="*/ 1304818 w 2832565"/>
              <a:gd name="connsiteY36" fmla="*/ 1130157 h 2969231"/>
              <a:gd name="connsiteX37" fmla="*/ 1345915 w 2832565"/>
              <a:gd name="connsiteY37" fmla="*/ 1119883 h 2969231"/>
              <a:gd name="connsiteX38" fmla="*/ 1448656 w 2832565"/>
              <a:gd name="connsiteY38" fmla="*/ 1130157 h 2969231"/>
              <a:gd name="connsiteX39" fmla="*/ 1469205 w 2832565"/>
              <a:gd name="connsiteY39" fmla="*/ 1150705 h 2969231"/>
              <a:gd name="connsiteX40" fmla="*/ 1489753 w 2832565"/>
              <a:gd name="connsiteY40" fmla="*/ 1253447 h 2969231"/>
              <a:gd name="connsiteX41" fmla="*/ 1520575 w 2832565"/>
              <a:gd name="connsiteY41" fmla="*/ 1284269 h 2969231"/>
              <a:gd name="connsiteX42" fmla="*/ 1530849 w 2832565"/>
              <a:gd name="connsiteY42" fmla="*/ 1366463 h 2969231"/>
              <a:gd name="connsiteX43" fmla="*/ 1541124 w 2832565"/>
              <a:gd name="connsiteY43" fmla="*/ 1438382 h 2969231"/>
              <a:gd name="connsiteX44" fmla="*/ 1571946 w 2832565"/>
              <a:gd name="connsiteY44" fmla="*/ 1510301 h 2969231"/>
              <a:gd name="connsiteX45" fmla="*/ 1602769 w 2832565"/>
              <a:gd name="connsiteY45" fmla="*/ 1541123 h 2969231"/>
              <a:gd name="connsiteX46" fmla="*/ 1643865 w 2832565"/>
              <a:gd name="connsiteY46" fmla="*/ 1602768 h 2969231"/>
              <a:gd name="connsiteX47" fmla="*/ 1664414 w 2832565"/>
              <a:gd name="connsiteY47" fmla="*/ 1633591 h 2969231"/>
              <a:gd name="connsiteX48" fmla="*/ 1684962 w 2832565"/>
              <a:gd name="connsiteY48" fmla="*/ 1674687 h 2969231"/>
              <a:gd name="connsiteX49" fmla="*/ 1715784 w 2832565"/>
              <a:gd name="connsiteY49" fmla="*/ 1736332 h 2969231"/>
              <a:gd name="connsiteX50" fmla="*/ 1726058 w 2832565"/>
              <a:gd name="connsiteY50" fmla="*/ 1839074 h 2969231"/>
              <a:gd name="connsiteX51" fmla="*/ 1736333 w 2832565"/>
              <a:gd name="connsiteY51" fmla="*/ 1869896 h 2969231"/>
              <a:gd name="connsiteX52" fmla="*/ 1715784 w 2832565"/>
              <a:gd name="connsiteY52" fmla="*/ 2219218 h 2969231"/>
              <a:gd name="connsiteX53" fmla="*/ 1736333 w 2832565"/>
              <a:gd name="connsiteY53" fmla="*/ 2321959 h 2969231"/>
              <a:gd name="connsiteX54" fmla="*/ 1756881 w 2832565"/>
              <a:gd name="connsiteY54" fmla="*/ 2342508 h 2969231"/>
              <a:gd name="connsiteX55" fmla="*/ 1818526 w 2832565"/>
              <a:gd name="connsiteY55" fmla="*/ 2352782 h 2969231"/>
              <a:gd name="connsiteX56" fmla="*/ 1859623 w 2832565"/>
              <a:gd name="connsiteY56" fmla="*/ 2404153 h 2969231"/>
              <a:gd name="connsiteX57" fmla="*/ 1921267 w 2832565"/>
              <a:gd name="connsiteY57" fmla="*/ 2465798 h 2969231"/>
              <a:gd name="connsiteX58" fmla="*/ 1952090 w 2832565"/>
              <a:gd name="connsiteY58" fmla="*/ 2527443 h 2969231"/>
              <a:gd name="connsiteX59" fmla="*/ 2034283 w 2832565"/>
              <a:gd name="connsiteY59" fmla="*/ 2578813 h 2969231"/>
              <a:gd name="connsiteX60" fmla="*/ 2219218 w 2832565"/>
              <a:gd name="connsiteY60" fmla="*/ 2558265 h 2969231"/>
              <a:gd name="connsiteX61" fmla="*/ 2239766 w 2832565"/>
              <a:gd name="connsiteY61" fmla="*/ 2527443 h 2969231"/>
              <a:gd name="connsiteX62" fmla="*/ 2280863 w 2832565"/>
              <a:gd name="connsiteY62" fmla="*/ 2424701 h 2969231"/>
              <a:gd name="connsiteX63" fmla="*/ 2352782 w 2832565"/>
              <a:gd name="connsiteY63" fmla="*/ 2414427 h 2969231"/>
              <a:gd name="connsiteX64" fmla="*/ 2393879 w 2832565"/>
              <a:gd name="connsiteY64" fmla="*/ 2404153 h 2969231"/>
              <a:gd name="connsiteX65" fmla="*/ 2414427 w 2832565"/>
              <a:gd name="connsiteY65" fmla="*/ 2373330 h 2969231"/>
              <a:gd name="connsiteX66" fmla="*/ 2445249 w 2832565"/>
              <a:gd name="connsiteY66" fmla="*/ 2363056 h 2969231"/>
              <a:gd name="connsiteX67" fmla="*/ 2465798 w 2832565"/>
              <a:gd name="connsiteY67" fmla="*/ 2342508 h 2969231"/>
              <a:gd name="connsiteX68" fmla="*/ 2702103 w 2832565"/>
              <a:gd name="connsiteY68" fmla="*/ 2352782 h 2969231"/>
              <a:gd name="connsiteX69" fmla="*/ 2722652 w 2832565"/>
              <a:gd name="connsiteY69" fmla="*/ 2414427 h 2969231"/>
              <a:gd name="connsiteX70" fmla="*/ 2804845 w 2832565"/>
              <a:gd name="connsiteY70" fmla="*/ 2434975 h 2969231"/>
              <a:gd name="connsiteX71" fmla="*/ 2815119 w 2832565"/>
              <a:gd name="connsiteY71" fmla="*/ 2589087 h 2969231"/>
              <a:gd name="connsiteX72" fmla="*/ 2774023 w 2832565"/>
              <a:gd name="connsiteY72" fmla="*/ 2650732 h 2969231"/>
              <a:gd name="connsiteX73" fmla="*/ 2763748 w 2832565"/>
              <a:gd name="connsiteY73" fmla="*/ 2753474 h 2969231"/>
              <a:gd name="connsiteX74" fmla="*/ 2753474 w 2832565"/>
              <a:gd name="connsiteY74" fmla="*/ 2794571 h 2969231"/>
              <a:gd name="connsiteX75" fmla="*/ 2743200 w 2832565"/>
              <a:gd name="connsiteY75" fmla="*/ 2969231 h 296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</a:cxnLst>
            <a:rect l="l" t="t" r="r" b="b"/>
            <a:pathLst>
              <a:path w="2832565" h="2969231">
                <a:moveTo>
                  <a:pt x="0" y="0"/>
                </a:moveTo>
                <a:cubicBezTo>
                  <a:pt x="332" y="133"/>
                  <a:pt x="77873" y="27056"/>
                  <a:pt x="82193" y="41096"/>
                </a:cubicBezTo>
                <a:cubicBezTo>
                  <a:pt x="93317" y="77251"/>
                  <a:pt x="86567" y="116748"/>
                  <a:pt x="92467" y="154112"/>
                </a:cubicBezTo>
                <a:cubicBezTo>
                  <a:pt x="96872" y="182007"/>
                  <a:pt x="104086" y="209513"/>
                  <a:pt x="113016" y="236305"/>
                </a:cubicBezTo>
                <a:cubicBezTo>
                  <a:pt x="116441" y="246579"/>
                  <a:pt x="116525" y="258671"/>
                  <a:pt x="123290" y="267128"/>
                </a:cubicBezTo>
                <a:cubicBezTo>
                  <a:pt x="131004" y="276770"/>
                  <a:pt x="143838" y="280827"/>
                  <a:pt x="154112" y="287676"/>
                </a:cubicBezTo>
                <a:cubicBezTo>
                  <a:pt x="157537" y="297950"/>
                  <a:pt x="161412" y="308086"/>
                  <a:pt x="164387" y="318499"/>
                </a:cubicBezTo>
                <a:cubicBezTo>
                  <a:pt x="190197" y="408831"/>
                  <a:pt x="160295" y="316494"/>
                  <a:pt x="184935" y="390418"/>
                </a:cubicBezTo>
                <a:cubicBezTo>
                  <a:pt x="187988" y="472853"/>
                  <a:pt x="130998" y="635287"/>
                  <a:pt x="226032" y="698643"/>
                </a:cubicBezTo>
                <a:cubicBezTo>
                  <a:pt x="235043" y="704650"/>
                  <a:pt x="246580" y="705492"/>
                  <a:pt x="256854" y="708917"/>
                </a:cubicBezTo>
                <a:cubicBezTo>
                  <a:pt x="288972" y="837387"/>
                  <a:pt x="247924" y="677661"/>
                  <a:pt x="277402" y="780836"/>
                </a:cubicBezTo>
                <a:cubicBezTo>
                  <a:pt x="281281" y="794413"/>
                  <a:pt x="281361" y="809302"/>
                  <a:pt x="287676" y="821932"/>
                </a:cubicBezTo>
                <a:cubicBezTo>
                  <a:pt x="292008" y="830596"/>
                  <a:pt x="302174" y="834917"/>
                  <a:pt x="308225" y="842481"/>
                </a:cubicBezTo>
                <a:cubicBezTo>
                  <a:pt x="315939" y="852123"/>
                  <a:pt x="318302" y="866759"/>
                  <a:pt x="328773" y="873303"/>
                </a:cubicBezTo>
                <a:cubicBezTo>
                  <a:pt x="347141" y="884783"/>
                  <a:pt x="390418" y="893852"/>
                  <a:pt x="390418" y="893852"/>
                </a:cubicBezTo>
                <a:cubicBezTo>
                  <a:pt x="482181" y="847969"/>
                  <a:pt x="388555" y="909343"/>
                  <a:pt x="441789" y="760287"/>
                </a:cubicBezTo>
                <a:cubicBezTo>
                  <a:pt x="447548" y="744161"/>
                  <a:pt x="469186" y="739739"/>
                  <a:pt x="482885" y="729465"/>
                </a:cubicBezTo>
                <a:cubicBezTo>
                  <a:pt x="523982" y="732890"/>
                  <a:pt x="580170" y="707733"/>
                  <a:pt x="606175" y="739739"/>
                </a:cubicBezTo>
                <a:cubicBezTo>
                  <a:pt x="638641" y="779697"/>
                  <a:pt x="607502" y="843150"/>
                  <a:pt x="616449" y="893852"/>
                </a:cubicBezTo>
                <a:cubicBezTo>
                  <a:pt x="618132" y="903391"/>
                  <a:pt x="630148" y="907551"/>
                  <a:pt x="636998" y="914400"/>
                </a:cubicBezTo>
                <a:cubicBezTo>
                  <a:pt x="643847" y="928099"/>
                  <a:pt x="651858" y="941276"/>
                  <a:pt x="657546" y="955496"/>
                </a:cubicBezTo>
                <a:cubicBezTo>
                  <a:pt x="665590" y="975607"/>
                  <a:pt x="662778" y="1001825"/>
                  <a:pt x="678094" y="1017141"/>
                </a:cubicBezTo>
                <a:cubicBezTo>
                  <a:pt x="707374" y="1046421"/>
                  <a:pt x="693270" y="1029630"/>
                  <a:pt x="719191" y="1068512"/>
                </a:cubicBezTo>
                <a:cubicBezTo>
                  <a:pt x="722616" y="1078786"/>
                  <a:pt x="723893" y="1090048"/>
                  <a:pt x="729465" y="1099335"/>
                </a:cubicBezTo>
                <a:cubicBezTo>
                  <a:pt x="745629" y="1126275"/>
                  <a:pt x="761563" y="1122770"/>
                  <a:pt x="791110" y="1130157"/>
                </a:cubicBezTo>
                <a:cubicBezTo>
                  <a:pt x="797959" y="1140431"/>
                  <a:pt x="802927" y="1152249"/>
                  <a:pt x="811658" y="1160980"/>
                </a:cubicBezTo>
                <a:cubicBezTo>
                  <a:pt x="841100" y="1190422"/>
                  <a:pt x="839880" y="1175091"/>
                  <a:pt x="873303" y="1191802"/>
                </a:cubicBezTo>
                <a:cubicBezTo>
                  <a:pt x="884348" y="1197324"/>
                  <a:pt x="893852" y="1205501"/>
                  <a:pt x="904126" y="1212350"/>
                </a:cubicBezTo>
                <a:cubicBezTo>
                  <a:pt x="910975" y="1226049"/>
                  <a:pt x="918641" y="1239369"/>
                  <a:pt x="924674" y="1253447"/>
                </a:cubicBezTo>
                <a:cubicBezTo>
                  <a:pt x="928940" y="1263401"/>
                  <a:pt x="924442" y="1281642"/>
                  <a:pt x="934948" y="1284269"/>
                </a:cubicBezTo>
                <a:cubicBezTo>
                  <a:pt x="958441" y="1290142"/>
                  <a:pt x="982894" y="1277420"/>
                  <a:pt x="1006867" y="1273995"/>
                </a:cubicBezTo>
                <a:cubicBezTo>
                  <a:pt x="1013717" y="1263721"/>
                  <a:pt x="1022552" y="1254523"/>
                  <a:pt x="1027416" y="1243173"/>
                </a:cubicBezTo>
                <a:cubicBezTo>
                  <a:pt x="1032978" y="1230194"/>
                  <a:pt x="1027705" y="1212061"/>
                  <a:pt x="1037690" y="1202076"/>
                </a:cubicBezTo>
                <a:cubicBezTo>
                  <a:pt x="1047675" y="1192091"/>
                  <a:pt x="1064790" y="1193668"/>
                  <a:pt x="1078787" y="1191802"/>
                </a:cubicBezTo>
                <a:cubicBezTo>
                  <a:pt x="1116282" y="1186803"/>
                  <a:pt x="1154130" y="1184953"/>
                  <a:pt x="1191802" y="1181528"/>
                </a:cubicBezTo>
                <a:cubicBezTo>
                  <a:pt x="1236752" y="1170291"/>
                  <a:pt x="1232207" y="1174585"/>
                  <a:pt x="1273996" y="1150705"/>
                </a:cubicBezTo>
                <a:cubicBezTo>
                  <a:pt x="1284717" y="1144579"/>
                  <a:pt x="1293469" y="1135021"/>
                  <a:pt x="1304818" y="1130157"/>
                </a:cubicBezTo>
                <a:cubicBezTo>
                  <a:pt x="1317797" y="1124595"/>
                  <a:pt x="1332216" y="1123308"/>
                  <a:pt x="1345915" y="1119883"/>
                </a:cubicBezTo>
                <a:cubicBezTo>
                  <a:pt x="1380162" y="1123308"/>
                  <a:pt x="1415266" y="1121810"/>
                  <a:pt x="1448656" y="1130157"/>
                </a:cubicBezTo>
                <a:cubicBezTo>
                  <a:pt x="1458053" y="1132506"/>
                  <a:pt x="1464873" y="1142041"/>
                  <a:pt x="1469205" y="1150705"/>
                </a:cubicBezTo>
                <a:cubicBezTo>
                  <a:pt x="1489979" y="1192251"/>
                  <a:pt x="1469121" y="1207026"/>
                  <a:pt x="1489753" y="1253447"/>
                </a:cubicBezTo>
                <a:cubicBezTo>
                  <a:pt x="1495654" y="1266724"/>
                  <a:pt x="1510301" y="1273995"/>
                  <a:pt x="1520575" y="1284269"/>
                </a:cubicBezTo>
                <a:cubicBezTo>
                  <a:pt x="1524000" y="1311667"/>
                  <a:pt x="1527200" y="1339094"/>
                  <a:pt x="1530849" y="1366463"/>
                </a:cubicBezTo>
                <a:cubicBezTo>
                  <a:pt x="1534050" y="1390467"/>
                  <a:pt x="1536375" y="1414636"/>
                  <a:pt x="1541124" y="1438382"/>
                </a:cubicBezTo>
                <a:cubicBezTo>
                  <a:pt x="1544850" y="1457013"/>
                  <a:pt x="1562664" y="1497307"/>
                  <a:pt x="1571946" y="1510301"/>
                </a:cubicBezTo>
                <a:cubicBezTo>
                  <a:pt x="1580391" y="1522124"/>
                  <a:pt x="1593849" y="1529654"/>
                  <a:pt x="1602769" y="1541123"/>
                </a:cubicBezTo>
                <a:cubicBezTo>
                  <a:pt x="1617931" y="1560617"/>
                  <a:pt x="1630166" y="1582220"/>
                  <a:pt x="1643865" y="1602768"/>
                </a:cubicBezTo>
                <a:cubicBezTo>
                  <a:pt x="1650715" y="1613042"/>
                  <a:pt x="1658892" y="1622546"/>
                  <a:pt x="1664414" y="1633591"/>
                </a:cubicBezTo>
                <a:cubicBezTo>
                  <a:pt x="1671263" y="1647290"/>
                  <a:pt x="1677363" y="1661389"/>
                  <a:pt x="1684962" y="1674687"/>
                </a:cubicBezTo>
                <a:cubicBezTo>
                  <a:pt x="1716828" y="1730453"/>
                  <a:pt x="1696948" y="1679823"/>
                  <a:pt x="1715784" y="1736332"/>
                </a:cubicBezTo>
                <a:cubicBezTo>
                  <a:pt x="1719209" y="1770579"/>
                  <a:pt x="1720824" y="1805056"/>
                  <a:pt x="1726058" y="1839074"/>
                </a:cubicBezTo>
                <a:cubicBezTo>
                  <a:pt x="1727705" y="1849778"/>
                  <a:pt x="1736333" y="1859066"/>
                  <a:pt x="1736333" y="1869896"/>
                </a:cubicBezTo>
                <a:cubicBezTo>
                  <a:pt x="1736333" y="2167346"/>
                  <a:pt x="1758564" y="2090874"/>
                  <a:pt x="1715784" y="2219218"/>
                </a:cubicBezTo>
                <a:cubicBezTo>
                  <a:pt x="1717075" y="2226965"/>
                  <a:pt x="1728667" y="2306628"/>
                  <a:pt x="1736333" y="2321959"/>
                </a:cubicBezTo>
                <a:cubicBezTo>
                  <a:pt x="1740665" y="2330623"/>
                  <a:pt x="1747811" y="2339107"/>
                  <a:pt x="1756881" y="2342508"/>
                </a:cubicBezTo>
                <a:cubicBezTo>
                  <a:pt x="1776386" y="2349823"/>
                  <a:pt x="1797978" y="2349357"/>
                  <a:pt x="1818526" y="2352782"/>
                </a:cubicBezTo>
                <a:cubicBezTo>
                  <a:pt x="1869329" y="2428986"/>
                  <a:pt x="1810823" y="2345594"/>
                  <a:pt x="1859623" y="2404153"/>
                </a:cubicBezTo>
                <a:cubicBezTo>
                  <a:pt x="1907412" y="2461500"/>
                  <a:pt x="1869305" y="2431155"/>
                  <a:pt x="1921267" y="2465798"/>
                </a:cubicBezTo>
                <a:cubicBezTo>
                  <a:pt x="1929623" y="2490864"/>
                  <a:pt x="1932175" y="2507528"/>
                  <a:pt x="1952090" y="2527443"/>
                </a:cubicBezTo>
                <a:cubicBezTo>
                  <a:pt x="1978763" y="2554116"/>
                  <a:pt x="2001731" y="2562537"/>
                  <a:pt x="2034283" y="2578813"/>
                </a:cubicBezTo>
                <a:cubicBezTo>
                  <a:pt x="2095928" y="2571964"/>
                  <a:pt x="2159045" y="2573308"/>
                  <a:pt x="2219218" y="2558265"/>
                </a:cubicBezTo>
                <a:cubicBezTo>
                  <a:pt x="2231197" y="2555270"/>
                  <a:pt x="2234751" y="2538727"/>
                  <a:pt x="2239766" y="2527443"/>
                </a:cubicBezTo>
                <a:cubicBezTo>
                  <a:pt x="2239946" y="2527039"/>
                  <a:pt x="2268457" y="2431593"/>
                  <a:pt x="2280863" y="2424701"/>
                </a:cubicBezTo>
                <a:cubicBezTo>
                  <a:pt x="2302032" y="2412940"/>
                  <a:pt x="2328956" y="2418759"/>
                  <a:pt x="2352782" y="2414427"/>
                </a:cubicBezTo>
                <a:cubicBezTo>
                  <a:pt x="2366675" y="2411901"/>
                  <a:pt x="2380180" y="2407578"/>
                  <a:pt x="2393879" y="2404153"/>
                </a:cubicBezTo>
                <a:cubicBezTo>
                  <a:pt x="2400728" y="2393879"/>
                  <a:pt x="2404785" y="2381044"/>
                  <a:pt x="2414427" y="2373330"/>
                </a:cubicBezTo>
                <a:cubicBezTo>
                  <a:pt x="2422884" y="2366565"/>
                  <a:pt x="2435963" y="2368628"/>
                  <a:pt x="2445249" y="2363056"/>
                </a:cubicBezTo>
                <a:cubicBezTo>
                  <a:pt x="2453555" y="2358072"/>
                  <a:pt x="2458948" y="2349357"/>
                  <a:pt x="2465798" y="2342508"/>
                </a:cubicBezTo>
                <a:cubicBezTo>
                  <a:pt x="2544566" y="2345933"/>
                  <a:pt x="2626180" y="2331524"/>
                  <a:pt x="2702103" y="2352782"/>
                </a:cubicBezTo>
                <a:cubicBezTo>
                  <a:pt x="2722961" y="2358622"/>
                  <a:pt x="2702104" y="2407578"/>
                  <a:pt x="2722652" y="2414427"/>
                </a:cubicBezTo>
                <a:cubicBezTo>
                  <a:pt x="2770041" y="2430223"/>
                  <a:pt x="2742855" y="2422577"/>
                  <a:pt x="2804845" y="2434975"/>
                </a:cubicBezTo>
                <a:cubicBezTo>
                  <a:pt x="2835665" y="2496616"/>
                  <a:pt x="2843191" y="2493642"/>
                  <a:pt x="2815119" y="2589087"/>
                </a:cubicBezTo>
                <a:cubicBezTo>
                  <a:pt x="2808151" y="2612779"/>
                  <a:pt x="2774023" y="2650732"/>
                  <a:pt x="2774023" y="2650732"/>
                </a:cubicBezTo>
                <a:cubicBezTo>
                  <a:pt x="2770598" y="2684979"/>
                  <a:pt x="2768616" y="2719402"/>
                  <a:pt x="2763748" y="2753474"/>
                </a:cubicBezTo>
                <a:cubicBezTo>
                  <a:pt x="2761751" y="2767453"/>
                  <a:pt x="2755225" y="2780559"/>
                  <a:pt x="2753474" y="2794571"/>
                </a:cubicBezTo>
                <a:cubicBezTo>
                  <a:pt x="2741778" y="2888141"/>
                  <a:pt x="2743200" y="2896048"/>
                  <a:pt x="2743200" y="2969231"/>
                </a:cubicBezTo>
              </a:path>
            </a:pathLst>
          </a:cu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17630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0" grpId="0" animBg="1"/>
      <p:bldP spid="11" grpId="0"/>
      <p:bldP spid="12" grpId="0" animBg="1"/>
      <p:bldP spid="13" grpId="0"/>
      <p:bldP spid="14" grpId="0"/>
      <p:bldP spid="15" grpId="0"/>
      <p:bldP spid="7" grpId="0"/>
      <p:bldP spid="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CE11C5DF-67CC-4F00-A8C7-04F320BD37E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323"/>
          <a:stretch/>
        </p:blipFill>
        <p:spPr>
          <a:xfrm>
            <a:off x="0" y="44624"/>
            <a:ext cx="9130725" cy="6741368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302CE938-BE3C-4129-B587-77D89EF05C7E}"/>
              </a:ext>
            </a:extLst>
          </p:cNvPr>
          <p:cNvSpPr txBox="1"/>
          <p:nvPr/>
        </p:nvSpPr>
        <p:spPr>
          <a:xfrm>
            <a:off x="2457322" y="647641"/>
            <a:ext cx="2304256" cy="1015663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r>
              <a:rPr lang="fr-F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10 Mt /an</a:t>
            </a:r>
            <a:endParaRPr lang="fr-FR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endParaRPr lang="fr-FR" sz="8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r>
              <a:rPr lang="fr-FR" sz="1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(moins de 100 trains de fret par jour)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5A0F2686-1754-431A-A0C2-337A68293B4E}"/>
              </a:ext>
            </a:extLst>
          </p:cNvPr>
          <p:cNvSpPr txBox="1"/>
          <p:nvPr/>
        </p:nvSpPr>
        <p:spPr>
          <a:xfrm>
            <a:off x="4860032" y="2535287"/>
            <a:ext cx="1872208" cy="461665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r>
              <a:rPr lang="fr-F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40 Mt /an </a:t>
            </a:r>
            <a:endParaRPr lang="fr-FR" sz="24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ECA77C9D-B37D-43B7-A070-D18ACA235B6A}"/>
              </a:ext>
            </a:extLst>
          </p:cNvPr>
          <p:cNvSpPr txBox="1"/>
          <p:nvPr/>
        </p:nvSpPr>
        <p:spPr>
          <a:xfrm>
            <a:off x="6809493" y="2996952"/>
            <a:ext cx="2309535" cy="1815882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r>
              <a:rPr lang="fr-F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25 Mt /an </a:t>
            </a:r>
          </a:p>
          <a:p>
            <a:endParaRPr lang="fr-FR" sz="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162 trains de fret par jour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gabarit PC80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longueur 750 m, 2000 tonnes</a:t>
            </a:r>
            <a:r>
              <a:rPr lang="fr-FR" sz="1600" dirty="0">
                <a:solidFill>
                  <a:schemeClr val="bg1"/>
                </a:solidFill>
              </a:rPr>
              <a:t> </a:t>
            </a:r>
            <a:endParaRPr lang="fr-FR" sz="16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E0144C5-4768-45B3-BAF8-98FC0BB3333A}"/>
              </a:ext>
            </a:extLst>
          </p:cNvPr>
          <p:cNvSpPr/>
          <p:nvPr/>
        </p:nvSpPr>
        <p:spPr>
          <a:xfrm>
            <a:off x="0" y="0"/>
            <a:ext cx="9144000" cy="62241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75000"/>
                  <a:shade val="30000"/>
                  <a:satMod val="115000"/>
                </a:schemeClr>
              </a:gs>
              <a:gs pos="50000">
                <a:schemeClr val="tx2">
                  <a:lumMod val="75000"/>
                  <a:shade val="67500"/>
                  <a:satMod val="115000"/>
                </a:schemeClr>
              </a:gs>
              <a:gs pos="100000">
                <a:schemeClr val="tx2">
                  <a:lumMod val="75000"/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C3B0CB05-4C7F-44E4-A282-CF9EE1304C14}"/>
              </a:ext>
            </a:extLst>
          </p:cNvPr>
          <p:cNvSpPr txBox="1"/>
          <p:nvPr/>
        </p:nvSpPr>
        <p:spPr>
          <a:xfrm>
            <a:off x="148800" y="83413"/>
            <a:ext cx="89644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Objectifs de capacités fret à l’horizon 2032</a:t>
            </a:r>
          </a:p>
        </p:txBody>
      </p:sp>
      <p:sp>
        <p:nvSpPr>
          <p:cNvPr id="16" name="Forme libre : forme 15">
            <a:extLst>
              <a:ext uri="{FF2B5EF4-FFF2-40B4-BE49-F238E27FC236}">
                <a16:creationId xmlns:a16="http://schemas.microsoft.com/office/drawing/2014/main" id="{3061DB31-7FB6-411D-A3AB-ABFE87DFDA6E}"/>
              </a:ext>
            </a:extLst>
          </p:cNvPr>
          <p:cNvSpPr/>
          <p:nvPr/>
        </p:nvSpPr>
        <p:spPr>
          <a:xfrm>
            <a:off x="1739435" y="734969"/>
            <a:ext cx="2832565" cy="2969231"/>
          </a:xfrm>
          <a:custGeom>
            <a:avLst/>
            <a:gdLst>
              <a:gd name="connsiteX0" fmla="*/ 0 w 2832565"/>
              <a:gd name="connsiteY0" fmla="*/ 0 h 2969231"/>
              <a:gd name="connsiteX1" fmla="*/ 82193 w 2832565"/>
              <a:gd name="connsiteY1" fmla="*/ 41096 h 2969231"/>
              <a:gd name="connsiteX2" fmla="*/ 92467 w 2832565"/>
              <a:gd name="connsiteY2" fmla="*/ 154112 h 2969231"/>
              <a:gd name="connsiteX3" fmla="*/ 113016 w 2832565"/>
              <a:gd name="connsiteY3" fmla="*/ 236305 h 2969231"/>
              <a:gd name="connsiteX4" fmla="*/ 123290 w 2832565"/>
              <a:gd name="connsiteY4" fmla="*/ 267128 h 2969231"/>
              <a:gd name="connsiteX5" fmla="*/ 154112 w 2832565"/>
              <a:gd name="connsiteY5" fmla="*/ 287676 h 2969231"/>
              <a:gd name="connsiteX6" fmla="*/ 164387 w 2832565"/>
              <a:gd name="connsiteY6" fmla="*/ 318499 h 2969231"/>
              <a:gd name="connsiteX7" fmla="*/ 184935 w 2832565"/>
              <a:gd name="connsiteY7" fmla="*/ 390418 h 2969231"/>
              <a:gd name="connsiteX8" fmla="*/ 226032 w 2832565"/>
              <a:gd name="connsiteY8" fmla="*/ 698643 h 2969231"/>
              <a:gd name="connsiteX9" fmla="*/ 256854 w 2832565"/>
              <a:gd name="connsiteY9" fmla="*/ 708917 h 2969231"/>
              <a:gd name="connsiteX10" fmla="*/ 277402 w 2832565"/>
              <a:gd name="connsiteY10" fmla="*/ 780836 h 2969231"/>
              <a:gd name="connsiteX11" fmla="*/ 287676 w 2832565"/>
              <a:gd name="connsiteY11" fmla="*/ 821932 h 2969231"/>
              <a:gd name="connsiteX12" fmla="*/ 308225 w 2832565"/>
              <a:gd name="connsiteY12" fmla="*/ 842481 h 2969231"/>
              <a:gd name="connsiteX13" fmla="*/ 328773 w 2832565"/>
              <a:gd name="connsiteY13" fmla="*/ 873303 h 2969231"/>
              <a:gd name="connsiteX14" fmla="*/ 390418 w 2832565"/>
              <a:gd name="connsiteY14" fmla="*/ 893852 h 2969231"/>
              <a:gd name="connsiteX15" fmla="*/ 441789 w 2832565"/>
              <a:gd name="connsiteY15" fmla="*/ 760287 h 2969231"/>
              <a:gd name="connsiteX16" fmla="*/ 482885 w 2832565"/>
              <a:gd name="connsiteY16" fmla="*/ 729465 h 2969231"/>
              <a:gd name="connsiteX17" fmla="*/ 606175 w 2832565"/>
              <a:gd name="connsiteY17" fmla="*/ 739739 h 2969231"/>
              <a:gd name="connsiteX18" fmla="*/ 616449 w 2832565"/>
              <a:gd name="connsiteY18" fmla="*/ 893852 h 2969231"/>
              <a:gd name="connsiteX19" fmla="*/ 636998 w 2832565"/>
              <a:gd name="connsiteY19" fmla="*/ 914400 h 2969231"/>
              <a:gd name="connsiteX20" fmla="*/ 657546 w 2832565"/>
              <a:gd name="connsiteY20" fmla="*/ 955496 h 2969231"/>
              <a:gd name="connsiteX21" fmla="*/ 678094 w 2832565"/>
              <a:gd name="connsiteY21" fmla="*/ 1017141 h 2969231"/>
              <a:gd name="connsiteX22" fmla="*/ 719191 w 2832565"/>
              <a:gd name="connsiteY22" fmla="*/ 1068512 h 2969231"/>
              <a:gd name="connsiteX23" fmla="*/ 729465 w 2832565"/>
              <a:gd name="connsiteY23" fmla="*/ 1099335 h 2969231"/>
              <a:gd name="connsiteX24" fmla="*/ 791110 w 2832565"/>
              <a:gd name="connsiteY24" fmla="*/ 1130157 h 2969231"/>
              <a:gd name="connsiteX25" fmla="*/ 811658 w 2832565"/>
              <a:gd name="connsiteY25" fmla="*/ 1160980 h 2969231"/>
              <a:gd name="connsiteX26" fmla="*/ 873303 w 2832565"/>
              <a:gd name="connsiteY26" fmla="*/ 1191802 h 2969231"/>
              <a:gd name="connsiteX27" fmla="*/ 904126 w 2832565"/>
              <a:gd name="connsiteY27" fmla="*/ 1212350 h 2969231"/>
              <a:gd name="connsiteX28" fmla="*/ 924674 w 2832565"/>
              <a:gd name="connsiteY28" fmla="*/ 1253447 h 2969231"/>
              <a:gd name="connsiteX29" fmla="*/ 934948 w 2832565"/>
              <a:gd name="connsiteY29" fmla="*/ 1284269 h 2969231"/>
              <a:gd name="connsiteX30" fmla="*/ 1006867 w 2832565"/>
              <a:gd name="connsiteY30" fmla="*/ 1273995 h 2969231"/>
              <a:gd name="connsiteX31" fmla="*/ 1027416 w 2832565"/>
              <a:gd name="connsiteY31" fmla="*/ 1243173 h 2969231"/>
              <a:gd name="connsiteX32" fmla="*/ 1037690 w 2832565"/>
              <a:gd name="connsiteY32" fmla="*/ 1202076 h 2969231"/>
              <a:gd name="connsiteX33" fmla="*/ 1078787 w 2832565"/>
              <a:gd name="connsiteY33" fmla="*/ 1191802 h 2969231"/>
              <a:gd name="connsiteX34" fmla="*/ 1191802 w 2832565"/>
              <a:gd name="connsiteY34" fmla="*/ 1181528 h 2969231"/>
              <a:gd name="connsiteX35" fmla="*/ 1273996 w 2832565"/>
              <a:gd name="connsiteY35" fmla="*/ 1150705 h 2969231"/>
              <a:gd name="connsiteX36" fmla="*/ 1304818 w 2832565"/>
              <a:gd name="connsiteY36" fmla="*/ 1130157 h 2969231"/>
              <a:gd name="connsiteX37" fmla="*/ 1345915 w 2832565"/>
              <a:gd name="connsiteY37" fmla="*/ 1119883 h 2969231"/>
              <a:gd name="connsiteX38" fmla="*/ 1448656 w 2832565"/>
              <a:gd name="connsiteY38" fmla="*/ 1130157 h 2969231"/>
              <a:gd name="connsiteX39" fmla="*/ 1469205 w 2832565"/>
              <a:gd name="connsiteY39" fmla="*/ 1150705 h 2969231"/>
              <a:gd name="connsiteX40" fmla="*/ 1489753 w 2832565"/>
              <a:gd name="connsiteY40" fmla="*/ 1253447 h 2969231"/>
              <a:gd name="connsiteX41" fmla="*/ 1520575 w 2832565"/>
              <a:gd name="connsiteY41" fmla="*/ 1284269 h 2969231"/>
              <a:gd name="connsiteX42" fmla="*/ 1530849 w 2832565"/>
              <a:gd name="connsiteY42" fmla="*/ 1366463 h 2969231"/>
              <a:gd name="connsiteX43" fmla="*/ 1541124 w 2832565"/>
              <a:gd name="connsiteY43" fmla="*/ 1438382 h 2969231"/>
              <a:gd name="connsiteX44" fmla="*/ 1571946 w 2832565"/>
              <a:gd name="connsiteY44" fmla="*/ 1510301 h 2969231"/>
              <a:gd name="connsiteX45" fmla="*/ 1602769 w 2832565"/>
              <a:gd name="connsiteY45" fmla="*/ 1541123 h 2969231"/>
              <a:gd name="connsiteX46" fmla="*/ 1643865 w 2832565"/>
              <a:gd name="connsiteY46" fmla="*/ 1602768 h 2969231"/>
              <a:gd name="connsiteX47" fmla="*/ 1664414 w 2832565"/>
              <a:gd name="connsiteY47" fmla="*/ 1633591 h 2969231"/>
              <a:gd name="connsiteX48" fmla="*/ 1684962 w 2832565"/>
              <a:gd name="connsiteY48" fmla="*/ 1674687 h 2969231"/>
              <a:gd name="connsiteX49" fmla="*/ 1715784 w 2832565"/>
              <a:gd name="connsiteY49" fmla="*/ 1736332 h 2969231"/>
              <a:gd name="connsiteX50" fmla="*/ 1726058 w 2832565"/>
              <a:gd name="connsiteY50" fmla="*/ 1839074 h 2969231"/>
              <a:gd name="connsiteX51" fmla="*/ 1736333 w 2832565"/>
              <a:gd name="connsiteY51" fmla="*/ 1869896 h 2969231"/>
              <a:gd name="connsiteX52" fmla="*/ 1715784 w 2832565"/>
              <a:gd name="connsiteY52" fmla="*/ 2219218 h 2969231"/>
              <a:gd name="connsiteX53" fmla="*/ 1736333 w 2832565"/>
              <a:gd name="connsiteY53" fmla="*/ 2321959 h 2969231"/>
              <a:gd name="connsiteX54" fmla="*/ 1756881 w 2832565"/>
              <a:gd name="connsiteY54" fmla="*/ 2342508 h 2969231"/>
              <a:gd name="connsiteX55" fmla="*/ 1818526 w 2832565"/>
              <a:gd name="connsiteY55" fmla="*/ 2352782 h 2969231"/>
              <a:gd name="connsiteX56" fmla="*/ 1859623 w 2832565"/>
              <a:gd name="connsiteY56" fmla="*/ 2404153 h 2969231"/>
              <a:gd name="connsiteX57" fmla="*/ 1921267 w 2832565"/>
              <a:gd name="connsiteY57" fmla="*/ 2465798 h 2969231"/>
              <a:gd name="connsiteX58" fmla="*/ 1952090 w 2832565"/>
              <a:gd name="connsiteY58" fmla="*/ 2527443 h 2969231"/>
              <a:gd name="connsiteX59" fmla="*/ 2034283 w 2832565"/>
              <a:gd name="connsiteY59" fmla="*/ 2578813 h 2969231"/>
              <a:gd name="connsiteX60" fmla="*/ 2219218 w 2832565"/>
              <a:gd name="connsiteY60" fmla="*/ 2558265 h 2969231"/>
              <a:gd name="connsiteX61" fmla="*/ 2239766 w 2832565"/>
              <a:gd name="connsiteY61" fmla="*/ 2527443 h 2969231"/>
              <a:gd name="connsiteX62" fmla="*/ 2280863 w 2832565"/>
              <a:gd name="connsiteY62" fmla="*/ 2424701 h 2969231"/>
              <a:gd name="connsiteX63" fmla="*/ 2352782 w 2832565"/>
              <a:gd name="connsiteY63" fmla="*/ 2414427 h 2969231"/>
              <a:gd name="connsiteX64" fmla="*/ 2393879 w 2832565"/>
              <a:gd name="connsiteY64" fmla="*/ 2404153 h 2969231"/>
              <a:gd name="connsiteX65" fmla="*/ 2414427 w 2832565"/>
              <a:gd name="connsiteY65" fmla="*/ 2373330 h 2969231"/>
              <a:gd name="connsiteX66" fmla="*/ 2445249 w 2832565"/>
              <a:gd name="connsiteY66" fmla="*/ 2363056 h 2969231"/>
              <a:gd name="connsiteX67" fmla="*/ 2465798 w 2832565"/>
              <a:gd name="connsiteY67" fmla="*/ 2342508 h 2969231"/>
              <a:gd name="connsiteX68" fmla="*/ 2702103 w 2832565"/>
              <a:gd name="connsiteY68" fmla="*/ 2352782 h 2969231"/>
              <a:gd name="connsiteX69" fmla="*/ 2722652 w 2832565"/>
              <a:gd name="connsiteY69" fmla="*/ 2414427 h 2969231"/>
              <a:gd name="connsiteX70" fmla="*/ 2804845 w 2832565"/>
              <a:gd name="connsiteY70" fmla="*/ 2434975 h 2969231"/>
              <a:gd name="connsiteX71" fmla="*/ 2815119 w 2832565"/>
              <a:gd name="connsiteY71" fmla="*/ 2589087 h 2969231"/>
              <a:gd name="connsiteX72" fmla="*/ 2774023 w 2832565"/>
              <a:gd name="connsiteY72" fmla="*/ 2650732 h 2969231"/>
              <a:gd name="connsiteX73" fmla="*/ 2763748 w 2832565"/>
              <a:gd name="connsiteY73" fmla="*/ 2753474 h 2969231"/>
              <a:gd name="connsiteX74" fmla="*/ 2753474 w 2832565"/>
              <a:gd name="connsiteY74" fmla="*/ 2794571 h 2969231"/>
              <a:gd name="connsiteX75" fmla="*/ 2743200 w 2832565"/>
              <a:gd name="connsiteY75" fmla="*/ 2969231 h 296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</a:cxnLst>
            <a:rect l="l" t="t" r="r" b="b"/>
            <a:pathLst>
              <a:path w="2832565" h="2969231">
                <a:moveTo>
                  <a:pt x="0" y="0"/>
                </a:moveTo>
                <a:cubicBezTo>
                  <a:pt x="332" y="133"/>
                  <a:pt x="77873" y="27056"/>
                  <a:pt x="82193" y="41096"/>
                </a:cubicBezTo>
                <a:cubicBezTo>
                  <a:pt x="93317" y="77251"/>
                  <a:pt x="86567" y="116748"/>
                  <a:pt x="92467" y="154112"/>
                </a:cubicBezTo>
                <a:cubicBezTo>
                  <a:pt x="96872" y="182007"/>
                  <a:pt x="104086" y="209513"/>
                  <a:pt x="113016" y="236305"/>
                </a:cubicBezTo>
                <a:cubicBezTo>
                  <a:pt x="116441" y="246579"/>
                  <a:pt x="116525" y="258671"/>
                  <a:pt x="123290" y="267128"/>
                </a:cubicBezTo>
                <a:cubicBezTo>
                  <a:pt x="131004" y="276770"/>
                  <a:pt x="143838" y="280827"/>
                  <a:pt x="154112" y="287676"/>
                </a:cubicBezTo>
                <a:cubicBezTo>
                  <a:pt x="157537" y="297950"/>
                  <a:pt x="161412" y="308086"/>
                  <a:pt x="164387" y="318499"/>
                </a:cubicBezTo>
                <a:cubicBezTo>
                  <a:pt x="190197" y="408831"/>
                  <a:pt x="160295" y="316494"/>
                  <a:pt x="184935" y="390418"/>
                </a:cubicBezTo>
                <a:cubicBezTo>
                  <a:pt x="187988" y="472853"/>
                  <a:pt x="130998" y="635287"/>
                  <a:pt x="226032" y="698643"/>
                </a:cubicBezTo>
                <a:cubicBezTo>
                  <a:pt x="235043" y="704650"/>
                  <a:pt x="246580" y="705492"/>
                  <a:pt x="256854" y="708917"/>
                </a:cubicBezTo>
                <a:cubicBezTo>
                  <a:pt x="288972" y="837387"/>
                  <a:pt x="247924" y="677661"/>
                  <a:pt x="277402" y="780836"/>
                </a:cubicBezTo>
                <a:cubicBezTo>
                  <a:pt x="281281" y="794413"/>
                  <a:pt x="281361" y="809302"/>
                  <a:pt x="287676" y="821932"/>
                </a:cubicBezTo>
                <a:cubicBezTo>
                  <a:pt x="292008" y="830596"/>
                  <a:pt x="302174" y="834917"/>
                  <a:pt x="308225" y="842481"/>
                </a:cubicBezTo>
                <a:cubicBezTo>
                  <a:pt x="315939" y="852123"/>
                  <a:pt x="318302" y="866759"/>
                  <a:pt x="328773" y="873303"/>
                </a:cubicBezTo>
                <a:cubicBezTo>
                  <a:pt x="347141" y="884783"/>
                  <a:pt x="390418" y="893852"/>
                  <a:pt x="390418" y="893852"/>
                </a:cubicBezTo>
                <a:cubicBezTo>
                  <a:pt x="482181" y="847969"/>
                  <a:pt x="388555" y="909343"/>
                  <a:pt x="441789" y="760287"/>
                </a:cubicBezTo>
                <a:cubicBezTo>
                  <a:pt x="447548" y="744161"/>
                  <a:pt x="469186" y="739739"/>
                  <a:pt x="482885" y="729465"/>
                </a:cubicBezTo>
                <a:cubicBezTo>
                  <a:pt x="523982" y="732890"/>
                  <a:pt x="580170" y="707733"/>
                  <a:pt x="606175" y="739739"/>
                </a:cubicBezTo>
                <a:cubicBezTo>
                  <a:pt x="638641" y="779697"/>
                  <a:pt x="607502" y="843150"/>
                  <a:pt x="616449" y="893852"/>
                </a:cubicBezTo>
                <a:cubicBezTo>
                  <a:pt x="618132" y="903391"/>
                  <a:pt x="630148" y="907551"/>
                  <a:pt x="636998" y="914400"/>
                </a:cubicBezTo>
                <a:cubicBezTo>
                  <a:pt x="643847" y="928099"/>
                  <a:pt x="651858" y="941276"/>
                  <a:pt x="657546" y="955496"/>
                </a:cubicBezTo>
                <a:cubicBezTo>
                  <a:pt x="665590" y="975607"/>
                  <a:pt x="662778" y="1001825"/>
                  <a:pt x="678094" y="1017141"/>
                </a:cubicBezTo>
                <a:cubicBezTo>
                  <a:pt x="707374" y="1046421"/>
                  <a:pt x="693270" y="1029630"/>
                  <a:pt x="719191" y="1068512"/>
                </a:cubicBezTo>
                <a:cubicBezTo>
                  <a:pt x="722616" y="1078786"/>
                  <a:pt x="723893" y="1090048"/>
                  <a:pt x="729465" y="1099335"/>
                </a:cubicBezTo>
                <a:cubicBezTo>
                  <a:pt x="745629" y="1126275"/>
                  <a:pt x="761563" y="1122770"/>
                  <a:pt x="791110" y="1130157"/>
                </a:cubicBezTo>
                <a:cubicBezTo>
                  <a:pt x="797959" y="1140431"/>
                  <a:pt x="802927" y="1152249"/>
                  <a:pt x="811658" y="1160980"/>
                </a:cubicBezTo>
                <a:cubicBezTo>
                  <a:pt x="841100" y="1190422"/>
                  <a:pt x="839880" y="1175091"/>
                  <a:pt x="873303" y="1191802"/>
                </a:cubicBezTo>
                <a:cubicBezTo>
                  <a:pt x="884348" y="1197324"/>
                  <a:pt x="893852" y="1205501"/>
                  <a:pt x="904126" y="1212350"/>
                </a:cubicBezTo>
                <a:cubicBezTo>
                  <a:pt x="910975" y="1226049"/>
                  <a:pt x="918641" y="1239369"/>
                  <a:pt x="924674" y="1253447"/>
                </a:cubicBezTo>
                <a:cubicBezTo>
                  <a:pt x="928940" y="1263401"/>
                  <a:pt x="924442" y="1281642"/>
                  <a:pt x="934948" y="1284269"/>
                </a:cubicBezTo>
                <a:cubicBezTo>
                  <a:pt x="958441" y="1290142"/>
                  <a:pt x="982894" y="1277420"/>
                  <a:pt x="1006867" y="1273995"/>
                </a:cubicBezTo>
                <a:cubicBezTo>
                  <a:pt x="1013717" y="1263721"/>
                  <a:pt x="1022552" y="1254523"/>
                  <a:pt x="1027416" y="1243173"/>
                </a:cubicBezTo>
                <a:cubicBezTo>
                  <a:pt x="1032978" y="1230194"/>
                  <a:pt x="1027705" y="1212061"/>
                  <a:pt x="1037690" y="1202076"/>
                </a:cubicBezTo>
                <a:cubicBezTo>
                  <a:pt x="1047675" y="1192091"/>
                  <a:pt x="1064790" y="1193668"/>
                  <a:pt x="1078787" y="1191802"/>
                </a:cubicBezTo>
                <a:cubicBezTo>
                  <a:pt x="1116282" y="1186803"/>
                  <a:pt x="1154130" y="1184953"/>
                  <a:pt x="1191802" y="1181528"/>
                </a:cubicBezTo>
                <a:cubicBezTo>
                  <a:pt x="1236752" y="1170291"/>
                  <a:pt x="1232207" y="1174585"/>
                  <a:pt x="1273996" y="1150705"/>
                </a:cubicBezTo>
                <a:cubicBezTo>
                  <a:pt x="1284717" y="1144579"/>
                  <a:pt x="1293469" y="1135021"/>
                  <a:pt x="1304818" y="1130157"/>
                </a:cubicBezTo>
                <a:cubicBezTo>
                  <a:pt x="1317797" y="1124595"/>
                  <a:pt x="1332216" y="1123308"/>
                  <a:pt x="1345915" y="1119883"/>
                </a:cubicBezTo>
                <a:cubicBezTo>
                  <a:pt x="1380162" y="1123308"/>
                  <a:pt x="1415266" y="1121810"/>
                  <a:pt x="1448656" y="1130157"/>
                </a:cubicBezTo>
                <a:cubicBezTo>
                  <a:pt x="1458053" y="1132506"/>
                  <a:pt x="1464873" y="1142041"/>
                  <a:pt x="1469205" y="1150705"/>
                </a:cubicBezTo>
                <a:cubicBezTo>
                  <a:pt x="1489979" y="1192251"/>
                  <a:pt x="1469121" y="1207026"/>
                  <a:pt x="1489753" y="1253447"/>
                </a:cubicBezTo>
                <a:cubicBezTo>
                  <a:pt x="1495654" y="1266724"/>
                  <a:pt x="1510301" y="1273995"/>
                  <a:pt x="1520575" y="1284269"/>
                </a:cubicBezTo>
                <a:cubicBezTo>
                  <a:pt x="1524000" y="1311667"/>
                  <a:pt x="1527200" y="1339094"/>
                  <a:pt x="1530849" y="1366463"/>
                </a:cubicBezTo>
                <a:cubicBezTo>
                  <a:pt x="1534050" y="1390467"/>
                  <a:pt x="1536375" y="1414636"/>
                  <a:pt x="1541124" y="1438382"/>
                </a:cubicBezTo>
                <a:cubicBezTo>
                  <a:pt x="1544850" y="1457013"/>
                  <a:pt x="1562664" y="1497307"/>
                  <a:pt x="1571946" y="1510301"/>
                </a:cubicBezTo>
                <a:cubicBezTo>
                  <a:pt x="1580391" y="1522124"/>
                  <a:pt x="1593849" y="1529654"/>
                  <a:pt x="1602769" y="1541123"/>
                </a:cubicBezTo>
                <a:cubicBezTo>
                  <a:pt x="1617931" y="1560617"/>
                  <a:pt x="1630166" y="1582220"/>
                  <a:pt x="1643865" y="1602768"/>
                </a:cubicBezTo>
                <a:cubicBezTo>
                  <a:pt x="1650715" y="1613042"/>
                  <a:pt x="1658892" y="1622546"/>
                  <a:pt x="1664414" y="1633591"/>
                </a:cubicBezTo>
                <a:cubicBezTo>
                  <a:pt x="1671263" y="1647290"/>
                  <a:pt x="1677363" y="1661389"/>
                  <a:pt x="1684962" y="1674687"/>
                </a:cubicBezTo>
                <a:cubicBezTo>
                  <a:pt x="1716828" y="1730453"/>
                  <a:pt x="1696948" y="1679823"/>
                  <a:pt x="1715784" y="1736332"/>
                </a:cubicBezTo>
                <a:cubicBezTo>
                  <a:pt x="1719209" y="1770579"/>
                  <a:pt x="1720824" y="1805056"/>
                  <a:pt x="1726058" y="1839074"/>
                </a:cubicBezTo>
                <a:cubicBezTo>
                  <a:pt x="1727705" y="1849778"/>
                  <a:pt x="1736333" y="1859066"/>
                  <a:pt x="1736333" y="1869896"/>
                </a:cubicBezTo>
                <a:cubicBezTo>
                  <a:pt x="1736333" y="2167346"/>
                  <a:pt x="1758564" y="2090874"/>
                  <a:pt x="1715784" y="2219218"/>
                </a:cubicBezTo>
                <a:cubicBezTo>
                  <a:pt x="1717075" y="2226965"/>
                  <a:pt x="1728667" y="2306628"/>
                  <a:pt x="1736333" y="2321959"/>
                </a:cubicBezTo>
                <a:cubicBezTo>
                  <a:pt x="1740665" y="2330623"/>
                  <a:pt x="1747811" y="2339107"/>
                  <a:pt x="1756881" y="2342508"/>
                </a:cubicBezTo>
                <a:cubicBezTo>
                  <a:pt x="1776386" y="2349823"/>
                  <a:pt x="1797978" y="2349357"/>
                  <a:pt x="1818526" y="2352782"/>
                </a:cubicBezTo>
                <a:cubicBezTo>
                  <a:pt x="1869329" y="2428986"/>
                  <a:pt x="1810823" y="2345594"/>
                  <a:pt x="1859623" y="2404153"/>
                </a:cubicBezTo>
                <a:cubicBezTo>
                  <a:pt x="1907412" y="2461500"/>
                  <a:pt x="1869305" y="2431155"/>
                  <a:pt x="1921267" y="2465798"/>
                </a:cubicBezTo>
                <a:cubicBezTo>
                  <a:pt x="1929623" y="2490864"/>
                  <a:pt x="1932175" y="2507528"/>
                  <a:pt x="1952090" y="2527443"/>
                </a:cubicBezTo>
                <a:cubicBezTo>
                  <a:pt x="1978763" y="2554116"/>
                  <a:pt x="2001731" y="2562537"/>
                  <a:pt x="2034283" y="2578813"/>
                </a:cubicBezTo>
                <a:cubicBezTo>
                  <a:pt x="2095928" y="2571964"/>
                  <a:pt x="2159045" y="2573308"/>
                  <a:pt x="2219218" y="2558265"/>
                </a:cubicBezTo>
                <a:cubicBezTo>
                  <a:pt x="2231197" y="2555270"/>
                  <a:pt x="2234751" y="2538727"/>
                  <a:pt x="2239766" y="2527443"/>
                </a:cubicBezTo>
                <a:cubicBezTo>
                  <a:pt x="2239946" y="2527039"/>
                  <a:pt x="2268457" y="2431593"/>
                  <a:pt x="2280863" y="2424701"/>
                </a:cubicBezTo>
                <a:cubicBezTo>
                  <a:pt x="2302032" y="2412940"/>
                  <a:pt x="2328956" y="2418759"/>
                  <a:pt x="2352782" y="2414427"/>
                </a:cubicBezTo>
                <a:cubicBezTo>
                  <a:pt x="2366675" y="2411901"/>
                  <a:pt x="2380180" y="2407578"/>
                  <a:pt x="2393879" y="2404153"/>
                </a:cubicBezTo>
                <a:cubicBezTo>
                  <a:pt x="2400728" y="2393879"/>
                  <a:pt x="2404785" y="2381044"/>
                  <a:pt x="2414427" y="2373330"/>
                </a:cubicBezTo>
                <a:cubicBezTo>
                  <a:pt x="2422884" y="2366565"/>
                  <a:pt x="2435963" y="2368628"/>
                  <a:pt x="2445249" y="2363056"/>
                </a:cubicBezTo>
                <a:cubicBezTo>
                  <a:pt x="2453555" y="2358072"/>
                  <a:pt x="2458948" y="2349357"/>
                  <a:pt x="2465798" y="2342508"/>
                </a:cubicBezTo>
                <a:cubicBezTo>
                  <a:pt x="2544566" y="2345933"/>
                  <a:pt x="2626180" y="2331524"/>
                  <a:pt x="2702103" y="2352782"/>
                </a:cubicBezTo>
                <a:cubicBezTo>
                  <a:pt x="2722961" y="2358622"/>
                  <a:pt x="2702104" y="2407578"/>
                  <a:pt x="2722652" y="2414427"/>
                </a:cubicBezTo>
                <a:cubicBezTo>
                  <a:pt x="2770041" y="2430223"/>
                  <a:pt x="2742855" y="2422577"/>
                  <a:pt x="2804845" y="2434975"/>
                </a:cubicBezTo>
                <a:cubicBezTo>
                  <a:pt x="2835665" y="2496616"/>
                  <a:pt x="2843191" y="2493642"/>
                  <a:pt x="2815119" y="2589087"/>
                </a:cubicBezTo>
                <a:cubicBezTo>
                  <a:pt x="2808151" y="2612779"/>
                  <a:pt x="2774023" y="2650732"/>
                  <a:pt x="2774023" y="2650732"/>
                </a:cubicBezTo>
                <a:cubicBezTo>
                  <a:pt x="2770598" y="2684979"/>
                  <a:pt x="2768616" y="2719402"/>
                  <a:pt x="2763748" y="2753474"/>
                </a:cubicBezTo>
                <a:cubicBezTo>
                  <a:pt x="2761751" y="2767453"/>
                  <a:pt x="2755225" y="2780559"/>
                  <a:pt x="2753474" y="2794571"/>
                </a:cubicBezTo>
                <a:cubicBezTo>
                  <a:pt x="2741778" y="2888141"/>
                  <a:pt x="2743200" y="2896048"/>
                  <a:pt x="2743200" y="2969231"/>
                </a:cubicBezTo>
              </a:path>
            </a:pathLst>
          </a:cu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8177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  <p:bldP spid="1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journal&#10;&#10;Description générée automatiquement">
            <a:extLst>
              <a:ext uri="{FF2B5EF4-FFF2-40B4-BE49-F238E27FC236}">
                <a16:creationId xmlns:a16="http://schemas.microsoft.com/office/drawing/2014/main" id="{3721DDFA-D0F4-FF2C-E5E7-65B47E307B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1232" y="110871"/>
            <a:ext cx="6912768" cy="663625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DB2420F-2F27-735C-AB7B-4F543CBA9698}"/>
              </a:ext>
            </a:extLst>
          </p:cNvPr>
          <p:cNvSpPr/>
          <p:nvPr/>
        </p:nvSpPr>
        <p:spPr>
          <a:xfrm>
            <a:off x="0" y="0"/>
            <a:ext cx="2231232" cy="685800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75000"/>
                  <a:shade val="30000"/>
                  <a:satMod val="115000"/>
                </a:schemeClr>
              </a:gs>
              <a:gs pos="50000">
                <a:schemeClr val="tx2">
                  <a:lumMod val="75000"/>
                  <a:shade val="67500"/>
                  <a:satMod val="115000"/>
                </a:schemeClr>
              </a:gs>
              <a:gs pos="100000">
                <a:schemeClr val="tx2">
                  <a:lumMod val="75000"/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91000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>
            <a:extLst>
              <a:ext uri="{FF2B5EF4-FFF2-40B4-BE49-F238E27FC236}">
                <a16:creationId xmlns:a16="http://schemas.microsoft.com/office/drawing/2014/main" id="{72581A6F-EBE3-42CB-BDA1-0CE6F72A39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260648"/>
            <a:ext cx="2238794" cy="576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63869A6-FD2D-4F93-BDF4-ABB0F522E1C6}"/>
              </a:ext>
            </a:extLst>
          </p:cNvPr>
          <p:cNvSpPr/>
          <p:nvPr/>
        </p:nvSpPr>
        <p:spPr>
          <a:xfrm>
            <a:off x="0" y="0"/>
            <a:ext cx="3563888" cy="685800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75000"/>
                  <a:shade val="30000"/>
                  <a:satMod val="115000"/>
                </a:schemeClr>
              </a:gs>
              <a:gs pos="50000">
                <a:schemeClr val="tx2">
                  <a:lumMod val="75000"/>
                  <a:shade val="67500"/>
                  <a:satMod val="115000"/>
                </a:schemeClr>
              </a:gs>
              <a:gs pos="100000">
                <a:schemeClr val="tx2">
                  <a:lumMod val="75000"/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7CEA2483-ECA2-40C9-9943-B49807F117A2}"/>
              </a:ext>
            </a:extLst>
          </p:cNvPr>
          <p:cNvSpPr txBox="1"/>
          <p:nvPr/>
        </p:nvSpPr>
        <p:spPr>
          <a:xfrm>
            <a:off x="3594267" y="1231899"/>
            <a:ext cx="55999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Les accès au tunnel sont éligibles à </a:t>
            </a:r>
            <a:r>
              <a:rPr lang="fr-FR" sz="32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50% </a:t>
            </a:r>
            <a:r>
              <a:rPr lang="fr-FR" sz="32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de cofinancements européens</a:t>
            </a:r>
            <a:endParaRPr lang="fr-FR" sz="32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D86D9E3D-5322-42E0-BAF5-A33D1803EE9C}"/>
              </a:ext>
            </a:extLst>
          </p:cNvPr>
          <p:cNvSpPr txBox="1"/>
          <p:nvPr/>
        </p:nvSpPr>
        <p:spPr>
          <a:xfrm>
            <a:off x="472852" y="3227492"/>
            <a:ext cx="323505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Bruxelles met la pression et évoque le risque de perdre les financements</a:t>
            </a:r>
          </a:p>
        </p:txBody>
      </p:sp>
      <p:sp>
        <p:nvSpPr>
          <p:cNvPr id="12" name="Triangle isocèle 11">
            <a:extLst>
              <a:ext uri="{FF2B5EF4-FFF2-40B4-BE49-F238E27FC236}">
                <a16:creationId xmlns:a16="http://schemas.microsoft.com/office/drawing/2014/main" id="{45959E33-251B-4452-8F21-CD2ACEE503A1}"/>
              </a:ext>
            </a:extLst>
          </p:cNvPr>
          <p:cNvSpPr/>
          <p:nvPr/>
        </p:nvSpPr>
        <p:spPr>
          <a:xfrm rot="5400000">
            <a:off x="170875" y="3362162"/>
            <a:ext cx="288032" cy="288032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Image 3" descr="Une image contenant texte, tableau blanc&#10;&#10;Description générée automatiquement">
            <a:extLst>
              <a:ext uri="{FF2B5EF4-FFF2-40B4-BE49-F238E27FC236}">
                <a16:creationId xmlns:a16="http://schemas.microsoft.com/office/drawing/2014/main" id="{2581A756-6714-B17A-4CB2-11D6E3DC2C6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3138975"/>
            <a:ext cx="5580112" cy="3719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979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2">
            <a:extLst>
              <a:ext uri="{FF2B5EF4-FFF2-40B4-BE49-F238E27FC236}">
                <a16:creationId xmlns:a16="http://schemas.microsoft.com/office/drawing/2014/main" id="{B4975B24-9815-FD84-F74F-5E716BD9AC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5" r="-125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ZoneTexte 9">
            <a:extLst>
              <a:ext uri="{FF2B5EF4-FFF2-40B4-BE49-F238E27FC236}">
                <a16:creationId xmlns:a16="http://schemas.microsoft.com/office/drawing/2014/main" id="{5F480074-0386-8FDB-D56D-31398898B9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9672" y="476672"/>
            <a:ext cx="3600400" cy="21852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FRANCE + ITALIE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28,3 % de la pop. et 29,6 % du PIB de l’UE</a:t>
            </a:r>
          </a:p>
        </p:txBody>
      </p:sp>
      <p:sp>
        <p:nvSpPr>
          <p:cNvPr id="6" name="ZoneTexte 9">
            <a:extLst>
              <a:ext uri="{FF2B5EF4-FFF2-40B4-BE49-F238E27FC236}">
                <a16:creationId xmlns:a16="http://schemas.microsoft.com/office/drawing/2014/main" id="{776E4FE9-BBEF-33CF-B011-960AD7EA93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16016" y="3573016"/>
            <a:ext cx="3402285" cy="3108543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fr-FR" altLang="fr-FR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47 Mt </a:t>
            </a:r>
            <a:r>
              <a:rPr lang="fr-FR" altLang="fr-FR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marchandises échangées par an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endParaRPr lang="fr-FR" altLang="fr-FR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fr-FR" altLang="fr-FR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100 Mds € </a:t>
            </a:r>
            <a:r>
              <a:rPr lang="fr-FR" altLang="fr-FR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d’échanges commerciaux</a:t>
            </a:r>
          </a:p>
        </p:txBody>
      </p:sp>
    </p:spTree>
    <p:extLst>
      <p:ext uri="{BB962C8B-B14F-4D97-AF65-F5344CB8AC3E}">
        <p14:creationId xmlns:p14="http://schemas.microsoft.com/office/powerpoint/2010/main" val="3327856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texte, journal, capture d’écran&#10;&#10;Description générée automatiquement">
            <a:extLst>
              <a:ext uri="{FF2B5EF4-FFF2-40B4-BE49-F238E27FC236}">
                <a16:creationId xmlns:a16="http://schemas.microsoft.com/office/drawing/2014/main" id="{075147C3-3BDA-2F91-5D2A-5099566010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668" y="620688"/>
            <a:ext cx="9044928" cy="5832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8286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oneTexte 6">
            <a:extLst>
              <a:ext uri="{FF2B5EF4-FFF2-40B4-BE49-F238E27FC236}">
                <a16:creationId xmlns:a16="http://schemas.microsoft.com/office/drawing/2014/main" id="{0994C9C2-5053-47FB-825E-CF6AA9288690}"/>
              </a:ext>
            </a:extLst>
          </p:cNvPr>
          <p:cNvSpPr txBox="1"/>
          <p:nvPr/>
        </p:nvSpPr>
        <p:spPr>
          <a:xfrm>
            <a:off x="5555182" y="801333"/>
            <a:ext cx="367240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Urgence : engager sans délais les études APD sur de la section française</a:t>
            </a:r>
            <a:endParaRPr lang="fr-FR" sz="28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riangle isocèle 7">
            <a:extLst>
              <a:ext uri="{FF2B5EF4-FFF2-40B4-BE49-F238E27FC236}">
                <a16:creationId xmlns:a16="http://schemas.microsoft.com/office/drawing/2014/main" id="{E0F0E2F3-1F54-4C64-B585-90E8BA20E91E}"/>
              </a:ext>
            </a:extLst>
          </p:cNvPr>
          <p:cNvSpPr/>
          <p:nvPr/>
        </p:nvSpPr>
        <p:spPr>
          <a:xfrm rot="5400000">
            <a:off x="5275137" y="849831"/>
            <a:ext cx="288032" cy="304975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1A24094A-4521-4064-9593-DA4CE06E19FF}"/>
              </a:ext>
            </a:extLst>
          </p:cNvPr>
          <p:cNvSpPr txBox="1"/>
          <p:nvPr/>
        </p:nvSpPr>
        <p:spPr>
          <a:xfrm>
            <a:off x="5419153" y="5157192"/>
            <a:ext cx="341951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Arbitrages du gouvernement attendus d’ici l’été </a:t>
            </a:r>
          </a:p>
        </p:txBody>
      </p:sp>
      <p:sp>
        <p:nvSpPr>
          <p:cNvPr id="10" name="Triangle isocèle 9">
            <a:extLst>
              <a:ext uri="{FF2B5EF4-FFF2-40B4-BE49-F238E27FC236}">
                <a16:creationId xmlns:a16="http://schemas.microsoft.com/office/drawing/2014/main" id="{2F940574-FDEA-4FC0-86D7-BA4C60BF8267}"/>
              </a:ext>
            </a:extLst>
          </p:cNvPr>
          <p:cNvSpPr/>
          <p:nvPr/>
        </p:nvSpPr>
        <p:spPr>
          <a:xfrm rot="5400000">
            <a:off x="5193208" y="5272321"/>
            <a:ext cx="288032" cy="304975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Triangle isocèle 11">
            <a:extLst>
              <a:ext uri="{FF2B5EF4-FFF2-40B4-BE49-F238E27FC236}">
                <a16:creationId xmlns:a16="http://schemas.microsoft.com/office/drawing/2014/main" id="{9814C182-69B2-4FBA-AC18-554748766A5F}"/>
              </a:ext>
            </a:extLst>
          </p:cNvPr>
          <p:cNvSpPr/>
          <p:nvPr/>
        </p:nvSpPr>
        <p:spPr>
          <a:xfrm rot="5400000">
            <a:off x="5275137" y="3132497"/>
            <a:ext cx="288032" cy="304975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29DB0DFD-5E97-4465-B8D2-54E33C3071FB}"/>
              </a:ext>
            </a:extLst>
          </p:cNvPr>
          <p:cNvSpPr txBox="1"/>
          <p:nvPr/>
        </p:nvSpPr>
        <p:spPr>
          <a:xfrm>
            <a:off x="5508104" y="3044813"/>
            <a:ext cx="352803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Déposer un dossier de cofinancement à Bruxelles en septembre</a:t>
            </a:r>
            <a:endParaRPr lang="fr-FR" sz="28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Image 2" descr="Une image contenant texte, sablier&#10;&#10;Description générée automatiquement">
            <a:extLst>
              <a:ext uri="{FF2B5EF4-FFF2-40B4-BE49-F238E27FC236}">
                <a16:creationId xmlns:a16="http://schemas.microsoft.com/office/drawing/2014/main" id="{B69E4C18-C62E-BAC4-446C-8AF575C277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07605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719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9" grpId="0"/>
      <p:bldP spid="10" grpId="0" animBg="1"/>
      <p:bldP spid="12" grpId="0" animBg="1"/>
      <p:bldP spid="1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3419872" y="2033464"/>
            <a:ext cx="2123728" cy="6480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ZoneTexte 8"/>
          <p:cNvSpPr txBox="1"/>
          <p:nvPr/>
        </p:nvSpPr>
        <p:spPr>
          <a:xfrm>
            <a:off x="539552" y="3847107"/>
            <a:ext cx="2880320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Une grande infrastructure pour une croissance économique soutenable sur le plan environnemental </a:t>
            </a:r>
            <a:endParaRPr lang="fr-FR" sz="2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24744"/>
            <a:ext cx="5037286" cy="1296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age 6" descr="essentiel-de-la-transalpine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42417" y="0"/>
            <a:ext cx="4201584" cy="3429000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2339752" y="4149080"/>
            <a:ext cx="43924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www.transalpine.com</a:t>
            </a:r>
          </a:p>
        </p:txBody>
      </p:sp>
      <p:pic>
        <p:nvPicPr>
          <p:cNvPr id="10" name="Image 9" descr="Facebook_icon.svg_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27784" y="5061181"/>
            <a:ext cx="648072" cy="648072"/>
          </a:xfrm>
          <a:prstGeom prst="rect">
            <a:avLst/>
          </a:prstGeom>
        </p:spPr>
      </p:pic>
      <p:pic>
        <p:nvPicPr>
          <p:cNvPr id="11" name="Image 10" descr="Twitter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491880" y="5061181"/>
            <a:ext cx="648072" cy="648072"/>
          </a:xfrm>
          <a:prstGeom prst="rect">
            <a:avLst/>
          </a:prstGeom>
        </p:spPr>
      </p:pic>
      <p:pic>
        <p:nvPicPr>
          <p:cNvPr id="13" name="Image 12" descr="unnamed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283968" y="5049771"/>
            <a:ext cx="648072" cy="648072"/>
          </a:xfrm>
          <a:prstGeom prst="rect">
            <a:avLst/>
          </a:prstGeom>
        </p:spPr>
      </p:pic>
      <p:pic>
        <p:nvPicPr>
          <p:cNvPr id="14" name="Image 13" descr="yt_1200-vfl4C3T0K.png"/>
          <p:cNvPicPr>
            <a:picLocks noChangeAspect="1"/>
          </p:cNvPicPr>
          <p:nvPr/>
        </p:nvPicPr>
        <p:blipFill>
          <a:blip r:embed="rId7" cstate="print"/>
          <a:srcRect l="14739" t="31535" r="15183" b="32258"/>
          <a:stretch>
            <a:fillRect/>
          </a:stretch>
        </p:blipFill>
        <p:spPr>
          <a:xfrm>
            <a:off x="5004048" y="4989173"/>
            <a:ext cx="1440160" cy="744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8488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88340BCB-18C1-4F01-A7B6-ABE5E86A69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050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4EE818FD-D103-870A-24AF-A6F77D8390B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0" r="2750"/>
          <a:stretch/>
        </p:blipFill>
        <p:spPr>
          <a:xfrm>
            <a:off x="0" y="4119"/>
            <a:ext cx="9150574" cy="6853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239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Une image contenant texte, ciel, extérieur, neige&#10;&#10;Description générée automatiquement">
            <a:extLst>
              <a:ext uri="{FF2B5EF4-FFF2-40B4-BE49-F238E27FC236}">
                <a16:creationId xmlns:a16="http://schemas.microsoft.com/office/drawing/2014/main" id="{FBF73C54-274D-D6BA-905E-B08C70B3D92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71" r="22755" b="171"/>
          <a:stretch/>
        </p:blipFill>
        <p:spPr>
          <a:xfrm>
            <a:off x="-1" y="17002"/>
            <a:ext cx="9144001" cy="6840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622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592300" y="5697252"/>
            <a:ext cx="540060" cy="216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4" name="Rectangle 3"/>
          <p:cNvSpPr/>
          <p:nvPr/>
        </p:nvSpPr>
        <p:spPr>
          <a:xfrm>
            <a:off x="2677755" y="1430779"/>
            <a:ext cx="1513954" cy="1233373"/>
          </a:xfrm>
          <a:custGeom>
            <a:avLst/>
            <a:gdLst>
              <a:gd name="connsiteX0" fmla="*/ 0 w 1512168"/>
              <a:gd name="connsiteY0" fmla="*/ 0 h 1152128"/>
              <a:gd name="connsiteX1" fmla="*/ 1512168 w 1512168"/>
              <a:gd name="connsiteY1" fmla="*/ 0 h 1152128"/>
              <a:gd name="connsiteX2" fmla="*/ 1512168 w 1512168"/>
              <a:gd name="connsiteY2" fmla="*/ 1152128 h 1152128"/>
              <a:gd name="connsiteX3" fmla="*/ 0 w 1512168"/>
              <a:gd name="connsiteY3" fmla="*/ 1152128 h 1152128"/>
              <a:gd name="connsiteX4" fmla="*/ 0 w 1512168"/>
              <a:gd name="connsiteY4" fmla="*/ 0 h 1152128"/>
              <a:gd name="connsiteX0" fmla="*/ 0 w 1512168"/>
              <a:gd name="connsiteY0" fmla="*/ 0 h 1475685"/>
              <a:gd name="connsiteX1" fmla="*/ 1512168 w 1512168"/>
              <a:gd name="connsiteY1" fmla="*/ 0 h 1475685"/>
              <a:gd name="connsiteX2" fmla="*/ 1343355 w 1512168"/>
              <a:gd name="connsiteY2" fmla="*/ 1475685 h 1475685"/>
              <a:gd name="connsiteX3" fmla="*/ 0 w 1512168"/>
              <a:gd name="connsiteY3" fmla="*/ 1152128 h 1475685"/>
              <a:gd name="connsiteX4" fmla="*/ 0 w 1512168"/>
              <a:gd name="connsiteY4" fmla="*/ 0 h 1475685"/>
              <a:gd name="connsiteX0" fmla="*/ 0 w 1877928"/>
              <a:gd name="connsiteY0" fmla="*/ 0 h 1475685"/>
              <a:gd name="connsiteX1" fmla="*/ 1877928 w 1877928"/>
              <a:gd name="connsiteY1" fmla="*/ 239151 h 1475685"/>
              <a:gd name="connsiteX2" fmla="*/ 1343355 w 1877928"/>
              <a:gd name="connsiteY2" fmla="*/ 1475685 h 1475685"/>
              <a:gd name="connsiteX3" fmla="*/ 0 w 1877928"/>
              <a:gd name="connsiteY3" fmla="*/ 1152128 h 1475685"/>
              <a:gd name="connsiteX4" fmla="*/ 0 w 1877928"/>
              <a:gd name="connsiteY4" fmla="*/ 0 h 1475685"/>
              <a:gd name="connsiteX0" fmla="*/ 0 w 2018605"/>
              <a:gd name="connsiteY0" fmla="*/ 0 h 1644497"/>
              <a:gd name="connsiteX1" fmla="*/ 2018605 w 2018605"/>
              <a:gd name="connsiteY1" fmla="*/ 407963 h 1644497"/>
              <a:gd name="connsiteX2" fmla="*/ 1484032 w 2018605"/>
              <a:gd name="connsiteY2" fmla="*/ 1644497 h 1644497"/>
              <a:gd name="connsiteX3" fmla="*/ 140677 w 2018605"/>
              <a:gd name="connsiteY3" fmla="*/ 1320940 h 1644497"/>
              <a:gd name="connsiteX4" fmla="*/ 0 w 2018605"/>
              <a:gd name="connsiteY4" fmla="*/ 0 h 1644497"/>
              <a:gd name="connsiteX0" fmla="*/ 0 w 2018605"/>
              <a:gd name="connsiteY0" fmla="*/ 0 h 1644497"/>
              <a:gd name="connsiteX1" fmla="*/ 2018605 w 2018605"/>
              <a:gd name="connsiteY1" fmla="*/ 407963 h 1644497"/>
              <a:gd name="connsiteX2" fmla="*/ 1484032 w 2018605"/>
              <a:gd name="connsiteY2" fmla="*/ 1644497 h 1644497"/>
              <a:gd name="connsiteX3" fmla="*/ 154745 w 2018605"/>
              <a:gd name="connsiteY3" fmla="*/ 1278737 h 1644497"/>
              <a:gd name="connsiteX4" fmla="*/ 0 w 2018605"/>
              <a:gd name="connsiteY4" fmla="*/ 0 h 16444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18605" h="1644497">
                <a:moveTo>
                  <a:pt x="0" y="0"/>
                </a:moveTo>
                <a:lnTo>
                  <a:pt x="2018605" y="407963"/>
                </a:lnTo>
                <a:lnTo>
                  <a:pt x="1484032" y="1644497"/>
                </a:lnTo>
                <a:lnTo>
                  <a:pt x="154745" y="1278737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5" name="Rectangle 3"/>
          <p:cNvSpPr/>
          <p:nvPr/>
        </p:nvSpPr>
        <p:spPr>
          <a:xfrm>
            <a:off x="1377328" y="1700808"/>
            <a:ext cx="1177289" cy="864096"/>
          </a:xfrm>
          <a:custGeom>
            <a:avLst/>
            <a:gdLst>
              <a:gd name="connsiteX0" fmla="*/ 0 w 1512168"/>
              <a:gd name="connsiteY0" fmla="*/ 0 h 1152128"/>
              <a:gd name="connsiteX1" fmla="*/ 1512168 w 1512168"/>
              <a:gd name="connsiteY1" fmla="*/ 0 h 1152128"/>
              <a:gd name="connsiteX2" fmla="*/ 1512168 w 1512168"/>
              <a:gd name="connsiteY2" fmla="*/ 1152128 h 1152128"/>
              <a:gd name="connsiteX3" fmla="*/ 0 w 1512168"/>
              <a:gd name="connsiteY3" fmla="*/ 1152128 h 1152128"/>
              <a:gd name="connsiteX4" fmla="*/ 0 w 1512168"/>
              <a:gd name="connsiteY4" fmla="*/ 0 h 1152128"/>
              <a:gd name="connsiteX0" fmla="*/ 0 w 1512168"/>
              <a:gd name="connsiteY0" fmla="*/ 0 h 1475685"/>
              <a:gd name="connsiteX1" fmla="*/ 1512168 w 1512168"/>
              <a:gd name="connsiteY1" fmla="*/ 0 h 1475685"/>
              <a:gd name="connsiteX2" fmla="*/ 1343355 w 1512168"/>
              <a:gd name="connsiteY2" fmla="*/ 1475685 h 1475685"/>
              <a:gd name="connsiteX3" fmla="*/ 0 w 1512168"/>
              <a:gd name="connsiteY3" fmla="*/ 1152128 h 1475685"/>
              <a:gd name="connsiteX4" fmla="*/ 0 w 1512168"/>
              <a:gd name="connsiteY4" fmla="*/ 0 h 1475685"/>
              <a:gd name="connsiteX0" fmla="*/ 0 w 1877928"/>
              <a:gd name="connsiteY0" fmla="*/ 0 h 1475685"/>
              <a:gd name="connsiteX1" fmla="*/ 1877928 w 1877928"/>
              <a:gd name="connsiteY1" fmla="*/ 239151 h 1475685"/>
              <a:gd name="connsiteX2" fmla="*/ 1343355 w 1877928"/>
              <a:gd name="connsiteY2" fmla="*/ 1475685 h 1475685"/>
              <a:gd name="connsiteX3" fmla="*/ 0 w 1877928"/>
              <a:gd name="connsiteY3" fmla="*/ 1152128 h 1475685"/>
              <a:gd name="connsiteX4" fmla="*/ 0 w 1877928"/>
              <a:gd name="connsiteY4" fmla="*/ 0 h 1475685"/>
              <a:gd name="connsiteX0" fmla="*/ 0 w 2018605"/>
              <a:gd name="connsiteY0" fmla="*/ 0 h 1644497"/>
              <a:gd name="connsiteX1" fmla="*/ 2018605 w 2018605"/>
              <a:gd name="connsiteY1" fmla="*/ 407963 h 1644497"/>
              <a:gd name="connsiteX2" fmla="*/ 1484032 w 2018605"/>
              <a:gd name="connsiteY2" fmla="*/ 1644497 h 1644497"/>
              <a:gd name="connsiteX3" fmla="*/ 140677 w 2018605"/>
              <a:gd name="connsiteY3" fmla="*/ 1320940 h 1644497"/>
              <a:gd name="connsiteX4" fmla="*/ 0 w 2018605"/>
              <a:gd name="connsiteY4" fmla="*/ 0 h 1644497"/>
              <a:gd name="connsiteX0" fmla="*/ 0 w 2018605"/>
              <a:gd name="connsiteY0" fmla="*/ 0 h 1644497"/>
              <a:gd name="connsiteX1" fmla="*/ 2018605 w 2018605"/>
              <a:gd name="connsiteY1" fmla="*/ 407963 h 1644497"/>
              <a:gd name="connsiteX2" fmla="*/ 1484032 w 2018605"/>
              <a:gd name="connsiteY2" fmla="*/ 1644497 h 1644497"/>
              <a:gd name="connsiteX3" fmla="*/ 154745 w 2018605"/>
              <a:gd name="connsiteY3" fmla="*/ 1278737 h 1644497"/>
              <a:gd name="connsiteX4" fmla="*/ 0 w 2018605"/>
              <a:gd name="connsiteY4" fmla="*/ 0 h 1644497"/>
              <a:gd name="connsiteX0" fmla="*/ 0 w 2834530"/>
              <a:gd name="connsiteY0" fmla="*/ 0 h 1377211"/>
              <a:gd name="connsiteX1" fmla="*/ 2018605 w 2834530"/>
              <a:gd name="connsiteY1" fmla="*/ 407963 h 1377211"/>
              <a:gd name="connsiteX2" fmla="*/ 2834530 w 2834530"/>
              <a:gd name="connsiteY2" fmla="*/ 1377211 h 1377211"/>
              <a:gd name="connsiteX3" fmla="*/ 154745 w 2834530"/>
              <a:gd name="connsiteY3" fmla="*/ 1278737 h 1377211"/>
              <a:gd name="connsiteX4" fmla="*/ 0 w 2834530"/>
              <a:gd name="connsiteY4" fmla="*/ 0 h 1377211"/>
              <a:gd name="connsiteX0" fmla="*/ 0 w 2834530"/>
              <a:gd name="connsiteY0" fmla="*/ 0 h 1391278"/>
              <a:gd name="connsiteX1" fmla="*/ 2018605 w 2834530"/>
              <a:gd name="connsiteY1" fmla="*/ 407963 h 1391278"/>
              <a:gd name="connsiteX2" fmla="*/ 2834530 w 2834530"/>
              <a:gd name="connsiteY2" fmla="*/ 1377211 h 1391278"/>
              <a:gd name="connsiteX3" fmla="*/ 1828801 w 2834530"/>
              <a:gd name="connsiteY3" fmla="*/ 1391278 h 1391278"/>
              <a:gd name="connsiteX4" fmla="*/ 0 w 2834530"/>
              <a:gd name="connsiteY4" fmla="*/ 0 h 1391278"/>
              <a:gd name="connsiteX0" fmla="*/ 0 w 1357422"/>
              <a:gd name="connsiteY0" fmla="*/ 0 h 1067721"/>
              <a:gd name="connsiteX1" fmla="*/ 541497 w 1357422"/>
              <a:gd name="connsiteY1" fmla="*/ 84406 h 1067721"/>
              <a:gd name="connsiteX2" fmla="*/ 1357422 w 1357422"/>
              <a:gd name="connsiteY2" fmla="*/ 1053654 h 1067721"/>
              <a:gd name="connsiteX3" fmla="*/ 351693 w 1357422"/>
              <a:gd name="connsiteY3" fmla="*/ 1067721 h 1067721"/>
              <a:gd name="connsiteX4" fmla="*/ 0 w 1357422"/>
              <a:gd name="connsiteY4" fmla="*/ 0 h 1067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57422" h="1067721">
                <a:moveTo>
                  <a:pt x="0" y="0"/>
                </a:moveTo>
                <a:lnTo>
                  <a:pt x="541497" y="84406"/>
                </a:lnTo>
                <a:lnTo>
                  <a:pt x="1357422" y="1053654"/>
                </a:lnTo>
                <a:lnTo>
                  <a:pt x="351693" y="1067721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pic>
        <p:nvPicPr>
          <p:cNvPr id="8" name="Image 7" descr="Une image contenant neige, extérieur, bâtiment, montagne&#10;&#10;Description générée automatiquement">
            <a:extLst>
              <a:ext uri="{FF2B5EF4-FFF2-40B4-BE49-F238E27FC236}">
                <a16:creationId xmlns:a16="http://schemas.microsoft.com/office/drawing/2014/main" id="{3F62E7BB-411F-4BD0-922E-6D9117E2E4C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68" r="17113" b="-3550"/>
          <a:stretch/>
        </p:blipFill>
        <p:spPr>
          <a:xfrm>
            <a:off x="-434715" y="0"/>
            <a:ext cx="9612560" cy="7101408"/>
          </a:xfrm>
          <a:prstGeom prst="rect">
            <a:avLst/>
          </a:prstGeom>
        </p:spPr>
      </p:pic>
      <p:sp>
        <p:nvSpPr>
          <p:cNvPr id="2" name="ZoneTexte 9">
            <a:extLst>
              <a:ext uri="{FF2B5EF4-FFF2-40B4-BE49-F238E27FC236}">
                <a16:creationId xmlns:a16="http://schemas.microsoft.com/office/drawing/2014/main" id="{FE171AE9-6722-4F13-BED5-D6657630A9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90699" y="203288"/>
            <a:ext cx="6512688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3600" b="1" dirty="0">
                <a:solidFill>
                  <a:srgbClr val="002060"/>
                </a:solidFill>
                <a:highlight>
                  <a:srgbClr val="C0C0C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1871 : inauguration de la première traversée alpine</a:t>
            </a:r>
          </a:p>
        </p:txBody>
      </p:sp>
    </p:spTree>
    <p:extLst>
      <p:ext uri="{BB962C8B-B14F-4D97-AF65-F5344CB8AC3E}">
        <p14:creationId xmlns:p14="http://schemas.microsoft.com/office/powerpoint/2010/main" val="2608130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260648"/>
            <a:ext cx="2238794" cy="576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0" y="0"/>
            <a:ext cx="3779912" cy="685800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75000"/>
                  <a:shade val="30000"/>
                  <a:satMod val="115000"/>
                </a:schemeClr>
              </a:gs>
              <a:gs pos="50000">
                <a:schemeClr val="tx2">
                  <a:lumMod val="75000"/>
                  <a:shade val="67500"/>
                  <a:satMod val="115000"/>
                </a:schemeClr>
              </a:gs>
              <a:gs pos="100000">
                <a:schemeClr val="tx2">
                  <a:lumMod val="75000"/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ZoneTexte 5"/>
          <p:cNvSpPr txBox="1"/>
          <p:nvPr/>
        </p:nvSpPr>
        <p:spPr>
          <a:xfrm>
            <a:off x="467544" y="2254220"/>
            <a:ext cx="316835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Un ouvrage proche de la saturation, hors norme de sécurité et hors marché 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3995936" y="1052736"/>
            <a:ext cx="532859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Mont Cenis &gt;</a:t>
            </a:r>
            <a:r>
              <a:rPr lang="fr-FR" sz="32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une ligne obsolète datant de 1870</a:t>
            </a:r>
          </a:p>
        </p:txBody>
      </p:sp>
      <p:sp>
        <p:nvSpPr>
          <p:cNvPr id="9" name="Triangle isocèle 8"/>
          <p:cNvSpPr/>
          <p:nvPr/>
        </p:nvSpPr>
        <p:spPr>
          <a:xfrm rot="5400000">
            <a:off x="163815" y="2398236"/>
            <a:ext cx="288032" cy="288032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0" name="Image 9" descr="800px-TrafFerrFrejus.JPG"/>
          <p:cNvPicPr>
            <a:picLocks noChangeAspect="1"/>
          </p:cNvPicPr>
          <p:nvPr/>
        </p:nvPicPr>
        <p:blipFill>
          <a:blip r:embed="rId3" cstate="print"/>
          <a:srcRect l="10008" r="11857" b="11481"/>
          <a:stretch>
            <a:fillRect/>
          </a:stretch>
        </p:blipFill>
        <p:spPr>
          <a:xfrm>
            <a:off x="3779912" y="2300238"/>
            <a:ext cx="5364088" cy="4557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848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260648"/>
            <a:ext cx="2238794" cy="576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F49CFA51-7EC9-4B02-8728-D7CC6BB71DB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67"/>
          <a:stretch/>
        </p:blipFill>
        <p:spPr>
          <a:xfrm>
            <a:off x="50750" y="2564904"/>
            <a:ext cx="8913738" cy="3977561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D09932CF-B6B4-4197-A808-AEAE2895A555}"/>
              </a:ext>
            </a:extLst>
          </p:cNvPr>
          <p:cNvSpPr txBox="1"/>
          <p:nvPr/>
        </p:nvSpPr>
        <p:spPr>
          <a:xfrm>
            <a:off x="323528" y="1060799"/>
            <a:ext cx="806489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Tunnel historique du </a:t>
            </a:r>
            <a:r>
              <a:rPr lang="fr-FR" sz="24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Mont-Cenis</a:t>
            </a:r>
            <a:endParaRPr lang="fr-FR" sz="24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fr-FR" sz="36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Trafic actuel </a:t>
            </a:r>
            <a:r>
              <a:rPr lang="fr-FR" sz="2800" b="1" i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vs</a:t>
            </a:r>
            <a:r>
              <a:rPr lang="fr-FR" sz="36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restrictions de circulation</a:t>
            </a:r>
          </a:p>
        </p:txBody>
      </p:sp>
    </p:spTree>
    <p:extLst>
      <p:ext uri="{BB962C8B-B14F-4D97-AF65-F5344CB8AC3E}">
        <p14:creationId xmlns:p14="http://schemas.microsoft.com/office/powerpoint/2010/main" val="2249477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5648</TotalTime>
  <Words>568</Words>
  <Application>Microsoft Office PowerPoint</Application>
  <PresentationFormat>Affichage à l'écran (4:3)</PresentationFormat>
  <Paragraphs>88</Paragraphs>
  <Slides>32</Slides>
  <Notes>3</Notes>
  <HiddenSlides>0</HiddenSlides>
  <MMClips>0</MMClips>
  <ScaleCrop>false</ScaleCrop>
  <HeadingPairs>
    <vt:vector size="6" baseType="variant">
      <vt:variant>
        <vt:lpstr>Polices utilisées</vt:lpstr>
      </vt:variant>
      <vt:variant>
        <vt:i4>2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32</vt:i4>
      </vt:variant>
    </vt:vector>
  </HeadingPairs>
  <TitlesOfParts>
    <vt:vector size="35" baseType="lpstr">
      <vt:lpstr>Arial</vt:lpstr>
      <vt:lpstr>Calibri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GUGGINO Stéphane</dc:creator>
  <cp:lastModifiedBy>Utilisateur</cp:lastModifiedBy>
  <cp:revision>249</cp:revision>
  <cp:lastPrinted>2022-05-30T07:27:52Z</cp:lastPrinted>
  <dcterms:created xsi:type="dcterms:W3CDTF">2016-11-08T15:05:55Z</dcterms:created>
  <dcterms:modified xsi:type="dcterms:W3CDTF">2023-04-06T06:30:16Z</dcterms:modified>
</cp:coreProperties>
</file>