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 id="2147483687" r:id="rId5"/>
  </p:sldMasterIdLst>
  <p:notesMasterIdLst>
    <p:notesMasterId r:id="rId19"/>
  </p:notesMasterIdLst>
  <p:sldIdLst>
    <p:sldId id="256" r:id="rId6"/>
    <p:sldId id="361" r:id="rId7"/>
    <p:sldId id="362" r:id="rId8"/>
    <p:sldId id="364" r:id="rId9"/>
    <p:sldId id="355" r:id="rId10"/>
    <p:sldId id="356" r:id="rId11"/>
    <p:sldId id="284" r:id="rId12"/>
    <p:sldId id="358" r:id="rId13"/>
    <p:sldId id="360" r:id="rId14"/>
    <p:sldId id="363" r:id="rId15"/>
    <p:sldId id="366" r:id="rId16"/>
    <p:sldId id="367" r:id="rId17"/>
    <p:sldId id="365"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2D48"/>
    <a:srgbClr val="B0D2D9"/>
    <a:srgbClr val="EA4A3B"/>
    <a:srgbClr val="A3131D"/>
    <a:srgbClr val="0F325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57A7A4-372A-49D9-9F9E-9D2D662E90B0}" v="78" dt="2023-03-08T08:23:26.09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94" autoAdjust="0"/>
    <p:restoredTop sz="94595" autoAdjust="0"/>
  </p:normalViewPr>
  <p:slideViewPr>
    <p:cSldViewPr snapToGrid="0">
      <p:cViewPr varScale="1">
        <p:scale>
          <a:sx n="80" d="100"/>
          <a:sy n="80" d="100"/>
        </p:scale>
        <p:origin x="622" y="3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E18EE8-D4D5-4AFC-BB49-B0CD6667BF6F}" type="datetimeFigureOut">
              <a:rPr lang="fr-FR" smtClean="0"/>
              <a:t>12/03/2023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67838-31FE-4C9F-8D16-E97A799AD1A4}" type="slidenum">
              <a:rPr lang="fr-FR" smtClean="0"/>
              <a:t>‹N°›</a:t>
            </a:fld>
            <a:endParaRPr lang="fr-FR"/>
          </a:p>
        </p:txBody>
      </p:sp>
    </p:spTree>
    <p:extLst>
      <p:ext uri="{BB962C8B-B14F-4D97-AF65-F5344CB8AC3E}">
        <p14:creationId xmlns:p14="http://schemas.microsoft.com/office/powerpoint/2010/main" val="1839687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5</a:t>
            </a:fld>
            <a:endParaRPr lang="fr-FR"/>
          </a:p>
        </p:txBody>
      </p:sp>
    </p:spTree>
    <p:extLst>
      <p:ext uri="{BB962C8B-B14F-4D97-AF65-F5344CB8AC3E}">
        <p14:creationId xmlns:p14="http://schemas.microsoft.com/office/powerpoint/2010/main" val="2842226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7</a:t>
            </a:fld>
            <a:endParaRPr lang="fr-FR"/>
          </a:p>
        </p:txBody>
      </p:sp>
    </p:spTree>
    <p:extLst>
      <p:ext uri="{BB962C8B-B14F-4D97-AF65-F5344CB8AC3E}">
        <p14:creationId xmlns:p14="http://schemas.microsoft.com/office/powerpoint/2010/main" val="2099721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8</a:t>
            </a:fld>
            <a:endParaRPr lang="fr-FR"/>
          </a:p>
        </p:txBody>
      </p:sp>
    </p:spTree>
    <p:extLst>
      <p:ext uri="{BB962C8B-B14F-4D97-AF65-F5344CB8AC3E}">
        <p14:creationId xmlns:p14="http://schemas.microsoft.com/office/powerpoint/2010/main" val="1510502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11</a:t>
            </a:fld>
            <a:endParaRPr lang="fr-FR"/>
          </a:p>
        </p:txBody>
      </p:sp>
    </p:spTree>
    <p:extLst>
      <p:ext uri="{BB962C8B-B14F-4D97-AF65-F5344CB8AC3E}">
        <p14:creationId xmlns:p14="http://schemas.microsoft.com/office/powerpoint/2010/main" val="3776590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12</a:t>
            </a:fld>
            <a:endParaRPr lang="fr-FR"/>
          </a:p>
        </p:txBody>
      </p:sp>
    </p:spTree>
    <p:extLst>
      <p:ext uri="{BB962C8B-B14F-4D97-AF65-F5344CB8AC3E}">
        <p14:creationId xmlns:p14="http://schemas.microsoft.com/office/powerpoint/2010/main" val="779059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A2B67838-31FE-4C9F-8D16-E97A799AD1A4}" type="slidenum">
              <a:rPr lang="fr-FR" smtClean="0"/>
              <a:t>13</a:t>
            </a:fld>
            <a:endParaRPr lang="fr-FR"/>
          </a:p>
        </p:txBody>
      </p:sp>
    </p:spTree>
    <p:extLst>
      <p:ext uri="{BB962C8B-B14F-4D97-AF65-F5344CB8AC3E}">
        <p14:creationId xmlns:p14="http://schemas.microsoft.com/office/powerpoint/2010/main" val="2838232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de">
    <p:bg>
      <p:bgPr>
        <a:solidFill>
          <a:srgbClr val="EA4A3B"/>
        </a:solidFill>
        <a:effectLst/>
      </p:bgPr>
    </p:bg>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6F0622F3-FA77-E4B0-5CB0-F01F55F5119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29039" b="30043"/>
          <a:stretch/>
        </p:blipFill>
        <p:spPr>
          <a:xfrm>
            <a:off x="5052890" y="2373086"/>
            <a:ext cx="7139110" cy="4484914"/>
          </a:xfrm>
          <a:prstGeom prst="rect">
            <a:avLst/>
          </a:prstGeom>
        </p:spPr>
      </p:pic>
      <p:pic>
        <p:nvPicPr>
          <p:cNvPr id="15" name="Image 14">
            <a:extLst>
              <a:ext uri="{FF2B5EF4-FFF2-40B4-BE49-F238E27FC236}">
                <a16:creationId xmlns:a16="http://schemas.microsoft.com/office/drawing/2014/main" id="{D9E22655-3930-830A-C8A3-D818E4E02C8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8569383" y="4472356"/>
            <a:ext cx="1721250" cy="1994720"/>
          </a:xfrm>
          <a:prstGeom prst="rect">
            <a:avLst/>
          </a:prstGeom>
        </p:spPr>
      </p:pic>
      <p:sp>
        <p:nvSpPr>
          <p:cNvPr id="18" name="Titre 1">
            <a:extLst>
              <a:ext uri="{FF2B5EF4-FFF2-40B4-BE49-F238E27FC236}">
                <a16:creationId xmlns:a16="http://schemas.microsoft.com/office/drawing/2014/main" id="{78D169E5-CC77-F456-09CE-A9197D3E5675}"/>
              </a:ext>
            </a:extLst>
          </p:cNvPr>
          <p:cNvSpPr>
            <a:spLocks noGrp="1"/>
          </p:cNvSpPr>
          <p:nvPr>
            <p:ph type="title"/>
          </p:nvPr>
        </p:nvSpPr>
        <p:spPr>
          <a:xfrm>
            <a:off x="623887" y="699542"/>
            <a:ext cx="6681373" cy="2133110"/>
          </a:xfrm>
          <a:prstGeom prst="rect">
            <a:avLst/>
          </a:prstGeom>
        </p:spPr>
        <p:txBody>
          <a:bodyPr anchor="t" anchorCtr="0">
            <a:normAutofit/>
          </a:bodyPr>
          <a:lstStyle>
            <a:lvl1pPr algn="l">
              <a:defRPr sz="4400" b="0" i="0">
                <a:solidFill>
                  <a:srgbClr val="A3131D"/>
                </a:solidFill>
                <a:latin typeface="Roboto Slab" pitchFamily="2" charset="0"/>
                <a:ea typeface="Roboto Slab" pitchFamily="2" charset="0"/>
              </a:defRPr>
            </a:lvl1pPr>
          </a:lstStyle>
          <a:p>
            <a:r>
              <a:rPr lang="fr-FR"/>
              <a:t>Modifiez le style du titre</a:t>
            </a:r>
            <a:endParaRPr lang="fr-FR" dirty="0"/>
          </a:p>
        </p:txBody>
      </p:sp>
    </p:spTree>
    <p:extLst>
      <p:ext uri="{BB962C8B-B14F-4D97-AF65-F5344CB8AC3E}">
        <p14:creationId xmlns:p14="http://schemas.microsoft.com/office/powerpoint/2010/main" val="291889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7B3CC2B1-786B-7C09-42EE-E791E9E66A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876" y="521414"/>
            <a:ext cx="2770598" cy="2077948"/>
          </a:xfrm>
          <a:prstGeom prst="rect">
            <a:avLst/>
          </a:prstGeom>
        </p:spPr>
      </p:pic>
      <p:sp>
        <p:nvSpPr>
          <p:cNvPr id="7" name="ZoneTexte 6">
            <a:extLst>
              <a:ext uri="{FF2B5EF4-FFF2-40B4-BE49-F238E27FC236}">
                <a16:creationId xmlns:a16="http://schemas.microsoft.com/office/drawing/2014/main" id="{2CF72BF0-A26E-2250-31E6-B55232598037}"/>
              </a:ext>
            </a:extLst>
          </p:cNvPr>
          <p:cNvSpPr txBox="1"/>
          <p:nvPr userDrawn="1"/>
        </p:nvSpPr>
        <p:spPr>
          <a:xfrm>
            <a:off x="1118875" y="4719144"/>
            <a:ext cx="2680138" cy="1834156"/>
          </a:xfrm>
          <a:prstGeom prst="rect">
            <a:avLst/>
          </a:prstGeom>
          <a:noFill/>
        </p:spPr>
        <p:txBody>
          <a:bodyPr wrap="square" rtlCol="0">
            <a:spAutoFit/>
          </a:bodyPr>
          <a:lstStyle/>
          <a:p>
            <a:pPr algn="ctr">
              <a:lnSpc>
                <a:spcPts val="4400"/>
              </a:lnSpc>
            </a:pPr>
            <a:r>
              <a:rPr lang="fr-FR" sz="4400">
                <a:solidFill>
                  <a:schemeClr val="bg1"/>
                </a:solidFill>
                <a:latin typeface="Montserrat ExtraBold" panose="00000900000000000000" pitchFamily="2" charset="0"/>
              </a:rPr>
              <a:t>2022</a:t>
            </a:r>
          </a:p>
          <a:p>
            <a:pPr algn="ctr">
              <a:lnSpc>
                <a:spcPts val="4400"/>
              </a:lnSpc>
            </a:pPr>
            <a:r>
              <a:rPr lang="fr-FR" sz="4400">
                <a:solidFill>
                  <a:schemeClr val="bg1"/>
                </a:solidFill>
                <a:latin typeface="Montserrat Light" panose="00000400000000000000" pitchFamily="2" charset="0"/>
              </a:rPr>
              <a:t>14&amp;15</a:t>
            </a:r>
          </a:p>
          <a:p>
            <a:pPr algn="ctr">
              <a:lnSpc>
                <a:spcPts val="4400"/>
              </a:lnSpc>
            </a:pPr>
            <a:r>
              <a:rPr lang="fr-FR" sz="6000">
                <a:solidFill>
                  <a:schemeClr val="bg1"/>
                </a:solidFill>
                <a:latin typeface="Montserrat Light" panose="00000400000000000000" pitchFamily="2" charset="0"/>
              </a:rPr>
              <a:t>juin</a:t>
            </a:r>
            <a:endParaRPr lang="fr-FR">
              <a:solidFill>
                <a:schemeClr val="bg1"/>
              </a:solidFill>
              <a:latin typeface="Montserrat Light" panose="00000400000000000000" pitchFamily="2" charset="0"/>
            </a:endParaRPr>
          </a:p>
        </p:txBody>
      </p:sp>
      <p:sp>
        <p:nvSpPr>
          <p:cNvPr id="3" name="Rectangle 2">
            <a:extLst>
              <a:ext uri="{FF2B5EF4-FFF2-40B4-BE49-F238E27FC236}">
                <a16:creationId xmlns:a16="http://schemas.microsoft.com/office/drawing/2014/main" id="{4AE476B0-67C8-CB42-9022-15554BAEC57B}"/>
              </a:ext>
            </a:extLst>
          </p:cNvPr>
          <p:cNvSpPr/>
          <p:nvPr userDrawn="1"/>
        </p:nvSpPr>
        <p:spPr>
          <a:xfrm>
            <a:off x="0" y="0"/>
            <a:ext cx="6096000" cy="6858000"/>
          </a:xfrm>
          <a:prstGeom prst="rect">
            <a:avLst/>
          </a:prstGeom>
          <a:solidFill>
            <a:srgbClr val="A313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Une image contenant texte, clipart&#10;&#10;Description générée automatiquement">
            <a:extLst>
              <a:ext uri="{FF2B5EF4-FFF2-40B4-BE49-F238E27FC236}">
                <a16:creationId xmlns:a16="http://schemas.microsoft.com/office/drawing/2014/main" id="{094E25DC-F6A5-7138-3AA3-9CD82DF132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5360" y="6026112"/>
            <a:ext cx="2108753" cy="527188"/>
          </a:xfrm>
          <a:prstGeom prst="rect">
            <a:avLst/>
          </a:prstGeom>
        </p:spPr>
      </p:pic>
      <p:sp>
        <p:nvSpPr>
          <p:cNvPr id="2" name="Titre 1">
            <a:extLst>
              <a:ext uri="{FF2B5EF4-FFF2-40B4-BE49-F238E27FC236}">
                <a16:creationId xmlns:a16="http://schemas.microsoft.com/office/drawing/2014/main" id="{0371A8A1-B5DE-8F89-63DD-6D9EA49BF354}"/>
              </a:ext>
            </a:extLst>
          </p:cNvPr>
          <p:cNvSpPr>
            <a:spLocks noGrp="1"/>
          </p:cNvSpPr>
          <p:nvPr>
            <p:ph type="ctrTitle"/>
          </p:nvPr>
        </p:nvSpPr>
        <p:spPr>
          <a:xfrm>
            <a:off x="285903" y="625456"/>
            <a:ext cx="4076700" cy="2387600"/>
          </a:xfrm>
        </p:spPr>
        <p:txBody>
          <a:bodyPr anchor="t" anchorCtr="0"/>
          <a:lstStyle>
            <a:lvl1pPr algn="l">
              <a:lnSpc>
                <a:spcPct val="100000"/>
              </a:lnSpc>
              <a:defRPr sz="4400" b="0">
                <a:solidFill>
                  <a:schemeClr val="bg1"/>
                </a:solidFill>
                <a:latin typeface="Roboto Slab" pitchFamily="2" charset="0"/>
                <a:ea typeface="Roboto Slab" pitchFamily="2" charset="0"/>
              </a:defRPr>
            </a:lvl1pPr>
          </a:lstStyle>
          <a:p>
            <a:r>
              <a:rPr lang="fr-FR"/>
              <a:t>Modifiez le style du titre</a:t>
            </a:r>
            <a:endParaRPr lang="fr-FR" dirty="0"/>
          </a:p>
        </p:txBody>
      </p:sp>
      <p:sp>
        <p:nvSpPr>
          <p:cNvPr id="6" name="Espace réservé du texte 5">
            <a:extLst>
              <a:ext uri="{FF2B5EF4-FFF2-40B4-BE49-F238E27FC236}">
                <a16:creationId xmlns:a16="http://schemas.microsoft.com/office/drawing/2014/main" id="{29A2FD95-421A-822B-34E6-DFDB2B0E1DE1}"/>
              </a:ext>
            </a:extLst>
          </p:cNvPr>
          <p:cNvSpPr>
            <a:spLocks noGrp="1"/>
          </p:cNvSpPr>
          <p:nvPr>
            <p:ph type="body" sz="quarter" idx="10" hasCustomPrompt="1"/>
          </p:nvPr>
        </p:nvSpPr>
        <p:spPr>
          <a:xfrm>
            <a:off x="312537" y="320756"/>
            <a:ext cx="2770188" cy="396875"/>
          </a:xfrm>
          <a:prstGeom prst="rect">
            <a:avLst/>
          </a:prstGeom>
        </p:spPr>
        <p:txBody>
          <a:bodyPr/>
          <a:lstStyle>
            <a:lvl1pPr marL="0" indent="0">
              <a:buFontTx/>
              <a:buNone/>
              <a:defRPr sz="1600" b="1">
                <a:solidFill>
                  <a:srgbClr val="EA4A3B"/>
                </a:solidFill>
                <a:latin typeface="Montserrat" panose="00000500000000000000" pitchFamily="2" charset="0"/>
              </a:defRPr>
            </a:lvl1pPr>
          </a:lstStyle>
          <a:p>
            <a:pPr lvl="0"/>
            <a:r>
              <a:rPr lang="fr-FR" dirty="0"/>
              <a:t>POINT</a:t>
            </a:r>
          </a:p>
        </p:txBody>
      </p:sp>
    </p:spTree>
    <p:extLst>
      <p:ext uri="{BB962C8B-B14F-4D97-AF65-F5344CB8AC3E}">
        <p14:creationId xmlns:p14="http://schemas.microsoft.com/office/powerpoint/2010/main" val="1578588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57179EF-058A-D50B-31DA-CD8C5235585A}"/>
              </a:ext>
            </a:extLst>
          </p:cNvPr>
          <p:cNvSpPr/>
          <p:nvPr userDrawn="1"/>
        </p:nvSpPr>
        <p:spPr>
          <a:xfrm>
            <a:off x="0" y="0"/>
            <a:ext cx="6096000" cy="6858000"/>
          </a:xfrm>
          <a:prstGeom prst="rect">
            <a:avLst/>
          </a:prstGeom>
          <a:solidFill>
            <a:srgbClr val="0F3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30B32BC6-37A5-7130-72E2-2B8B46E27222}"/>
              </a:ext>
            </a:extLst>
          </p:cNvPr>
          <p:cNvSpPr>
            <a:spLocks noGrp="1"/>
          </p:cNvSpPr>
          <p:nvPr>
            <p:ph type="title"/>
          </p:nvPr>
        </p:nvSpPr>
        <p:spPr>
          <a:xfrm>
            <a:off x="302172" y="304700"/>
            <a:ext cx="5425966" cy="3429109"/>
          </a:xfrm>
          <a:prstGeom prst="rect">
            <a:avLst/>
          </a:prstGeom>
        </p:spPr>
        <p:txBody>
          <a:bodyPr/>
          <a:lstStyle>
            <a:lvl1pPr>
              <a:defRPr>
                <a:solidFill>
                  <a:srgbClr val="B0D2D9"/>
                </a:solidFill>
                <a:latin typeface="Roboto Slab" pitchFamily="2" charset="0"/>
                <a:ea typeface="Roboto Slab" pitchFamily="2" charset="0"/>
              </a:defRPr>
            </a:lvl1pPr>
          </a:lstStyle>
          <a:p>
            <a:r>
              <a:rPr lang="fr-FR"/>
              <a:t>Modifiez le style du titre</a:t>
            </a:r>
            <a:endParaRPr lang="fr-FR" dirty="0"/>
          </a:p>
        </p:txBody>
      </p:sp>
      <p:pic>
        <p:nvPicPr>
          <p:cNvPr id="4" name="Image 3" descr="Une image contenant texte, clipart&#10;&#10;Description générée automatiquement">
            <a:extLst>
              <a:ext uri="{FF2B5EF4-FFF2-40B4-BE49-F238E27FC236}">
                <a16:creationId xmlns:a16="http://schemas.microsoft.com/office/drawing/2014/main" id="{07411CF0-D3B0-B8A8-8C5A-B0FBE36F802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5360" y="6026112"/>
            <a:ext cx="2108753" cy="527188"/>
          </a:xfrm>
          <a:prstGeom prst="rect">
            <a:avLst/>
          </a:prstGeom>
        </p:spPr>
      </p:pic>
    </p:spTree>
    <p:extLst>
      <p:ext uri="{BB962C8B-B14F-4D97-AF65-F5344CB8AC3E}">
        <p14:creationId xmlns:p14="http://schemas.microsoft.com/office/powerpoint/2010/main" val="3020334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1C0D2C-4465-A336-4140-A7DDDE21E277}"/>
              </a:ext>
            </a:extLst>
          </p:cNvPr>
          <p:cNvSpPr>
            <a:spLocks noGrp="1"/>
          </p:cNvSpPr>
          <p:nvPr>
            <p:ph type="title"/>
          </p:nvPr>
        </p:nvSpPr>
        <p:spPr>
          <a:xfrm>
            <a:off x="437322" y="365126"/>
            <a:ext cx="11317356" cy="1036292"/>
          </a:xfrm>
        </p:spPr>
        <p:txBody>
          <a:bodyPr/>
          <a:lstStyle/>
          <a:p>
            <a:r>
              <a:rPr lang="fr-FR" dirty="0"/>
              <a:t>Modifiez le style du titre</a:t>
            </a:r>
          </a:p>
        </p:txBody>
      </p:sp>
      <p:sp>
        <p:nvSpPr>
          <p:cNvPr id="3" name="Espace réservé du texte 2">
            <a:extLst>
              <a:ext uri="{FF2B5EF4-FFF2-40B4-BE49-F238E27FC236}">
                <a16:creationId xmlns:a16="http://schemas.microsoft.com/office/drawing/2014/main" id="{F40A80FD-D4D2-B9E9-1F3E-F66793D3868C}"/>
              </a:ext>
            </a:extLst>
          </p:cNvPr>
          <p:cNvSpPr>
            <a:spLocks noGrp="1"/>
          </p:cNvSpPr>
          <p:nvPr>
            <p:ph type="body" idx="1"/>
          </p:nvPr>
        </p:nvSpPr>
        <p:spPr>
          <a:xfrm>
            <a:off x="434146" y="1401418"/>
            <a:ext cx="11320532" cy="1103657"/>
          </a:xfrm>
        </p:spPr>
        <p:txBody>
          <a:bodyPr anchor="t" anchorCtr="0"/>
          <a:lstStyle>
            <a:lvl1pPr marL="0" indent="0">
              <a:lnSpc>
                <a:spcPct val="150000"/>
              </a:lnSpc>
              <a:spcBef>
                <a:spcPts val="0"/>
              </a:spcBef>
              <a:buNone/>
              <a:defRPr sz="2400" b="0">
                <a:solidFill>
                  <a:srgbClr val="EA4A3B"/>
                </a:solidFill>
                <a:latin typeface="Roboto Slab" pitchFamily="2" charset="0"/>
                <a:ea typeface="Roboto Slab"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FEBA64FE-E24F-D483-BED1-B9E78100AC7F}"/>
              </a:ext>
            </a:extLst>
          </p:cNvPr>
          <p:cNvSpPr>
            <a:spLocks noGrp="1"/>
          </p:cNvSpPr>
          <p:nvPr>
            <p:ph sz="half" idx="2"/>
          </p:nvPr>
        </p:nvSpPr>
        <p:spPr>
          <a:xfrm>
            <a:off x="437322" y="2505075"/>
            <a:ext cx="5560253" cy="3684588"/>
          </a:xfrm>
        </p:spPr>
        <p:txBody>
          <a:bodyPr/>
          <a:lstStyle>
            <a:lvl1pPr>
              <a:lnSpc>
                <a:spcPct val="90000"/>
              </a:lnSpc>
              <a:spcBef>
                <a:spcPts val="1800"/>
              </a:spcBef>
              <a:spcAft>
                <a:spcPts val="0"/>
              </a:spcAft>
              <a:defRPr sz="2200"/>
            </a:lvl1pPr>
            <a:lvl2pPr>
              <a:lnSpc>
                <a:spcPct val="90000"/>
              </a:lnSpc>
              <a:spcBef>
                <a:spcPts val="0"/>
              </a:spcBef>
              <a:spcAft>
                <a:spcPts val="600"/>
              </a:spcAft>
              <a:defRPr sz="1800"/>
            </a:lvl2pPr>
            <a:lvl3pPr>
              <a:lnSpc>
                <a:spcPct val="90000"/>
              </a:lnSpc>
              <a:spcBef>
                <a:spcPts val="0"/>
              </a:spcBef>
              <a:spcAft>
                <a:spcPts val="600"/>
              </a:spcAft>
              <a:defRPr sz="1600"/>
            </a:lvl3pPr>
            <a:lvl4pPr>
              <a:lnSpc>
                <a:spcPct val="90000"/>
              </a:lnSpc>
              <a:spcBef>
                <a:spcPts val="0"/>
              </a:spcBef>
              <a:spcAft>
                <a:spcPts val="600"/>
              </a:spcAft>
              <a:defRPr sz="1400"/>
            </a:lvl4pPr>
            <a:lvl5pPr>
              <a:lnSpc>
                <a:spcPct val="90000"/>
              </a:lnSpc>
              <a:spcBef>
                <a:spcPts val="0"/>
              </a:spcBef>
              <a:spcAft>
                <a:spcPts val="600"/>
              </a:spcAft>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contenu 5">
            <a:extLst>
              <a:ext uri="{FF2B5EF4-FFF2-40B4-BE49-F238E27FC236}">
                <a16:creationId xmlns:a16="http://schemas.microsoft.com/office/drawing/2014/main" id="{82BFA962-1385-1F3B-31A7-A8DC50A6B2ED}"/>
              </a:ext>
            </a:extLst>
          </p:cNvPr>
          <p:cNvSpPr>
            <a:spLocks noGrp="1"/>
          </p:cNvSpPr>
          <p:nvPr>
            <p:ph sz="quarter" idx="4"/>
          </p:nvPr>
        </p:nvSpPr>
        <p:spPr>
          <a:xfrm>
            <a:off x="6172200" y="2505075"/>
            <a:ext cx="5582478" cy="3684588"/>
          </a:xfrm>
        </p:spPr>
        <p:txBody>
          <a:bodyPr/>
          <a:lstStyle>
            <a:lvl1pPr>
              <a:defRPr sz="2200"/>
            </a:lvl1pPr>
            <a:lvl2pPr>
              <a:defRPr sz="1800"/>
            </a:lvl2pPr>
            <a:lvl3pPr>
              <a:defRPr sz="1600"/>
            </a:lvl3pPr>
            <a:lvl4pPr>
              <a:defRPr sz="1400"/>
            </a:lvl4pPr>
            <a:lvl5pPr>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4589593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B6811-4964-BB83-9775-5ED0BE32ED5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B0B50C2-E821-1999-A88F-67B9A8F1681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892135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0A113E-2BDE-B4D9-5B6B-D8CF0AC0A30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AD0BADC-5A1F-7B1C-32E0-65D89E40140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173B2EA-57F6-525C-4CBE-FB77C6041DE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13563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1C0D2C-4465-A336-4140-A7DDDE21E277}"/>
              </a:ext>
            </a:extLst>
          </p:cNvPr>
          <p:cNvSpPr>
            <a:spLocks noGrp="1"/>
          </p:cNvSpPr>
          <p:nvPr>
            <p:ph type="title"/>
          </p:nvPr>
        </p:nvSpPr>
        <p:spPr>
          <a:xfrm>
            <a:off x="437322" y="365126"/>
            <a:ext cx="11317356" cy="1036292"/>
          </a:xfrm>
        </p:spPr>
        <p:txBody>
          <a:bodyPr/>
          <a:lstStyle/>
          <a:p>
            <a:r>
              <a:rPr lang="fr-FR" dirty="0"/>
              <a:t>Modifiez le style du titre</a:t>
            </a:r>
          </a:p>
        </p:txBody>
      </p:sp>
      <p:sp>
        <p:nvSpPr>
          <p:cNvPr id="3" name="Espace réservé du texte 2">
            <a:extLst>
              <a:ext uri="{FF2B5EF4-FFF2-40B4-BE49-F238E27FC236}">
                <a16:creationId xmlns:a16="http://schemas.microsoft.com/office/drawing/2014/main" id="{F40A80FD-D4D2-B9E9-1F3E-F66793D3868C}"/>
              </a:ext>
            </a:extLst>
          </p:cNvPr>
          <p:cNvSpPr>
            <a:spLocks noGrp="1"/>
          </p:cNvSpPr>
          <p:nvPr>
            <p:ph type="body" idx="1"/>
          </p:nvPr>
        </p:nvSpPr>
        <p:spPr>
          <a:xfrm>
            <a:off x="434146" y="1401418"/>
            <a:ext cx="11320532" cy="1103657"/>
          </a:xfrm>
        </p:spPr>
        <p:txBody>
          <a:bodyPr anchor="t" anchorCtr="0"/>
          <a:lstStyle>
            <a:lvl1pPr marL="0" indent="0">
              <a:lnSpc>
                <a:spcPct val="150000"/>
              </a:lnSpc>
              <a:spcBef>
                <a:spcPts val="0"/>
              </a:spcBef>
              <a:buNone/>
              <a:defRPr sz="2400" b="0">
                <a:solidFill>
                  <a:srgbClr val="EA4A3B"/>
                </a:solidFill>
                <a:latin typeface="Roboto Slab" pitchFamily="2" charset="0"/>
                <a:ea typeface="Roboto Slab"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Espace réservé du contenu 3">
            <a:extLst>
              <a:ext uri="{FF2B5EF4-FFF2-40B4-BE49-F238E27FC236}">
                <a16:creationId xmlns:a16="http://schemas.microsoft.com/office/drawing/2014/main" id="{FEBA64FE-E24F-D483-BED1-B9E78100AC7F}"/>
              </a:ext>
            </a:extLst>
          </p:cNvPr>
          <p:cNvSpPr>
            <a:spLocks noGrp="1"/>
          </p:cNvSpPr>
          <p:nvPr>
            <p:ph sz="half" idx="2"/>
          </p:nvPr>
        </p:nvSpPr>
        <p:spPr>
          <a:xfrm>
            <a:off x="437322" y="2505075"/>
            <a:ext cx="5560253" cy="3684588"/>
          </a:xfrm>
        </p:spPr>
        <p:txBody>
          <a:bodyPr/>
          <a:lstStyle>
            <a:lvl1pPr>
              <a:lnSpc>
                <a:spcPct val="90000"/>
              </a:lnSpc>
              <a:spcBef>
                <a:spcPts val="1800"/>
              </a:spcBef>
              <a:spcAft>
                <a:spcPts val="0"/>
              </a:spcAft>
              <a:defRPr sz="2200"/>
            </a:lvl1pPr>
            <a:lvl2pPr>
              <a:lnSpc>
                <a:spcPct val="90000"/>
              </a:lnSpc>
              <a:spcBef>
                <a:spcPts val="0"/>
              </a:spcBef>
              <a:spcAft>
                <a:spcPts val="600"/>
              </a:spcAft>
              <a:defRPr sz="1800"/>
            </a:lvl2pPr>
            <a:lvl3pPr>
              <a:lnSpc>
                <a:spcPct val="90000"/>
              </a:lnSpc>
              <a:spcBef>
                <a:spcPts val="0"/>
              </a:spcBef>
              <a:spcAft>
                <a:spcPts val="600"/>
              </a:spcAft>
              <a:defRPr sz="1600"/>
            </a:lvl3pPr>
            <a:lvl4pPr>
              <a:lnSpc>
                <a:spcPct val="90000"/>
              </a:lnSpc>
              <a:spcBef>
                <a:spcPts val="0"/>
              </a:spcBef>
              <a:spcAft>
                <a:spcPts val="600"/>
              </a:spcAft>
              <a:defRPr sz="1400"/>
            </a:lvl4pPr>
            <a:lvl5pPr>
              <a:lnSpc>
                <a:spcPct val="90000"/>
              </a:lnSpc>
              <a:spcBef>
                <a:spcPts val="0"/>
              </a:spcBef>
              <a:spcAft>
                <a:spcPts val="600"/>
              </a:spcAft>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contenu 5">
            <a:extLst>
              <a:ext uri="{FF2B5EF4-FFF2-40B4-BE49-F238E27FC236}">
                <a16:creationId xmlns:a16="http://schemas.microsoft.com/office/drawing/2014/main" id="{82BFA962-1385-1F3B-31A7-A8DC50A6B2ED}"/>
              </a:ext>
            </a:extLst>
          </p:cNvPr>
          <p:cNvSpPr>
            <a:spLocks noGrp="1"/>
          </p:cNvSpPr>
          <p:nvPr>
            <p:ph sz="quarter" idx="4"/>
          </p:nvPr>
        </p:nvSpPr>
        <p:spPr>
          <a:xfrm>
            <a:off x="6172200" y="2505075"/>
            <a:ext cx="5582478" cy="3684588"/>
          </a:xfrm>
        </p:spPr>
        <p:txBody>
          <a:bodyPr/>
          <a:lstStyle>
            <a:lvl1pPr>
              <a:defRPr sz="2200"/>
            </a:lvl1pPr>
            <a:lvl2pPr>
              <a:defRPr sz="1800"/>
            </a:lvl2pPr>
            <a:lvl3pPr>
              <a:defRPr sz="1600"/>
            </a:lvl3pPr>
            <a:lvl4pPr>
              <a:defRPr sz="1400"/>
            </a:lvl4pPr>
            <a:lvl5pPr>
              <a:defRPr sz="1200"/>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955590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4FA033-1F9C-085F-CF97-507593206E0C}"/>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548584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426787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7.xml"/><Relationship Id="rId7" Type="http://schemas.openxmlformats.org/officeDocument/2006/relationships/image" Target="../media/image5.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702535"/>
      </p:ext>
    </p:extLst>
  </p:cSld>
  <p:clrMap bg1="lt1" tx1="dk1" bg2="lt2" tx2="dk2" accent1="accent1" accent2="accent2" accent3="accent3" accent4="accent4" accent5="accent5" accent6="accent6" hlink="hlink" folHlink="folHlink"/>
  <p:sldLayoutIdLst>
    <p:sldLayoutId id="2147483655" r:id="rId1"/>
    <p:sldLayoutId id="2147483689" r:id="rId2"/>
    <p:sldLayoutId id="2147483696" r:id="rId3"/>
    <p:sldLayoutId id="2147483697"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43B6953-0744-5F00-1BF6-3362A9278993}"/>
              </a:ext>
            </a:extLst>
          </p:cNvPr>
          <p:cNvSpPr>
            <a:spLocks noGrp="1"/>
          </p:cNvSpPr>
          <p:nvPr>
            <p:ph type="title"/>
          </p:nvPr>
        </p:nvSpPr>
        <p:spPr>
          <a:xfrm>
            <a:off x="386137" y="406069"/>
            <a:ext cx="10515600" cy="823642"/>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6ED6BEF0-709C-0BD2-F4F3-E9466EC47319}"/>
              </a:ext>
            </a:extLst>
          </p:cNvPr>
          <p:cNvSpPr>
            <a:spLocks noGrp="1"/>
          </p:cNvSpPr>
          <p:nvPr>
            <p:ph type="body" idx="1"/>
          </p:nvPr>
        </p:nvSpPr>
        <p:spPr>
          <a:xfrm>
            <a:off x="386137" y="1720869"/>
            <a:ext cx="10515600" cy="439169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12" name="Image 11">
            <a:extLst>
              <a:ext uri="{FF2B5EF4-FFF2-40B4-BE49-F238E27FC236}">
                <a16:creationId xmlns:a16="http://schemas.microsoft.com/office/drawing/2014/main" id="{E41DC0C6-A176-FA34-F605-1D83C186EAD0}"/>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386137" y="6069760"/>
            <a:ext cx="2295939" cy="741981"/>
          </a:xfrm>
          <a:prstGeom prst="rect">
            <a:avLst/>
          </a:prstGeom>
        </p:spPr>
      </p:pic>
    </p:spTree>
    <p:extLst>
      <p:ext uri="{BB962C8B-B14F-4D97-AF65-F5344CB8AC3E}">
        <p14:creationId xmlns:p14="http://schemas.microsoft.com/office/powerpoint/2010/main" val="3981141090"/>
      </p:ext>
    </p:extLst>
  </p:cSld>
  <p:clrMap bg1="lt1" tx1="dk1" bg2="lt2" tx2="dk2" accent1="accent1" accent2="accent2" accent3="accent3" accent4="accent4" accent5="accent5" accent6="accent6" hlink="hlink" folHlink="folHlink"/>
  <p:sldLayoutIdLst>
    <p:sldLayoutId id="2147483663" r:id="rId1"/>
    <p:sldLayoutId id="2147483690" r:id="rId2"/>
    <p:sldLayoutId id="2147483666" r:id="rId3"/>
    <p:sldLayoutId id="2147483667" r:id="rId4"/>
    <p:sldLayoutId id="2147483668" r:id="rId5"/>
  </p:sldLayoutIdLst>
  <p:txStyles>
    <p:titleStyle>
      <a:lvl1pPr algn="l" defTabSz="914400" rtl="0" eaLnBrk="1" latinLnBrk="0" hangingPunct="1">
        <a:lnSpc>
          <a:spcPct val="90000"/>
        </a:lnSpc>
        <a:spcBef>
          <a:spcPct val="0"/>
        </a:spcBef>
        <a:buNone/>
        <a:defRPr sz="4400" kern="1200">
          <a:solidFill>
            <a:srgbClr val="A3131D"/>
          </a:solidFill>
          <a:latin typeface="Roboto Slab" pitchFamily="2" charset="0"/>
          <a:ea typeface="Roboto Slab" pitchFamily="2" charset="0"/>
          <a:cs typeface="+mj-cs"/>
        </a:defRPr>
      </a:lvl1pPr>
    </p:titleStyle>
    <p:bodyStyle>
      <a:lvl1pPr marL="228600" indent="-228600" algn="l" defTabSz="914400" rtl="0" eaLnBrk="1" latinLnBrk="0" hangingPunct="1">
        <a:lnSpc>
          <a:spcPct val="90000"/>
        </a:lnSpc>
        <a:spcBef>
          <a:spcPts val="1000"/>
        </a:spcBef>
        <a:buClr>
          <a:srgbClr val="A3131D"/>
        </a:buClr>
        <a:buFontTx/>
        <a:buBlip>
          <a:blip r:embed="rId8"/>
        </a:buBlip>
        <a:defRPr sz="2600" kern="1200">
          <a:solidFill>
            <a:schemeClr val="tx1">
              <a:lumMod val="95000"/>
              <a:lumOff val="5000"/>
            </a:schemeClr>
          </a:solidFill>
          <a:latin typeface="Montserrat Medium" panose="00000600000000000000" pitchFamily="2" charset="0"/>
          <a:ea typeface="+mn-ea"/>
          <a:cs typeface="+mn-cs"/>
        </a:defRPr>
      </a:lvl1pPr>
      <a:lvl2pPr marL="685800" indent="-228600" algn="l" defTabSz="914400" rtl="0" eaLnBrk="1" latinLnBrk="0" hangingPunct="1">
        <a:lnSpc>
          <a:spcPct val="90000"/>
        </a:lnSpc>
        <a:spcBef>
          <a:spcPts val="500"/>
        </a:spcBef>
        <a:buClr>
          <a:srgbClr val="A3131D"/>
        </a:buClr>
        <a:buFont typeface="Arial" panose="020B0604020202020204" pitchFamily="34" charset="0"/>
        <a:buChar char="•"/>
        <a:defRPr sz="2200" kern="1200">
          <a:solidFill>
            <a:schemeClr val="tx1">
              <a:lumMod val="95000"/>
              <a:lumOff val="5000"/>
            </a:schemeClr>
          </a:solidFill>
          <a:latin typeface="Montserrat Medium" panose="00000600000000000000" pitchFamily="2" charset="0"/>
          <a:ea typeface="+mn-ea"/>
          <a:cs typeface="+mn-cs"/>
        </a:defRPr>
      </a:lvl2pPr>
      <a:lvl3pPr marL="1143000" indent="-228600" algn="l" defTabSz="914400" rtl="0" eaLnBrk="1" latinLnBrk="0" hangingPunct="1">
        <a:lnSpc>
          <a:spcPct val="90000"/>
        </a:lnSpc>
        <a:spcBef>
          <a:spcPts val="500"/>
        </a:spcBef>
        <a:buClr>
          <a:srgbClr val="A3131D"/>
        </a:buClr>
        <a:buFont typeface="Arial" panose="020B0604020202020204" pitchFamily="34" charset="0"/>
        <a:buChar char="•"/>
        <a:defRPr sz="1800" kern="1200">
          <a:solidFill>
            <a:schemeClr val="tx1">
              <a:lumMod val="95000"/>
              <a:lumOff val="5000"/>
            </a:schemeClr>
          </a:solidFill>
          <a:latin typeface="Montserrat Medium" panose="00000600000000000000" pitchFamily="2" charset="0"/>
          <a:ea typeface="+mn-ea"/>
          <a:cs typeface="+mn-cs"/>
        </a:defRPr>
      </a:lvl3pPr>
      <a:lvl4pPr marL="1600200" indent="-228600" algn="l" defTabSz="914400" rtl="0" eaLnBrk="1" latinLnBrk="0" hangingPunct="1">
        <a:lnSpc>
          <a:spcPct val="90000"/>
        </a:lnSpc>
        <a:spcBef>
          <a:spcPts val="500"/>
        </a:spcBef>
        <a:buClr>
          <a:srgbClr val="A3131D"/>
        </a:buClr>
        <a:buFont typeface="Arial" panose="020B0604020202020204" pitchFamily="34" charset="0"/>
        <a:buChar char="•"/>
        <a:defRPr sz="1600" kern="1200">
          <a:solidFill>
            <a:schemeClr val="tx1">
              <a:lumMod val="95000"/>
              <a:lumOff val="5000"/>
            </a:schemeClr>
          </a:solidFill>
          <a:latin typeface="Montserrat Medium" panose="00000600000000000000" pitchFamily="2" charset="0"/>
          <a:ea typeface="+mn-ea"/>
          <a:cs typeface="+mn-cs"/>
        </a:defRPr>
      </a:lvl4pPr>
      <a:lvl5pPr marL="2057400" indent="-228600" algn="l" defTabSz="914400" rtl="0" eaLnBrk="1" latinLnBrk="0" hangingPunct="1">
        <a:lnSpc>
          <a:spcPct val="90000"/>
        </a:lnSpc>
        <a:spcBef>
          <a:spcPts val="500"/>
        </a:spcBef>
        <a:buClr>
          <a:srgbClr val="A3131D"/>
        </a:buClr>
        <a:buFont typeface="Arial" panose="020B0604020202020204" pitchFamily="34" charset="0"/>
        <a:buChar char="•"/>
        <a:defRPr sz="1400" kern="1200">
          <a:solidFill>
            <a:schemeClr val="tx1">
              <a:lumMod val="95000"/>
              <a:lumOff val="5000"/>
            </a:schemeClr>
          </a:solidFill>
          <a:latin typeface="Montserrat Medium" panose="000006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png"/><Relationship Id="rId1" Type="http://schemas.openxmlformats.org/officeDocument/2006/relationships/slideLayout" Target="../slideLayouts/slideLayout4.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3DE1CA-3318-6BCE-0D58-09FBDDD4BB18}"/>
              </a:ext>
            </a:extLst>
          </p:cNvPr>
          <p:cNvSpPr>
            <a:spLocks noGrp="1"/>
          </p:cNvSpPr>
          <p:nvPr>
            <p:ph type="title"/>
          </p:nvPr>
        </p:nvSpPr>
        <p:spPr>
          <a:xfrm>
            <a:off x="623888" y="849614"/>
            <a:ext cx="8640186" cy="2133110"/>
          </a:xfrm>
        </p:spPr>
        <p:txBody>
          <a:bodyPr>
            <a:noAutofit/>
          </a:bodyPr>
          <a:lstStyle/>
          <a:p>
            <a:r>
              <a:rPr lang="fr-FR" sz="3600" dirty="0"/>
              <a:t>L’Artisanat, 1</a:t>
            </a:r>
            <a:r>
              <a:rPr lang="fr-FR" sz="3600" baseline="30000" dirty="0"/>
              <a:t>ère</a:t>
            </a:r>
            <a:r>
              <a:rPr lang="fr-FR" sz="3600" dirty="0"/>
              <a:t> entreprise de France, quel avenir ?</a:t>
            </a:r>
          </a:p>
        </p:txBody>
      </p:sp>
      <p:sp>
        <p:nvSpPr>
          <p:cNvPr id="5" name="ZoneTexte 4">
            <a:extLst>
              <a:ext uri="{FF2B5EF4-FFF2-40B4-BE49-F238E27FC236}">
                <a16:creationId xmlns:a16="http://schemas.microsoft.com/office/drawing/2014/main" id="{9C90DFC0-4BC6-0983-E67B-73F43C1569E1}"/>
              </a:ext>
            </a:extLst>
          </p:cNvPr>
          <p:cNvSpPr txBox="1"/>
          <p:nvPr/>
        </p:nvSpPr>
        <p:spPr>
          <a:xfrm>
            <a:off x="623887" y="2090172"/>
            <a:ext cx="5624513" cy="646331"/>
          </a:xfrm>
          <a:prstGeom prst="rect">
            <a:avLst/>
          </a:prstGeom>
          <a:noFill/>
        </p:spPr>
        <p:txBody>
          <a:bodyPr wrap="square" rtlCol="0">
            <a:spAutoFit/>
          </a:bodyPr>
          <a:lstStyle/>
          <a:p>
            <a:r>
              <a:rPr lang="fr-FR" sz="2000" cap="all" dirty="0" err="1">
                <a:solidFill>
                  <a:schemeClr val="bg1"/>
                </a:solidFill>
                <a:latin typeface="Montserrat" panose="00000500000000000000" pitchFamily="2" charset="0"/>
                <a:ea typeface="Roboto Slab" pitchFamily="2" charset="0"/>
              </a:rPr>
              <a:t>vincent</a:t>
            </a:r>
            <a:r>
              <a:rPr lang="fr-FR" sz="2000" cap="all" dirty="0">
                <a:solidFill>
                  <a:schemeClr val="bg1"/>
                </a:solidFill>
                <a:latin typeface="Montserrat" panose="00000500000000000000" pitchFamily="2" charset="0"/>
                <a:ea typeface="Roboto Slab" pitchFamily="2" charset="0"/>
              </a:rPr>
              <a:t> </a:t>
            </a:r>
            <a:r>
              <a:rPr lang="fr-FR" sz="2000" cap="all" dirty="0" err="1">
                <a:solidFill>
                  <a:schemeClr val="bg1"/>
                </a:solidFill>
                <a:latin typeface="Montserrat" panose="00000500000000000000" pitchFamily="2" charset="0"/>
                <a:ea typeface="Roboto Slab" pitchFamily="2" charset="0"/>
              </a:rPr>
              <a:t>gaud</a:t>
            </a:r>
            <a:r>
              <a:rPr lang="fr-FR" sz="2000" cap="all" dirty="0">
                <a:solidFill>
                  <a:schemeClr val="bg1"/>
                </a:solidFill>
                <a:latin typeface="Montserrat" panose="00000500000000000000" pitchFamily="2" charset="0"/>
                <a:ea typeface="Roboto Slab" pitchFamily="2" charset="0"/>
              </a:rPr>
              <a:t>, </a:t>
            </a:r>
            <a:r>
              <a:rPr lang="fr-FR" sz="1600" cap="all" dirty="0">
                <a:solidFill>
                  <a:schemeClr val="bg1"/>
                </a:solidFill>
                <a:latin typeface="Montserrat" panose="00000500000000000000" pitchFamily="2" charset="0"/>
                <a:ea typeface="Roboto Slab" pitchFamily="2" charset="0"/>
              </a:rPr>
              <a:t>P</a:t>
            </a:r>
            <a:r>
              <a:rPr lang="fr-FR" sz="1600" dirty="0">
                <a:solidFill>
                  <a:schemeClr val="bg1"/>
                </a:solidFill>
                <a:latin typeface="Montserrat" panose="00000500000000000000" pitchFamily="2" charset="0"/>
                <a:ea typeface="Roboto Slab" pitchFamily="2" charset="0"/>
              </a:rPr>
              <a:t>résident de la Chambre de Métiers et de l’Artisanat Auvergne-Rhône-Alpes</a:t>
            </a:r>
            <a:endParaRPr lang="fr-FR" sz="2000" cap="all" dirty="0">
              <a:solidFill>
                <a:schemeClr val="bg1"/>
              </a:solidFill>
              <a:latin typeface="Montserrat" panose="00000500000000000000" pitchFamily="2" charset="0"/>
              <a:ea typeface="Roboto Slab" pitchFamily="2" charset="0"/>
            </a:endParaRPr>
          </a:p>
        </p:txBody>
      </p:sp>
    </p:spTree>
    <p:extLst>
      <p:ext uri="{BB962C8B-B14F-4D97-AF65-F5344CB8AC3E}">
        <p14:creationId xmlns:p14="http://schemas.microsoft.com/office/powerpoint/2010/main" val="244487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5">
            <a:extLst>
              <a:ext uri="{FF2B5EF4-FFF2-40B4-BE49-F238E27FC236}">
                <a16:creationId xmlns:a16="http://schemas.microsoft.com/office/drawing/2014/main" id="{7C6DC04E-FDC7-4340-834A-73707A0A654A}"/>
              </a:ext>
            </a:extLst>
          </p:cNvPr>
          <p:cNvSpPr/>
          <p:nvPr/>
        </p:nvSpPr>
        <p:spPr>
          <a:xfrm>
            <a:off x="-1" y="570927"/>
            <a:ext cx="5532583" cy="575955"/>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pic>
        <p:nvPicPr>
          <p:cNvPr id="14" name="object 6">
            <a:extLst>
              <a:ext uri="{FF2B5EF4-FFF2-40B4-BE49-F238E27FC236}">
                <a16:creationId xmlns:a16="http://schemas.microsoft.com/office/drawing/2014/main" id="{8E36782B-B767-B43B-332C-4154E6B8BD18}"/>
              </a:ext>
            </a:extLst>
          </p:cNvPr>
          <p:cNvPicPr/>
          <p:nvPr/>
        </p:nvPicPr>
        <p:blipFill>
          <a:blip r:embed="rId2" cstate="print"/>
          <a:stretch>
            <a:fillRect/>
          </a:stretch>
        </p:blipFill>
        <p:spPr>
          <a:xfrm>
            <a:off x="236237" y="650574"/>
            <a:ext cx="290977" cy="383390"/>
          </a:xfrm>
          <a:prstGeom prst="rect">
            <a:avLst/>
          </a:prstGeom>
        </p:spPr>
      </p:pic>
      <p:sp>
        <p:nvSpPr>
          <p:cNvPr id="15" name="object 14">
            <a:extLst>
              <a:ext uri="{FF2B5EF4-FFF2-40B4-BE49-F238E27FC236}">
                <a16:creationId xmlns:a16="http://schemas.microsoft.com/office/drawing/2014/main" id="{23283459-FD93-B5A5-B609-44E140DB5945}"/>
              </a:ext>
            </a:extLst>
          </p:cNvPr>
          <p:cNvSpPr txBox="1"/>
          <p:nvPr/>
        </p:nvSpPr>
        <p:spPr>
          <a:xfrm>
            <a:off x="611498" y="650574"/>
            <a:ext cx="5157322" cy="382156"/>
          </a:xfrm>
          <a:prstGeom prst="rect">
            <a:avLst/>
          </a:prstGeom>
        </p:spPr>
        <p:txBody>
          <a:bodyPr vert="horz" wrap="square" lIns="0" tIns="12700" rIns="0" bIns="0"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ct val="100000"/>
              </a:lnSpc>
              <a:spcBef>
                <a:spcPts val="100"/>
              </a:spcBef>
            </a:pPr>
            <a:r>
              <a:rPr lang="fr-FR" sz="2400" spc="15" dirty="0">
                <a:solidFill>
                  <a:srgbClr val="FFFFFF"/>
                </a:solidFill>
                <a:latin typeface="Roboto Slab" pitchFamily="2" charset="0"/>
                <a:ea typeface="Roboto Slab" pitchFamily="2" charset="0"/>
                <a:cs typeface="Roboto Slab" pitchFamily="2" charset="0"/>
              </a:rPr>
              <a:t>Conclusion</a:t>
            </a:r>
            <a:endParaRPr sz="2800" dirty="0">
              <a:latin typeface="Roboto Slab" pitchFamily="2" charset="0"/>
              <a:ea typeface="Roboto Slab" pitchFamily="2" charset="0"/>
              <a:cs typeface="Roboto Slab" pitchFamily="2" charset="0"/>
            </a:endParaRPr>
          </a:p>
        </p:txBody>
      </p:sp>
      <p:grpSp>
        <p:nvGrpSpPr>
          <p:cNvPr id="16" name="object 19">
            <a:extLst>
              <a:ext uri="{FF2B5EF4-FFF2-40B4-BE49-F238E27FC236}">
                <a16:creationId xmlns:a16="http://schemas.microsoft.com/office/drawing/2014/main" id="{49437124-1766-E60D-A501-664BA7201F8F}"/>
              </a:ext>
            </a:extLst>
          </p:cNvPr>
          <p:cNvGrpSpPr/>
          <p:nvPr/>
        </p:nvGrpSpPr>
        <p:grpSpPr>
          <a:xfrm>
            <a:off x="8370477" y="5155153"/>
            <a:ext cx="3821916" cy="1704731"/>
            <a:chOff x="6146845" y="9952063"/>
            <a:chExt cx="1413654" cy="740479"/>
          </a:xfrm>
        </p:grpSpPr>
        <p:sp>
          <p:nvSpPr>
            <p:cNvPr id="18" name="object 20">
              <a:extLst>
                <a:ext uri="{FF2B5EF4-FFF2-40B4-BE49-F238E27FC236}">
                  <a16:creationId xmlns:a16="http://schemas.microsoft.com/office/drawing/2014/main" id="{BE2E82DF-7508-9C2F-0641-C5F2CFB898E9}"/>
                </a:ext>
              </a:extLst>
            </p:cNvPr>
            <p:cNvSpPr/>
            <p:nvPr/>
          </p:nvSpPr>
          <p:spPr>
            <a:xfrm>
              <a:off x="6146845" y="9955942"/>
              <a:ext cx="923925" cy="736600"/>
            </a:xfrm>
            <a:custGeom>
              <a:avLst/>
              <a:gdLst/>
              <a:ahLst/>
              <a:cxnLst/>
              <a:rect l="l" t="t" r="r" b="b"/>
              <a:pathLst>
                <a:path w="923925" h="736600">
                  <a:moveTo>
                    <a:pt x="923444" y="0"/>
                  </a:moveTo>
                  <a:lnTo>
                    <a:pt x="589904" y="64833"/>
                  </a:lnTo>
                  <a:lnTo>
                    <a:pt x="540332" y="77909"/>
                  </a:lnTo>
                  <a:lnTo>
                    <a:pt x="493301" y="97197"/>
                  </a:lnTo>
                  <a:lnTo>
                    <a:pt x="449357" y="122337"/>
                  </a:lnTo>
                  <a:lnTo>
                    <a:pt x="409047" y="152966"/>
                  </a:lnTo>
                  <a:lnTo>
                    <a:pt x="372918" y="188724"/>
                  </a:lnTo>
                  <a:lnTo>
                    <a:pt x="341518" y="229247"/>
                  </a:lnTo>
                  <a:lnTo>
                    <a:pt x="0" y="736060"/>
                  </a:lnTo>
                  <a:lnTo>
                    <a:pt x="427450" y="736060"/>
                  </a:lnTo>
                  <a:lnTo>
                    <a:pt x="923444" y="0"/>
                  </a:lnTo>
                  <a:close/>
                </a:path>
              </a:pathLst>
            </a:custGeom>
            <a:solidFill>
              <a:srgbClr val="A71D28"/>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9" name="object 21">
              <a:extLst>
                <a:ext uri="{FF2B5EF4-FFF2-40B4-BE49-F238E27FC236}">
                  <a16:creationId xmlns:a16="http://schemas.microsoft.com/office/drawing/2014/main" id="{525DC7DE-2F15-AE15-0745-D3FDBE29398D}"/>
                </a:ext>
              </a:extLst>
            </p:cNvPr>
            <p:cNvSpPr/>
            <p:nvPr/>
          </p:nvSpPr>
          <p:spPr>
            <a:xfrm>
              <a:off x="6723569" y="9952063"/>
              <a:ext cx="836930" cy="636270"/>
            </a:xfrm>
            <a:custGeom>
              <a:avLst/>
              <a:gdLst/>
              <a:ahLst/>
              <a:cxnLst/>
              <a:rect l="l" t="t" r="r" b="b"/>
              <a:pathLst>
                <a:path w="836929" h="636270">
                  <a:moveTo>
                    <a:pt x="384400" y="0"/>
                  </a:moveTo>
                  <a:lnTo>
                    <a:pt x="333540" y="6449"/>
                  </a:lnTo>
                  <a:lnTo>
                    <a:pt x="0" y="71269"/>
                  </a:lnTo>
                  <a:lnTo>
                    <a:pt x="836436" y="636009"/>
                  </a:lnTo>
                  <a:lnTo>
                    <a:pt x="836436" y="208295"/>
                  </a:lnTo>
                  <a:lnTo>
                    <a:pt x="625436" y="65834"/>
                  </a:lnTo>
                  <a:lnTo>
                    <a:pt x="581138" y="40025"/>
                  </a:lnTo>
                  <a:lnTo>
                    <a:pt x="534243" y="20406"/>
                  </a:lnTo>
                  <a:lnTo>
                    <a:pt x="485394" y="7109"/>
                  </a:lnTo>
                  <a:lnTo>
                    <a:pt x="435232" y="263"/>
                  </a:lnTo>
                  <a:lnTo>
                    <a:pt x="384400" y="0"/>
                  </a:lnTo>
                  <a:close/>
                </a:path>
              </a:pathLst>
            </a:custGeom>
            <a:solidFill>
              <a:srgbClr val="F05647"/>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
        <p:nvSpPr>
          <p:cNvPr id="17" name="ZoneTexte 7">
            <a:extLst>
              <a:ext uri="{FF2B5EF4-FFF2-40B4-BE49-F238E27FC236}">
                <a16:creationId xmlns:a16="http://schemas.microsoft.com/office/drawing/2014/main" id="{E82DBD2C-01AC-60F0-17A3-8FC46AF32C17}"/>
              </a:ext>
            </a:extLst>
          </p:cNvPr>
          <p:cNvSpPr txBox="1"/>
          <p:nvPr/>
        </p:nvSpPr>
        <p:spPr>
          <a:xfrm>
            <a:off x="1191097" y="1878091"/>
            <a:ext cx="10505415" cy="3818481"/>
          </a:xfrm>
          <a:prstGeom prst="rect">
            <a:avLst/>
          </a:prstGeom>
          <a:noFill/>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marR="20955" algn="just">
              <a:lnSpc>
                <a:spcPct val="114599"/>
              </a:lnSpc>
              <a:spcBef>
                <a:spcPts val="100"/>
              </a:spcBef>
            </a:pPr>
            <a:endParaRPr lang="fr-FR" sz="1600" spc="-15" dirty="0">
              <a:latin typeface="Montserrat" panose="00000500000000000000" pitchFamily="2" charset="0"/>
            </a:endParaRPr>
          </a:p>
          <a:p>
            <a:pPr marL="12700" marR="20955" algn="just">
              <a:lnSpc>
                <a:spcPct val="114599"/>
              </a:lnSpc>
              <a:spcBef>
                <a:spcPts val="100"/>
              </a:spcBef>
            </a:pPr>
            <a:endParaRPr lang="fr-FR" sz="1600" spc="-15" dirty="0">
              <a:latin typeface="Montserrat" panose="00000500000000000000" pitchFamily="2" charset="0"/>
            </a:endParaRPr>
          </a:p>
          <a:p>
            <a:pPr marL="12700" marR="20955" algn="just">
              <a:lnSpc>
                <a:spcPct val="114599"/>
              </a:lnSpc>
              <a:spcBef>
                <a:spcPts val="100"/>
              </a:spcBef>
            </a:pPr>
            <a:r>
              <a:rPr lang="fr-FR" sz="1600" spc="-15" dirty="0">
                <a:latin typeface="Montserrat" panose="00000500000000000000" pitchFamily="2" charset="0"/>
              </a:rPr>
              <a:t>Accumulation de crises depuis 2020</a:t>
            </a:r>
          </a:p>
          <a:p>
            <a:pPr marL="12700" marR="20955" algn="just">
              <a:lnSpc>
                <a:spcPct val="114599"/>
              </a:lnSpc>
              <a:spcBef>
                <a:spcPts val="100"/>
              </a:spcBef>
            </a:pPr>
            <a:r>
              <a:rPr lang="fr-FR" sz="1600" spc="-15" dirty="0">
                <a:latin typeface="Montserrat" panose="00000500000000000000" pitchFamily="2" charset="0"/>
              </a:rPr>
              <a:t>Inquiétude des chefs d’entreprise vis-à-vis de l’avenir</a:t>
            </a:r>
          </a:p>
          <a:p>
            <a:pPr marL="12700" marR="20955" algn="just">
              <a:lnSpc>
                <a:spcPct val="114599"/>
              </a:lnSpc>
              <a:spcBef>
                <a:spcPts val="100"/>
              </a:spcBef>
            </a:pPr>
            <a:endParaRPr lang="fr-FR" sz="1600" spc="-15" dirty="0">
              <a:latin typeface="Montserrat" panose="00000500000000000000" pitchFamily="2" charset="0"/>
            </a:endParaRPr>
          </a:p>
          <a:p>
            <a:pPr marL="12700" marR="20955">
              <a:lnSpc>
                <a:spcPct val="114599"/>
              </a:lnSpc>
              <a:spcBef>
                <a:spcPts val="100"/>
              </a:spcBef>
            </a:pPr>
            <a:r>
              <a:rPr lang="fr-FR" sz="2000" b="1" dirty="0">
                <a:solidFill>
                  <a:srgbClr val="EA4A3B"/>
                </a:solidFill>
                <a:latin typeface="Montserrat" panose="00000500000000000000" pitchFamily="2" charset="0"/>
              </a:rPr>
              <a:t>Mais</a:t>
            </a:r>
          </a:p>
          <a:p>
            <a:pPr marL="12700" marR="20955" algn="just">
              <a:lnSpc>
                <a:spcPct val="114599"/>
              </a:lnSpc>
              <a:spcBef>
                <a:spcPts val="100"/>
              </a:spcBef>
            </a:pPr>
            <a:endParaRPr lang="fr-FR" sz="1600" dirty="0">
              <a:latin typeface="Montserrat" panose="00000500000000000000" pitchFamily="2" charset="0"/>
            </a:endParaRPr>
          </a:p>
          <a:p>
            <a:pPr marL="12700" marR="20955" algn="just">
              <a:lnSpc>
                <a:spcPct val="114599"/>
              </a:lnSpc>
              <a:spcBef>
                <a:spcPts val="100"/>
              </a:spcBef>
            </a:pPr>
            <a:r>
              <a:rPr lang="fr-FR" sz="1600" dirty="0">
                <a:latin typeface="Montserrat" panose="00000500000000000000" pitchFamily="2" charset="0"/>
              </a:rPr>
              <a:t>Des signaux factuels positifs</a:t>
            </a:r>
          </a:p>
          <a:p>
            <a:pPr marL="12700" marR="20955" algn="just">
              <a:lnSpc>
                <a:spcPct val="114599"/>
              </a:lnSpc>
              <a:spcBef>
                <a:spcPts val="100"/>
              </a:spcBef>
            </a:pPr>
            <a:r>
              <a:rPr lang="fr-FR" sz="1600" dirty="0">
                <a:latin typeface="Montserrat" panose="00000500000000000000" pitchFamily="2" charset="0"/>
              </a:rPr>
              <a:t>Aucune défaillance détectée, quelque soit le secteur d’activité</a:t>
            </a:r>
          </a:p>
          <a:p>
            <a:pPr marL="12700" marR="20955" algn="just">
              <a:lnSpc>
                <a:spcPct val="114599"/>
              </a:lnSpc>
              <a:spcBef>
                <a:spcPts val="100"/>
              </a:spcBef>
            </a:pPr>
            <a:endParaRPr lang="fr-FR" sz="1600" dirty="0">
              <a:latin typeface="Montserrat" panose="00000500000000000000" pitchFamily="2" charset="0"/>
            </a:endParaRPr>
          </a:p>
          <a:p>
            <a:pPr marL="12700" marR="20955" algn="just">
              <a:lnSpc>
                <a:spcPct val="114599"/>
              </a:lnSpc>
              <a:spcBef>
                <a:spcPts val="100"/>
              </a:spcBef>
            </a:pPr>
            <a:endParaRPr lang="fr-FR" sz="2000" b="1" dirty="0">
              <a:solidFill>
                <a:srgbClr val="EA4A3B"/>
              </a:solidFill>
              <a:highlight>
                <a:srgbClr val="B0D2D9"/>
              </a:highlight>
              <a:latin typeface="Montserrat" panose="00000500000000000000" pitchFamily="2" charset="0"/>
            </a:endParaRPr>
          </a:p>
          <a:p>
            <a:pPr marL="12700" marR="20955" algn="just">
              <a:lnSpc>
                <a:spcPct val="114599"/>
              </a:lnSpc>
              <a:spcBef>
                <a:spcPts val="100"/>
              </a:spcBef>
            </a:pPr>
            <a:r>
              <a:rPr lang="fr-FR" sz="2000" b="1" dirty="0">
                <a:solidFill>
                  <a:srgbClr val="EA4A3B"/>
                </a:solidFill>
                <a:highlight>
                  <a:srgbClr val="B0D2D9"/>
                </a:highlight>
                <a:latin typeface="Montserrat" panose="00000500000000000000" pitchFamily="2" charset="0"/>
              </a:rPr>
              <a:t>Soyons optimistes !</a:t>
            </a:r>
          </a:p>
        </p:txBody>
      </p:sp>
      <p:pic>
        <p:nvPicPr>
          <p:cNvPr id="2" name="object 23">
            <a:extLst>
              <a:ext uri="{FF2B5EF4-FFF2-40B4-BE49-F238E27FC236}">
                <a16:creationId xmlns:a16="http://schemas.microsoft.com/office/drawing/2014/main" id="{8DC7F663-B4FE-7A98-69D1-86E993BD2BCE}"/>
              </a:ext>
            </a:extLst>
          </p:cNvPr>
          <p:cNvPicPr/>
          <p:nvPr/>
        </p:nvPicPr>
        <p:blipFill>
          <a:blip r:embed="rId3" cstate="print"/>
          <a:stretch>
            <a:fillRect/>
          </a:stretch>
        </p:blipFill>
        <p:spPr>
          <a:xfrm>
            <a:off x="799631" y="2822527"/>
            <a:ext cx="243661" cy="228051"/>
          </a:xfrm>
          <a:prstGeom prst="rect">
            <a:avLst/>
          </a:prstGeom>
        </p:spPr>
      </p:pic>
      <p:pic>
        <p:nvPicPr>
          <p:cNvPr id="3" name="object 23">
            <a:extLst>
              <a:ext uri="{FF2B5EF4-FFF2-40B4-BE49-F238E27FC236}">
                <a16:creationId xmlns:a16="http://schemas.microsoft.com/office/drawing/2014/main" id="{E8552A06-E09E-4334-93B2-BD8D8D6FC569}"/>
              </a:ext>
            </a:extLst>
          </p:cNvPr>
          <p:cNvPicPr/>
          <p:nvPr/>
        </p:nvPicPr>
        <p:blipFill>
          <a:blip r:embed="rId3" cstate="print"/>
          <a:stretch>
            <a:fillRect/>
          </a:stretch>
        </p:blipFill>
        <p:spPr>
          <a:xfrm>
            <a:off x="799631" y="2537934"/>
            <a:ext cx="243661" cy="228051"/>
          </a:xfrm>
          <a:prstGeom prst="rect">
            <a:avLst/>
          </a:prstGeom>
        </p:spPr>
      </p:pic>
      <p:pic>
        <p:nvPicPr>
          <p:cNvPr id="4" name="object 23">
            <a:extLst>
              <a:ext uri="{FF2B5EF4-FFF2-40B4-BE49-F238E27FC236}">
                <a16:creationId xmlns:a16="http://schemas.microsoft.com/office/drawing/2014/main" id="{6B1FE3E1-7A29-F937-F1A3-02BB0345CCCD}"/>
              </a:ext>
            </a:extLst>
          </p:cNvPr>
          <p:cNvPicPr/>
          <p:nvPr/>
        </p:nvPicPr>
        <p:blipFill>
          <a:blip r:embed="rId3" cstate="print"/>
          <a:stretch>
            <a:fillRect/>
          </a:stretch>
        </p:blipFill>
        <p:spPr>
          <a:xfrm>
            <a:off x="799630" y="4073544"/>
            <a:ext cx="243661" cy="228051"/>
          </a:xfrm>
          <a:prstGeom prst="rect">
            <a:avLst/>
          </a:prstGeom>
        </p:spPr>
      </p:pic>
      <p:pic>
        <p:nvPicPr>
          <p:cNvPr id="5" name="object 23">
            <a:extLst>
              <a:ext uri="{FF2B5EF4-FFF2-40B4-BE49-F238E27FC236}">
                <a16:creationId xmlns:a16="http://schemas.microsoft.com/office/drawing/2014/main" id="{18E2E321-0435-9FC2-23CE-6A9A082EA5FC}"/>
              </a:ext>
            </a:extLst>
          </p:cNvPr>
          <p:cNvPicPr/>
          <p:nvPr/>
        </p:nvPicPr>
        <p:blipFill>
          <a:blip r:embed="rId3" cstate="print"/>
          <a:stretch>
            <a:fillRect/>
          </a:stretch>
        </p:blipFill>
        <p:spPr>
          <a:xfrm>
            <a:off x="799630" y="4363955"/>
            <a:ext cx="243661" cy="228051"/>
          </a:xfrm>
          <a:prstGeom prst="rect">
            <a:avLst/>
          </a:prstGeom>
        </p:spPr>
      </p:pic>
      <p:sp>
        <p:nvSpPr>
          <p:cNvPr id="7" name="ZoneTexte 6">
            <a:extLst>
              <a:ext uri="{FF2B5EF4-FFF2-40B4-BE49-F238E27FC236}">
                <a16:creationId xmlns:a16="http://schemas.microsoft.com/office/drawing/2014/main" id="{992FB501-C576-380B-A561-DAAB58D94AA0}"/>
              </a:ext>
            </a:extLst>
          </p:cNvPr>
          <p:cNvSpPr txBox="1"/>
          <p:nvPr/>
        </p:nvSpPr>
        <p:spPr>
          <a:xfrm>
            <a:off x="799630" y="1763939"/>
            <a:ext cx="9914552" cy="338554"/>
          </a:xfrm>
          <a:prstGeom prst="rect">
            <a:avLst/>
          </a:prstGeom>
          <a:noFill/>
        </p:spPr>
        <p:txBody>
          <a:bodyPr wrap="square">
            <a:spAutoFit/>
          </a:bodyPr>
          <a:lstStyle/>
          <a:p>
            <a:r>
              <a:rPr lang="fr-FR" sz="1600" spc="-15" dirty="0">
                <a:latin typeface="Montserrat" panose="00000500000000000000" pitchFamily="2" charset="0"/>
              </a:rPr>
              <a:t>Un bilan général de l’Artisanat contrasté de par la diversité des secteurs et des sujets.</a:t>
            </a:r>
          </a:p>
        </p:txBody>
      </p:sp>
    </p:spTree>
    <p:extLst>
      <p:ext uri="{BB962C8B-B14F-4D97-AF65-F5344CB8AC3E}">
        <p14:creationId xmlns:p14="http://schemas.microsoft.com/office/powerpoint/2010/main" val="383200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5F71547-9B9E-04E0-A54C-43363D8FFC2B}"/>
              </a:ext>
            </a:extLst>
          </p:cNvPr>
          <p:cNvSpPr>
            <a:spLocks noGrp="1"/>
          </p:cNvSpPr>
          <p:nvPr>
            <p:ph type="ctrTitle"/>
          </p:nvPr>
        </p:nvSpPr>
        <p:spPr>
          <a:xfrm>
            <a:off x="285902" y="625456"/>
            <a:ext cx="5578870" cy="2601220"/>
          </a:xfrm>
        </p:spPr>
        <p:txBody>
          <a:bodyPr/>
          <a:lstStyle/>
          <a:p>
            <a:r>
              <a:rPr lang="fr-FR" dirty="0"/>
              <a:t>PROJETS DE LA CMA AUVERGNE-RHÔNE-ALPES</a:t>
            </a:r>
            <a:br>
              <a:rPr lang="fr-FR" dirty="0"/>
            </a:br>
            <a:r>
              <a:rPr lang="fr-FR" dirty="0"/>
              <a:t>EN 2023</a:t>
            </a:r>
          </a:p>
        </p:txBody>
      </p:sp>
      <p:sp>
        <p:nvSpPr>
          <p:cNvPr id="2" name="Espace réservé du texte 1">
            <a:extLst>
              <a:ext uri="{FF2B5EF4-FFF2-40B4-BE49-F238E27FC236}">
                <a16:creationId xmlns:a16="http://schemas.microsoft.com/office/drawing/2014/main" id="{7EB2B220-91A0-8E2E-EB87-F2E4B997EC7B}"/>
              </a:ext>
            </a:extLst>
          </p:cNvPr>
          <p:cNvSpPr>
            <a:spLocks noGrp="1"/>
          </p:cNvSpPr>
          <p:nvPr>
            <p:ph type="body" sz="quarter" idx="10"/>
          </p:nvPr>
        </p:nvSpPr>
        <p:spPr/>
        <p:txBody>
          <a:bodyPr/>
          <a:lstStyle/>
          <a:p>
            <a:r>
              <a:rPr lang="fr-FR" dirty="0"/>
              <a:t>POINT  4</a:t>
            </a:r>
          </a:p>
        </p:txBody>
      </p:sp>
      <p:pic>
        <p:nvPicPr>
          <p:cNvPr id="5" name="Image 4">
            <a:extLst>
              <a:ext uri="{FF2B5EF4-FFF2-40B4-BE49-F238E27FC236}">
                <a16:creationId xmlns:a16="http://schemas.microsoft.com/office/drawing/2014/main" id="{FA6B602F-94DD-92DE-187D-0CF72F2F23E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5661" y="0"/>
            <a:ext cx="6096339" cy="6858000"/>
          </a:xfrm>
          <a:prstGeom prst="rect">
            <a:avLst/>
          </a:prstGeom>
        </p:spPr>
      </p:pic>
    </p:spTree>
    <p:extLst>
      <p:ext uri="{BB962C8B-B14F-4D97-AF65-F5344CB8AC3E}">
        <p14:creationId xmlns:p14="http://schemas.microsoft.com/office/powerpoint/2010/main" val="1459033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08057BEC-AFC4-8601-E53E-EBBD778A4187}"/>
              </a:ext>
            </a:extLst>
          </p:cNvPr>
          <p:cNvSpPr txBox="1"/>
          <p:nvPr/>
        </p:nvSpPr>
        <p:spPr>
          <a:xfrm>
            <a:off x="584765" y="1292330"/>
            <a:ext cx="10471162" cy="830997"/>
          </a:xfrm>
          <a:prstGeom prst="rect">
            <a:avLst/>
          </a:prstGeom>
          <a:noFill/>
        </p:spPr>
        <p:txBody>
          <a:bodyPr wrap="square" rtlCol="0">
            <a:spAutoFit/>
          </a:bodyPr>
          <a:lstStyle/>
          <a:p>
            <a:pPr algn="just"/>
            <a:r>
              <a:rPr lang="fr-FR" sz="1600" dirty="0">
                <a:latin typeface="Montserrat" panose="00000500000000000000" pitchFamily="2" charset="0"/>
              </a:rPr>
              <a:t>En partenariat avec Groupama et la Banque Populaire, mise en place du concours </a:t>
            </a:r>
            <a:r>
              <a:rPr lang="fr-FR" sz="1600" dirty="0" err="1">
                <a:latin typeface="Montserrat" panose="00000500000000000000" pitchFamily="2" charset="0"/>
              </a:rPr>
              <a:t>Artinov</a:t>
            </a:r>
            <a:r>
              <a:rPr lang="fr-FR" sz="1600" dirty="0">
                <a:latin typeface="Montserrat" panose="00000500000000000000" pitchFamily="2" charset="0"/>
              </a:rPr>
              <a:t> pour l’ensemble de la région : vitrine du savoir-faire, de la créativité et de l’agilité des entreprises artisanales. </a:t>
            </a:r>
          </a:p>
        </p:txBody>
      </p:sp>
      <p:sp>
        <p:nvSpPr>
          <p:cNvPr id="3" name="ZoneTexte 2">
            <a:extLst>
              <a:ext uri="{FF2B5EF4-FFF2-40B4-BE49-F238E27FC236}">
                <a16:creationId xmlns:a16="http://schemas.microsoft.com/office/drawing/2014/main" id="{83A020CF-4122-3EF8-7B6A-82830DF28BDC}"/>
              </a:ext>
            </a:extLst>
          </p:cNvPr>
          <p:cNvSpPr txBox="1"/>
          <p:nvPr/>
        </p:nvSpPr>
        <p:spPr>
          <a:xfrm>
            <a:off x="584765" y="976576"/>
            <a:ext cx="6096000" cy="369332"/>
          </a:xfrm>
          <a:prstGeom prst="rect">
            <a:avLst/>
          </a:prstGeom>
          <a:noFill/>
        </p:spPr>
        <p:txBody>
          <a:bodyPr wrap="square">
            <a:spAutoFit/>
          </a:bodyPr>
          <a:lstStyle/>
          <a:p>
            <a:r>
              <a:rPr lang="fr-FR" sz="1800" dirty="0">
                <a:solidFill>
                  <a:srgbClr val="EA4A3B"/>
                </a:solidFill>
                <a:latin typeface="Roboto Slab" pitchFamily="2" charset="0"/>
                <a:ea typeface="Roboto Slab" pitchFamily="2" charset="0"/>
                <a:cs typeface="Roboto Slab" pitchFamily="2" charset="0"/>
              </a:rPr>
              <a:t>Développer l’innovation au cœur de l’artisanat</a:t>
            </a:r>
            <a:endParaRPr lang="fr-FR" dirty="0">
              <a:solidFill>
                <a:srgbClr val="EA4A3B"/>
              </a:solidFill>
            </a:endParaRPr>
          </a:p>
        </p:txBody>
      </p:sp>
      <p:sp>
        <p:nvSpPr>
          <p:cNvPr id="5" name="ZoneTexte 4">
            <a:extLst>
              <a:ext uri="{FF2B5EF4-FFF2-40B4-BE49-F238E27FC236}">
                <a16:creationId xmlns:a16="http://schemas.microsoft.com/office/drawing/2014/main" id="{7C6F6B66-9878-71DD-78B1-6EC08027791F}"/>
              </a:ext>
            </a:extLst>
          </p:cNvPr>
          <p:cNvSpPr txBox="1"/>
          <p:nvPr/>
        </p:nvSpPr>
        <p:spPr>
          <a:xfrm>
            <a:off x="584765" y="3060072"/>
            <a:ext cx="10406507" cy="830997"/>
          </a:xfrm>
          <a:prstGeom prst="rect">
            <a:avLst/>
          </a:prstGeom>
          <a:noFill/>
        </p:spPr>
        <p:txBody>
          <a:bodyPr wrap="square" rtlCol="0">
            <a:spAutoFit/>
          </a:bodyPr>
          <a:lstStyle/>
          <a:p>
            <a:pPr algn="just"/>
            <a:r>
              <a:rPr lang="fr-FR" sz="1600" dirty="0">
                <a:latin typeface="Montserrat" panose="00000500000000000000" pitchFamily="2" charset="0"/>
              </a:rPr>
              <a:t>La CMA est aux côtés des jeunes et des entreprises à chaque étape du contrat d’apprentissage. La CMA fait le lien entre entreprise artisanale, jeune en formation et CFA. Elle est également experte sur les démarches administratives concernant toutes les modalités de l’apprentissage.</a:t>
            </a:r>
          </a:p>
        </p:txBody>
      </p:sp>
      <p:sp>
        <p:nvSpPr>
          <p:cNvPr id="8" name="ZoneTexte 7">
            <a:extLst>
              <a:ext uri="{FF2B5EF4-FFF2-40B4-BE49-F238E27FC236}">
                <a16:creationId xmlns:a16="http://schemas.microsoft.com/office/drawing/2014/main" id="{33C35712-0FBA-F42F-902E-6148547E9746}"/>
              </a:ext>
            </a:extLst>
          </p:cNvPr>
          <p:cNvSpPr txBox="1"/>
          <p:nvPr/>
        </p:nvSpPr>
        <p:spPr>
          <a:xfrm>
            <a:off x="584765" y="2774122"/>
            <a:ext cx="6096000" cy="369332"/>
          </a:xfrm>
          <a:prstGeom prst="rect">
            <a:avLst/>
          </a:prstGeom>
          <a:noFill/>
        </p:spPr>
        <p:txBody>
          <a:bodyPr wrap="square">
            <a:spAutoFit/>
          </a:bodyPr>
          <a:lstStyle/>
          <a:p>
            <a:r>
              <a:rPr lang="fr-FR" sz="1800" dirty="0">
                <a:solidFill>
                  <a:srgbClr val="EA4A3B"/>
                </a:solidFill>
                <a:latin typeface="Roboto Slab" pitchFamily="2" charset="0"/>
                <a:ea typeface="Roboto Slab" pitchFamily="2" charset="0"/>
                <a:cs typeface="Roboto Slab" pitchFamily="2" charset="0"/>
              </a:rPr>
              <a:t>Renforcer nos relations avec les CFA </a:t>
            </a:r>
            <a:endParaRPr lang="fr-FR" dirty="0">
              <a:solidFill>
                <a:srgbClr val="EA4A3B"/>
              </a:solidFill>
            </a:endParaRPr>
          </a:p>
        </p:txBody>
      </p:sp>
      <p:sp>
        <p:nvSpPr>
          <p:cNvPr id="9" name="ZoneTexte 8">
            <a:extLst>
              <a:ext uri="{FF2B5EF4-FFF2-40B4-BE49-F238E27FC236}">
                <a16:creationId xmlns:a16="http://schemas.microsoft.com/office/drawing/2014/main" id="{22B1260E-5C9F-AC61-0327-C0C3F2899916}"/>
              </a:ext>
            </a:extLst>
          </p:cNvPr>
          <p:cNvSpPr txBox="1"/>
          <p:nvPr/>
        </p:nvSpPr>
        <p:spPr>
          <a:xfrm>
            <a:off x="584765" y="5002389"/>
            <a:ext cx="10471162" cy="584775"/>
          </a:xfrm>
          <a:prstGeom prst="rect">
            <a:avLst/>
          </a:prstGeom>
          <a:noFill/>
        </p:spPr>
        <p:txBody>
          <a:bodyPr wrap="square" rtlCol="0">
            <a:spAutoFit/>
          </a:bodyPr>
          <a:lstStyle/>
          <a:p>
            <a:pPr algn="just">
              <a:spcAft>
                <a:spcPts val="1200"/>
              </a:spcAft>
            </a:pPr>
            <a:r>
              <a:rPr lang="fr-FR" sz="1600" dirty="0">
                <a:latin typeface="Montserrat" panose="00000500000000000000" pitchFamily="2" charset="0"/>
              </a:rPr>
              <a:t>Une nouvelle identité visuelle doit permettre à nos 26 antennes d’être plus orientées client dans l’espace public et de devenir des lieux accueillants, repérables et référents.</a:t>
            </a:r>
          </a:p>
        </p:txBody>
      </p:sp>
      <p:sp>
        <p:nvSpPr>
          <p:cNvPr id="12" name="ZoneTexte 11">
            <a:extLst>
              <a:ext uri="{FF2B5EF4-FFF2-40B4-BE49-F238E27FC236}">
                <a16:creationId xmlns:a16="http://schemas.microsoft.com/office/drawing/2014/main" id="{ECCBF9C3-DE1F-46B5-B1CC-DAD2441F162A}"/>
              </a:ext>
            </a:extLst>
          </p:cNvPr>
          <p:cNvSpPr txBox="1"/>
          <p:nvPr/>
        </p:nvSpPr>
        <p:spPr>
          <a:xfrm>
            <a:off x="584765" y="4686534"/>
            <a:ext cx="6096000" cy="369332"/>
          </a:xfrm>
          <a:prstGeom prst="rect">
            <a:avLst/>
          </a:prstGeom>
          <a:noFill/>
        </p:spPr>
        <p:txBody>
          <a:bodyPr wrap="square">
            <a:spAutoFit/>
          </a:bodyPr>
          <a:lstStyle/>
          <a:p>
            <a:r>
              <a:rPr lang="fr-FR" sz="1800" dirty="0">
                <a:solidFill>
                  <a:srgbClr val="EA4A3B"/>
                </a:solidFill>
                <a:latin typeface="Roboto Slab" pitchFamily="2" charset="0"/>
                <a:ea typeface="Roboto Slab" pitchFamily="2" charset="0"/>
                <a:cs typeface="Roboto Slab" pitchFamily="2" charset="0"/>
              </a:rPr>
              <a:t>Rendre nos espaces d’accueil visibles</a:t>
            </a:r>
            <a:endParaRPr lang="fr-FR" dirty="0">
              <a:solidFill>
                <a:srgbClr val="EA4A3B"/>
              </a:solidFill>
            </a:endParaRPr>
          </a:p>
        </p:txBody>
      </p:sp>
      <p:sp>
        <p:nvSpPr>
          <p:cNvPr id="14" name="ZoneTexte 13">
            <a:extLst>
              <a:ext uri="{FF2B5EF4-FFF2-40B4-BE49-F238E27FC236}">
                <a16:creationId xmlns:a16="http://schemas.microsoft.com/office/drawing/2014/main" id="{C38916BE-8F9F-6757-8F6B-E1740075D017}"/>
              </a:ext>
            </a:extLst>
          </p:cNvPr>
          <p:cNvSpPr txBox="1"/>
          <p:nvPr/>
        </p:nvSpPr>
        <p:spPr>
          <a:xfrm>
            <a:off x="2041081" y="5899202"/>
            <a:ext cx="7493873" cy="783193"/>
          </a:xfrm>
          <a:prstGeom prst="round2DiagRect">
            <a:avLst/>
          </a:prstGeom>
          <a:solidFill>
            <a:srgbClr val="142D48"/>
          </a:solidFill>
        </p:spPr>
        <p:txBody>
          <a:bodyPr wrap="square">
            <a:spAutoFit/>
          </a:bodyPr>
          <a:lstStyle/>
          <a:p>
            <a:pPr algn="ctr">
              <a:spcAft>
                <a:spcPts val="1200"/>
              </a:spcAft>
            </a:pPr>
            <a:r>
              <a:rPr lang="fr-FR" sz="2000" b="1" dirty="0">
                <a:solidFill>
                  <a:srgbClr val="B0D2D9"/>
                </a:solidFill>
                <a:latin typeface="Montserrat" panose="00000500000000000000" pitchFamily="2" charset="0"/>
              </a:rPr>
              <a:t>Être l’acteur principal de l’accompagnement de la TPE en Auvergne-Rhône-Alpes</a:t>
            </a:r>
          </a:p>
        </p:txBody>
      </p:sp>
      <p:sp>
        <p:nvSpPr>
          <p:cNvPr id="2" name="object 5">
            <a:extLst>
              <a:ext uri="{FF2B5EF4-FFF2-40B4-BE49-F238E27FC236}">
                <a16:creationId xmlns:a16="http://schemas.microsoft.com/office/drawing/2014/main" id="{05563401-9DF0-A632-7049-B01EEC9D8D6C}"/>
              </a:ext>
            </a:extLst>
          </p:cNvPr>
          <p:cNvSpPr/>
          <p:nvPr/>
        </p:nvSpPr>
        <p:spPr>
          <a:xfrm>
            <a:off x="0" y="495967"/>
            <a:ext cx="8312146" cy="408189"/>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13" name="object 6">
            <a:extLst>
              <a:ext uri="{FF2B5EF4-FFF2-40B4-BE49-F238E27FC236}">
                <a16:creationId xmlns:a16="http://schemas.microsoft.com/office/drawing/2014/main" id="{F7EBFCF1-AF73-53DE-6263-0857C25E7654}"/>
              </a:ext>
            </a:extLst>
          </p:cNvPr>
          <p:cNvPicPr/>
          <p:nvPr/>
        </p:nvPicPr>
        <p:blipFill>
          <a:blip r:embed="rId3" cstate="print"/>
          <a:stretch>
            <a:fillRect/>
          </a:stretch>
        </p:blipFill>
        <p:spPr>
          <a:xfrm>
            <a:off x="475225" y="589578"/>
            <a:ext cx="174195" cy="228090"/>
          </a:xfrm>
          <a:prstGeom prst="rect">
            <a:avLst/>
          </a:prstGeom>
        </p:spPr>
      </p:pic>
      <p:sp>
        <p:nvSpPr>
          <p:cNvPr id="4" name="Titre 3">
            <a:extLst>
              <a:ext uri="{FF2B5EF4-FFF2-40B4-BE49-F238E27FC236}">
                <a16:creationId xmlns:a16="http://schemas.microsoft.com/office/drawing/2014/main" id="{34957520-99EC-8470-F883-CFEF261367A3}"/>
              </a:ext>
            </a:extLst>
          </p:cNvPr>
          <p:cNvSpPr>
            <a:spLocks noGrp="1"/>
          </p:cNvSpPr>
          <p:nvPr>
            <p:ph type="title"/>
          </p:nvPr>
        </p:nvSpPr>
        <p:spPr>
          <a:xfrm>
            <a:off x="766202" y="498117"/>
            <a:ext cx="7545945" cy="510764"/>
          </a:xfrm>
        </p:spPr>
        <p:txBody>
          <a:bodyPr/>
          <a:lstStyle/>
          <a:p>
            <a:r>
              <a:rPr lang="fr-FR" sz="2400" dirty="0" err="1">
                <a:solidFill>
                  <a:schemeClr val="bg1"/>
                </a:solidFill>
                <a:latin typeface="Roboto Slab" pitchFamily="2" charset="0"/>
                <a:ea typeface="Roboto Slab" pitchFamily="2" charset="0"/>
                <a:cs typeface="Roboto Slab" pitchFamily="2" charset="0"/>
              </a:rPr>
              <a:t>Artinov</a:t>
            </a:r>
            <a:r>
              <a:rPr lang="fr-FR" sz="2400" dirty="0">
                <a:solidFill>
                  <a:schemeClr val="bg1"/>
                </a:solidFill>
                <a:latin typeface="Roboto Slab" pitchFamily="2" charset="0"/>
                <a:ea typeface="Roboto Slab" pitchFamily="2" charset="0"/>
                <a:cs typeface="Roboto Slab" pitchFamily="2" charset="0"/>
              </a:rPr>
              <a:t>, le concours de l’innovation artisanale</a:t>
            </a:r>
          </a:p>
        </p:txBody>
      </p:sp>
      <p:sp>
        <p:nvSpPr>
          <p:cNvPr id="15" name="object 5">
            <a:extLst>
              <a:ext uri="{FF2B5EF4-FFF2-40B4-BE49-F238E27FC236}">
                <a16:creationId xmlns:a16="http://schemas.microsoft.com/office/drawing/2014/main" id="{C2626DA0-A7DB-12B6-00D2-FCFDDAE1FB48}"/>
              </a:ext>
            </a:extLst>
          </p:cNvPr>
          <p:cNvSpPr/>
          <p:nvPr/>
        </p:nvSpPr>
        <p:spPr>
          <a:xfrm>
            <a:off x="0" y="2291165"/>
            <a:ext cx="5405526" cy="408189"/>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16" name="object 6">
            <a:extLst>
              <a:ext uri="{FF2B5EF4-FFF2-40B4-BE49-F238E27FC236}">
                <a16:creationId xmlns:a16="http://schemas.microsoft.com/office/drawing/2014/main" id="{153F8324-D925-1FBB-7725-50305F3A8215}"/>
              </a:ext>
            </a:extLst>
          </p:cNvPr>
          <p:cNvPicPr/>
          <p:nvPr/>
        </p:nvPicPr>
        <p:blipFill>
          <a:blip r:embed="rId3" cstate="print"/>
          <a:stretch>
            <a:fillRect/>
          </a:stretch>
        </p:blipFill>
        <p:spPr>
          <a:xfrm>
            <a:off x="475225" y="2384776"/>
            <a:ext cx="174195" cy="228090"/>
          </a:xfrm>
          <a:prstGeom prst="rect">
            <a:avLst/>
          </a:prstGeom>
        </p:spPr>
      </p:pic>
      <p:sp>
        <p:nvSpPr>
          <p:cNvPr id="17" name="Titre 3">
            <a:extLst>
              <a:ext uri="{FF2B5EF4-FFF2-40B4-BE49-F238E27FC236}">
                <a16:creationId xmlns:a16="http://schemas.microsoft.com/office/drawing/2014/main" id="{D21981D1-5B4D-85A3-027F-C05406A5F617}"/>
              </a:ext>
            </a:extLst>
          </p:cNvPr>
          <p:cNvSpPr txBox="1">
            <a:spLocks/>
          </p:cNvSpPr>
          <p:nvPr/>
        </p:nvSpPr>
        <p:spPr>
          <a:xfrm>
            <a:off x="766202" y="2293315"/>
            <a:ext cx="7545945" cy="510764"/>
          </a:xfr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chemeClr val="bg1"/>
                </a:solidFill>
                <a:latin typeface="Roboto Slab" pitchFamily="2" charset="0"/>
                <a:ea typeface="Roboto Slab" pitchFamily="2" charset="0"/>
                <a:cs typeface="Roboto Slab" pitchFamily="2" charset="0"/>
              </a:rPr>
              <a:t>Apprentissage</a:t>
            </a:r>
          </a:p>
        </p:txBody>
      </p:sp>
      <p:sp>
        <p:nvSpPr>
          <p:cNvPr id="18" name="object 5">
            <a:extLst>
              <a:ext uri="{FF2B5EF4-FFF2-40B4-BE49-F238E27FC236}">
                <a16:creationId xmlns:a16="http://schemas.microsoft.com/office/drawing/2014/main" id="{CEAEBEB5-7A6D-1C1B-94C8-9DDC38A4DE61}"/>
              </a:ext>
            </a:extLst>
          </p:cNvPr>
          <p:cNvSpPr/>
          <p:nvPr/>
        </p:nvSpPr>
        <p:spPr>
          <a:xfrm>
            <a:off x="-1" y="4232450"/>
            <a:ext cx="8312147" cy="408189"/>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20" name="object 6">
            <a:extLst>
              <a:ext uri="{FF2B5EF4-FFF2-40B4-BE49-F238E27FC236}">
                <a16:creationId xmlns:a16="http://schemas.microsoft.com/office/drawing/2014/main" id="{1E925159-01C4-679A-E3BE-32C6123BE8EE}"/>
              </a:ext>
            </a:extLst>
          </p:cNvPr>
          <p:cNvPicPr/>
          <p:nvPr/>
        </p:nvPicPr>
        <p:blipFill>
          <a:blip r:embed="rId3" cstate="print"/>
          <a:stretch>
            <a:fillRect/>
          </a:stretch>
        </p:blipFill>
        <p:spPr>
          <a:xfrm>
            <a:off x="475225" y="4326061"/>
            <a:ext cx="174195" cy="228090"/>
          </a:xfrm>
          <a:prstGeom prst="rect">
            <a:avLst/>
          </a:prstGeom>
        </p:spPr>
      </p:pic>
      <p:sp>
        <p:nvSpPr>
          <p:cNvPr id="21" name="Titre 3">
            <a:extLst>
              <a:ext uri="{FF2B5EF4-FFF2-40B4-BE49-F238E27FC236}">
                <a16:creationId xmlns:a16="http://schemas.microsoft.com/office/drawing/2014/main" id="{19F0AF7A-8666-C7AB-09A9-4CF75979797E}"/>
              </a:ext>
            </a:extLst>
          </p:cNvPr>
          <p:cNvSpPr txBox="1">
            <a:spLocks/>
          </p:cNvSpPr>
          <p:nvPr/>
        </p:nvSpPr>
        <p:spPr>
          <a:xfrm>
            <a:off x="766202" y="4234600"/>
            <a:ext cx="7545945" cy="510764"/>
          </a:xfr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dirty="0">
                <a:solidFill>
                  <a:schemeClr val="bg1"/>
                </a:solidFill>
                <a:latin typeface="Roboto Slab" pitchFamily="2" charset="0"/>
                <a:ea typeface="Roboto Slab" pitchFamily="2" charset="0"/>
                <a:cs typeface="Roboto Slab" pitchFamily="2" charset="0"/>
              </a:rPr>
              <a:t>Maison de l’Artisanat et de l’Entreprenariat</a:t>
            </a:r>
          </a:p>
        </p:txBody>
      </p:sp>
    </p:spTree>
    <p:extLst>
      <p:ext uri="{BB962C8B-B14F-4D97-AF65-F5344CB8AC3E}">
        <p14:creationId xmlns:p14="http://schemas.microsoft.com/office/powerpoint/2010/main" val="4203959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5F71547-9B9E-04E0-A54C-43363D8FFC2B}"/>
              </a:ext>
            </a:extLst>
          </p:cNvPr>
          <p:cNvSpPr>
            <a:spLocks noGrp="1"/>
          </p:cNvSpPr>
          <p:nvPr>
            <p:ph type="ctrTitle"/>
          </p:nvPr>
        </p:nvSpPr>
        <p:spPr>
          <a:xfrm>
            <a:off x="285902" y="625456"/>
            <a:ext cx="5578870" cy="2601220"/>
          </a:xfrm>
        </p:spPr>
        <p:txBody>
          <a:bodyPr/>
          <a:lstStyle/>
          <a:p>
            <a:r>
              <a:rPr lang="fr-FR" dirty="0"/>
              <a:t>A VOS QUESTIONS !</a:t>
            </a:r>
          </a:p>
        </p:txBody>
      </p:sp>
      <p:sp>
        <p:nvSpPr>
          <p:cNvPr id="2" name="Espace réservé du texte 1">
            <a:extLst>
              <a:ext uri="{FF2B5EF4-FFF2-40B4-BE49-F238E27FC236}">
                <a16:creationId xmlns:a16="http://schemas.microsoft.com/office/drawing/2014/main" id="{7EB2B220-91A0-8E2E-EB87-F2E4B997EC7B}"/>
              </a:ext>
            </a:extLst>
          </p:cNvPr>
          <p:cNvSpPr>
            <a:spLocks noGrp="1"/>
          </p:cNvSpPr>
          <p:nvPr>
            <p:ph type="body" sz="quarter" idx="10"/>
          </p:nvPr>
        </p:nvSpPr>
        <p:spPr>
          <a:xfrm>
            <a:off x="312536" y="320756"/>
            <a:ext cx="4065499" cy="396875"/>
          </a:xfrm>
        </p:spPr>
        <p:txBody>
          <a:bodyPr/>
          <a:lstStyle/>
          <a:p>
            <a:r>
              <a:rPr lang="fr-FR" dirty="0"/>
              <a:t>MERCI POUR VOTRE ECOUTE</a:t>
            </a:r>
          </a:p>
        </p:txBody>
      </p:sp>
      <p:pic>
        <p:nvPicPr>
          <p:cNvPr id="5" name="Image 4">
            <a:extLst>
              <a:ext uri="{FF2B5EF4-FFF2-40B4-BE49-F238E27FC236}">
                <a16:creationId xmlns:a16="http://schemas.microsoft.com/office/drawing/2014/main" id="{FA6B602F-94DD-92DE-187D-0CF72F2F23E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5661" y="0"/>
            <a:ext cx="6096339" cy="6858000"/>
          </a:xfrm>
          <a:prstGeom prst="rect">
            <a:avLst/>
          </a:prstGeom>
        </p:spPr>
      </p:pic>
    </p:spTree>
    <p:extLst>
      <p:ext uri="{BB962C8B-B14F-4D97-AF65-F5344CB8AC3E}">
        <p14:creationId xmlns:p14="http://schemas.microsoft.com/office/powerpoint/2010/main" val="3976824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773555-A2D2-14D2-014E-989240612641}"/>
              </a:ext>
            </a:extLst>
          </p:cNvPr>
          <p:cNvSpPr>
            <a:spLocks noGrp="1"/>
          </p:cNvSpPr>
          <p:nvPr>
            <p:ph type="ctrTitle"/>
          </p:nvPr>
        </p:nvSpPr>
        <p:spPr>
          <a:xfrm>
            <a:off x="285903" y="625456"/>
            <a:ext cx="4618606" cy="2387600"/>
          </a:xfrm>
        </p:spPr>
        <p:txBody>
          <a:bodyPr/>
          <a:lstStyle/>
          <a:p>
            <a:r>
              <a:rPr lang="fr-FR" dirty="0"/>
              <a:t>PRÉSENTATION DE LA CMA AUVERGNE-RHÔNE-ALPES</a:t>
            </a:r>
          </a:p>
        </p:txBody>
      </p:sp>
      <p:sp>
        <p:nvSpPr>
          <p:cNvPr id="3" name="Espace réservé du texte 2">
            <a:extLst>
              <a:ext uri="{FF2B5EF4-FFF2-40B4-BE49-F238E27FC236}">
                <a16:creationId xmlns:a16="http://schemas.microsoft.com/office/drawing/2014/main" id="{436B864C-DA61-66CA-E090-375196E2E480}"/>
              </a:ext>
            </a:extLst>
          </p:cNvPr>
          <p:cNvSpPr>
            <a:spLocks noGrp="1"/>
          </p:cNvSpPr>
          <p:nvPr>
            <p:ph type="body" sz="quarter" idx="10"/>
          </p:nvPr>
        </p:nvSpPr>
        <p:spPr/>
        <p:txBody>
          <a:bodyPr/>
          <a:lstStyle/>
          <a:p>
            <a:r>
              <a:rPr lang="fr-FR" dirty="0"/>
              <a:t>POINT  1</a:t>
            </a:r>
          </a:p>
        </p:txBody>
      </p:sp>
      <p:pic>
        <p:nvPicPr>
          <p:cNvPr id="9" name="Image 8">
            <a:extLst>
              <a:ext uri="{FF2B5EF4-FFF2-40B4-BE49-F238E27FC236}">
                <a16:creationId xmlns:a16="http://schemas.microsoft.com/office/drawing/2014/main" id="{7CC09C86-83A9-6815-CEBE-F8A2AEE1286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095661" y="0"/>
            <a:ext cx="6096339" cy="6858000"/>
          </a:xfrm>
          <a:prstGeom prst="rect">
            <a:avLst/>
          </a:prstGeom>
        </p:spPr>
      </p:pic>
    </p:spTree>
    <p:extLst>
      <p:ext uri="{BB962C8B-B14F-4D97-AF65-F5344CB8AC3E}">
        <p14:creationId xmlns:p14="http://schemas.microsoft.com/office/powerpoint/2010/main" val="1577776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08057BEC-AFC4-8601-E53E-EBBD778A4187}"/>
              </a:ext>
            </a:extLst>
          </p:cNvPr>
          <p:cNvSpPr txBox="1"/>
          <p:nvPr/>
        </p:nvSpPr>
        <p:spPr>
          <a:xfrm>
            <a:off x="1596278" y="2395014"/>
            <a:ext cx="9241880" cy="338554"/>
          </a:xfrm>
          <a:prstGeom prst="rect">
            <a:avLst/>
          </a:prstGeom>
          <a:noFill/>
        </p:spPr>
        <p:txBody>
          <a:bodyPr wrap="square" rtlCol="0">
            <a:spAutoFit/>
          </a:bodyPr>
          <a:lstStyle/>
          <a:p>
            <a:r>
              <a:rPr lang="fr-FR" sz="1600" dirty="0">
                <a:latin typeface="Montserrat" panose="00000500000000000000" pitchFamily="2" charset="0"/>
              </a:rPr>
              <a:t>Etablissement public d’État sous la tutelle du ministère de l’Économie et des Finances</a:t>
            </a:r>
          </a:p>
        </p:txBody>
      </p:sp>
      <p:sp>
        <p:nvSpPr>
          <p:cNvPr id="21" name="ZoneTexte 20">
            <a:extLst>
              <a:ext uri="{FF2B5EF4-FFF2-40B4-BE49-F238E27FC236}">
                <a16:creationId xmlns:a16="http://schemas.microsoft.com/office/drawing/2014/main" id="{94DFBBF4-1E94-9586-7F9D-464B05BD1524}"/>
              </a:ext>
            </a:extLst>
          </p:cNvPr>
          <p:cNvSpPr txBox="1"/>
          <p:nvPr/>
        </p:nvSpPr>
        <p:spPr>
          <a:xfrm>
            <a:off x="1816814" y="1525763"/>
            <a:ext cx="2346037" cy="369332"/>
          </a:xfrm>
          <a:prstGeom prst="rect">
            <a:avLst/>
          </a:prstGeom>
          <a:noFill/>
        </p:spPr>
        <p:txBody>
          <a:bodyPr wrap="square" rtlCol="0">
            <a:spAutoFit/>
          </a:bodyPr>
          <a:lstStyle/>
          <a:p>
            <a:r>
              <a:rPr lang="fr-FR" dirty="0"/>
              <a:t>700 collaborateurs</a:t>
            </a:r>
          </a:p>
        </p:txBody>
      </p:sp>
      <p:sp>
        <p:nvSpPr>
          <p:cNvPr id="28" name="object 5">
            <a:extLst>
              <a:ext uri="{FF2B5EF4-FFF2-40B4-BE49-F238E27FC236}">
                <a16:creationId xmlns:a16="http://schemas.microsoft.com/office/drawing/2014/main" id="{A38DC61F-F6AA-CD37-A3D5-06B137BF5E35}"/>
              </a:ext>
            </a:extLst>
          </p:cNvPr>
          <p:cNvSpPr/>
          <p:nvPr/>
        </p:nvSpPr>
        <p:spPr>
          <a:xfrm>
            <a:off x="677129" y="1579241"/>
            <a:ext cx="7792616" cy="408188"/>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4" name="Titre 3">
            <a:extLst>
              <a:ext uri="{FF2B5EF4-FFF2-40B4-BE49-F238E27FC236}">
                <a16:creationId xmlns:a16="http://schemas.microsoft.com/office/drawing/2014/main" id="{34957520-99EC-8470-F883-CFEF261367A3}"/>
              </a:ext>
            </a:extLst>
          </p:cNvPr>
          <p:cNvSpPr>
            <a:spLocks noGrp="1"/>
          </p:cNvSpPr>
          <p:nvPr>
            <p:ph type="title"/>
          </p:nvPr>
        </p:nvSpPr>
        <p:spPr>
          <a:xfrm>
            <a:off x="677129" y="1596534"/>
            <a:ext cx="7545945" cy="510764"/>
          </a:xfrm>
        </p:spPr>
        <p:txBody>
          <a:bodyPr/>
          <a:lstStyle/>
          <a:p>
            <a:r>
              <a:rPr lang="fr-FR" sz="2400" dirty="0">
                <a:solidFill>
                  <a:schemeClr val="bg1"/>
                </a:solidFill>
                <a:latin typeface="Roboto Slab" pitchFamily="2" charset="0"/>
                <a:ea typeface="Roboto Slab" pitchFamily="2" charset="0"/>
                <a:cs typeface="Roboto Slab" pitchFamily="2" charset="0"/>
              </a:rPr>
              <a:t>Un réseau de proximité au service de l’artisanat</a:t>
            </a:r>
          </a:p>
        </p:txBody>
      </p:sp>
      <p:sp>
        <p:nvSpPr>
          <p:cNvPr id="30" name="Titre 3">
            <a:extLst>
              <a:ext uri="{FF2B5EF4-FFF2-40B4-BE49-F238E27FC236}">
                <a16:creationId xmlns:a16="http://schemas.microsoft.com/office/drawing/2014/main" id="{9CACCB5C-C7B3-5E01-F4EE-35048A110A0B}"/>
              </a:ext>
            </a:extLst>
          </p:cNvPr>
          <p:cNvSpPr txBox="1">
            <a:spLocks/>
          </p:cNvSpPr>
          <p:nvPr/>
        </p:nvSpPr>
        <p:spPr>
          <a:xfrm>
            <a:off x="677129" y="610984"/>
            <a:ext cx="11317356" cy="1036292"/>
          </a:xfr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solidFill>
                  <a:srgbClr val="A3131D"/>
                </a:solidFill>
                <a:latin typeface="Roboto Slab" pitchFamily="2" charset="0"/>
                <a:ea typeface="Roboto Slab" pitchFamily="2" charset="0"/>
              </a:rPr>
              <a:t>La CMA Auvergne-Rhône-Alpes</a:t>
            </a:r>
          </a:p>
        </p:txBody>
      </p:sp>
      <p:pic>
        <p:nvPicPr>
          <p:cNvPr id="31" name="object 23">
            <a:extLst>
              <a:ext uri="{FF2B5EF4-FFF2-40B4-BE49-F238E27FC236}">
                <a16:creationId xmlns:a16="http://schemas.microsoft.com/office/drawing/2014/main" id="{941FC03B-D956-EDB2-B5C6-94126BA60CC2}"/>
              </a:ext>
            </a:extLst>
          </p:cNvPr>
          <p:cNvPicPr/>
          <p:nvPr/>
        </p:nvPicPr>
        <p:blipFill>
          <a:blip r:embed="rId2" cstate="print"/>
          <a:stretch>
            <a:fillRect/>
          </a:stretch>
        </p:blipFill>
        <p:spPr>
          <a:xfrm>
            <a:off x="1311658" y="2459701"/>
            <a:ext cx="243661" cy="228051"/>
          </a:xfrm>
          <a:prstGeom prst="rect">
            <a:avLst/>
          </a:prstGeom>
        </p:spPr>
      </p:pic>
      <p:pic>
        <p:nvPicPr>
          <p:cNvPr id="3" name="Image 2">
            <a:extLst>
              <a:ext uri="{FF2B5EF4-FFF2-40B4-BE49-F238E27FC236}">
                <a16:creationId xmlns:a16="http://schemas.microsoft.com/office/drawing/2014/main" id="{1D152848-36C6-AB30-48D9-C80AD3A4616A}"/>
              </a:ext>
            </a:extLst>
          </p:cNvPr>
          <p:cNvPicPr>
            <a:picLocks noChangeAspect="1"/>
          </p:cNvPicPr>
          <p:nvPr/>
        </p:nvPicPr>
        <p:blipFill>
          <a:blip r:embed="rId3"/>
          <a:stretch>
            <a:fillRect/>
          </a:stretch>
        </p:blipFill>
        <p:spPr>
          <a:xfrm>
            <a:off x="2989832" y="2938208"/>
            <a:ext cx="5581650" cy="3200400"/>
          </a:xfrm>
          <a:prstGeom prst="rect">
            <a:avLst/>
          </a:prstGeom>
        </p:spPr>
      </p:pic>
      <p:grpSp>
        <p:nvGrpSpPr>
          <p:cNvPr id="11" name="object 19">
            <a:extLst>
              <a:ext uri="{FF2B5EF4-FFF2-40B4-BE49-F238E27FC236}">
                <a16:creationId xmlns:a16="http://schemas.microsoft.com/office/drawing/2014/main" id="{94B27C59-620F-38F2-5378-5340E5C9C7E1}"/>
              </a:ext>
            </a:extLst>
          </p:cNvPr>
          <p:cNvGrpSpPr/>
          <p:nvPr/>
        </p:nvGrpSpPr>
        <p:grpSpPr>
          <a:xfrm>
            <a:off x="8886825" y="5561553"/>
            <a:ext cx="3821916" cy="1704731"/>
            <a:chOff x="6146845" y="9952063"/>
            <a:chExt cx="1413654" cy="740479"/>
          </a:xfrm>
        </p:grpSpPr>
        <p:sp>
          <p:nvSpPr>
            <p:cNvPr id="12" name="object 20">
              <a:extLst>
                <a:ext uri="{FF2B5EF4-FFF2-40B4-BE49-F238E27FC236}">
                  <a16:creationId xmlns:a16="http://schemas.microsoft.com/office/drawing/2014/main" id="{E8DFAA1F-0D0C-916D-5E39-2BAFF427DF49}"/>
                </a:ext>
              </a:extLst>
            </p:cNvPr>
            <p:cNvSpPr/>
            <p:nvPr/>
          </p:nvSpPr>
          <p:spPr>
            <a:xfrm>
              <a:off x="6146845" y="9955942"/>
              <a:ext cx="923925" cy="736600"/>
            </a:xfrm>
            <a:custGeom>
              <a:avLst/>
              <a:gdLst/>
              <a:ahLst/>
              <a:cxnLst/>
              <a:rect l="l" t="t" r="r" b="b"/>
              <a:pathLst>
                <a:path w="923925" h="736600">
                  <a:moveTo>
                    <a:pt x="923444" y="0"/>
                  </a:moveTo>
                  <a:lnTo>
                    <a:pt x="589904" y="64833"/>
                  </a:lnTo>
                  <a:lnTo>
                    <a:pt x="540332" y="77909"/>
                  </a:lnTo>
                  <a:lnTo>
                    <a:pt x="493301" y="97197"/>
                  </a:lnTo>
                  <a:lnTo>
                    <a:pt x="449357" y="122337"/>
                  </a:lnTo>
                  <a:lnTo>
                    <a:pt x="409047" y="152966"/>
                  </a:lnTo>
                  <a:lnTo>
                    <a:pt x="372918" y="188724"/>
                  </a:lnTo>
                  <a:lnTo>
                    <a:pt x="341518" y="229247"/>
                  </a:lnTo>
                  <a:lnTo>
                    <a:pt x="0" y="736060"/>
                  </a:lnTo>
                  <a:lnTo>
                    <a:pt x="427450" y="736060"/>
                  </a:lnTo>
                  <a:lnTo>
                    <a:pt x="923444" y="0"/>
                  </a:lnTo>
                  <a:close/>
                </a:path>
              </a:pathLst>
            </a:custGeom>
            <a:solidFill>
              <a:srgbClr val="A71D28"/>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sp>
          <p:nvSpPr>
            <p:cNvPr id="13" name="object 21">
              <a:extLst>
                <a:ext uri="{FF2B5EF4-FFF2-40B4-BE49-F238E27FC236}">
                  <a16:creationId xmlns:a16="http://schemas.microsoft.com/office/drawing/2014/main" id="{4D8E4986-5E99-0760-8324-019F4A7172F2}"/>
                </a:ext>
              </a:extLst>
            </p:cNvPr>
            <p:cNvSpPr/>
            <p:nvPr/>
          </p:nvSpPr>
          <p:spPr>
            <a:xfrm>
              <a:off x="6723569" y="9952063"/>
              <a:ext cx="836930" cy="636270"/>
            </a:xfrm>
            <a:custGeom>
              <a:avLst/>
              <a:gdLst/>
              <a:ahLst/>
              <a:cxnLst/>
              <a:rect l="l" t="t" r="r" b="b"/>
              <a:pathLst>
                <a:path w="836929" h="636270">
                  <a:moveTo>
                    <a:pt x="384400" y="0"/>
                  </a:moveTo>
                  <a:lnTo>
                    <a:pt x="333540" y="6449"/>
                  </a:lnTo>
                  <a:lnTo>
                    <a:pt x="0" y="71269"/>
                  </a:lnTo>
                  <a:lnTo>
                    <a:pt x="836436" y="636009"/>
                  </a:lnTo>
                  <a:lnTo>
                    <a:pt x="836436" y="208295"/>
                  </a:lnTo>
                  <a:lnTo>
                    <a:pt x="625436" y="65834"/>
                  </a:lnTo>
                  <a:lnTo>
                    <a:pt x="581138" y="40025"/>
                  </a:lnTo>
                  <a:lnTo>
                    <a:pt x="534243" y="20406"/>
                  </a:lnTo>
                  <a:lnTo>
                    <a:pt x="485394" y="7109"/>
                  </a:lnTo>
                  <a:lnTo>
                    <a:pt x="435232" y="263"/>
                  </a:lnTo>
                  <a:lnTo>
                    <a:pt x="384400" y="0"/>
                  </a:lnTo>
                  <a:close/>
                </a:path>
              </a:pathLst>
            </a:custGeom>
            <a:solidFill>
              <a:srgbClr val="F05647"/>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grpSp>
    </p:spTree>
    <p:extLst>
      <p:ext uri="{BB962C8B-B14F-4D97-AF65-F5344CB8AC3E}">
        <p14:creationId xmlns:p14="http://schemas.microsoft.com/office/powerpoint/2010/main" val="75921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A368B04-2669-35F1-4C04-7E69B8CA10D5}"/>
              </a:ext>
            </a:extLst>
          </p:cNvPr>
          <p:cNvSpPr/>
          <p:nvPr/>
        </p:nvSpPr>
        <p:spPr>
          <a:xfrm>
            <a:off x="0" y="0"/>
            <a:ext cx="6096000" cy="6858000"/>
          </a:xfrm>
          <a:prstGeom prst="rect">
            <a:avLst/>
          </a:prstGeom>
          <a:solidFill>
            <a:srgbClr val="142D48"/>
          </a:solidFill>
          <a:ln>
            <a:solidFill>
              <a:srgbClr val="0F32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56BE214-D073-5482-45A9-910B7C0FD0DB}"/>
              </a:ext>
            </a:extLst>
          </p:cNvPr>
          <p:cNvPicPr>
            <a:picLocks noChangeAspect="1"/>
          </p:cNvPicPr>
          <p:nvPr/>
        </p:nvPicPr>
        <p:blipFill rotWithShape="1">
          <a:blip r:embed="rId2"/>
          <a:srcRect l="1327" t="1347" r="1122" b="8498"/>
          <a:stretch/>
        </p:blipFill>
        <p:spPr>
          <a:xfrm>
            <a:off x="474924" y="207731"/>
            <a:ext cx="5146152" cy="6650269"/>
          </a:xfrm>
          <a:prstGeom prst="rect">
            <a:avLst/>
          </a:prstGeom>
        </p:spPr>
      </p:pic>
      <p:sp>
        <p:nvSpPr>
          <p:cNvPr id="24" name="ZoneTexte 23">
            <a:extLst>
              <a:ext uri="{FF2B5EF4-FFF2-40B4-BE49-F238E27FC236}">
                <a16:creationId xmlns:a16="http://schemas.microsoft.com/office/drawing/2014/main" id="{DE00F007-1F4E-F98A-42D4-472187155185}"/>
              </a:ext>
            </a:extLst>
          </p:cNvPr>
          <p:cNvSpPr txBox="1"/>
          <p:nvPr/>
        </p:nvSpPr>
        <p:spPr>
          <a:xfrm>
            <a:off x="6929890" y="4565973"/>
            <a:ext cx="4975108" cy="584775"/>
          </a:xfrm>
          <a:prstGeom prst="rect">
            <a:avLst/>
          </a:prstGeom>
          <a:noFill/>
        </p:spPr>
        <p:txBody>
          <a:bodyPr wrap="square" rtlCol="0">
            <a:spAutoFit/>
          </a:bodyPr>
          <a:lstStyle>
            <a:defPPr>
              <a:defRPr lang="fr-FR"/>
            </a:defPPr>
            <a:lvl1pPr>
              <a:defRPr sz="1600">
                <a:latin typeface="Montserrat-Regular"/>
              </a:defRPr>
            </a:lvl1pPr>
          </a:lstStyle>
          <a:p>
            <a:r>
              <a:rPr lang="fr-FR" dirty="0"/>
              <a:t>2ème région de France en poids économique</a:t>
            </a:r>
          </a:p>
          <a:p>
            <a:r>
              <a:rPr lang="fr-FR" dirty="0"/>
              <a:t>et en nombre d’entreprise</a:t>
            </a:r>
          </a:p>
        </p:txBody>
      </p:sp>
      <p:sp>
        <p:nvSpPr>
          <p:cNvPr id="25" name="ZoneTexte 24">
            <a:extLst>
              <a:ext uri="{FF2B5EF4-FFF2-40B4-BE49-F238E27FC236}">
                <a16:creationId xmlns:a16="http://schemas.microsoft.com/office/drawing/2014/main" id="{F95BBCB9-78ED-CF56-79D2-C3A234B45650}"/>
              </a:ext>
            </a:extLst>
          </p:cNvPr>
          <p:cNvSpPr txBox="1"/>
          <p:nvPr/>
        </p:nvSpPr>
        <p:spPr>
          <a:xfrm>
            <a:off x="6928358" y="5293358"/>
            <a:ext cx="4513184" cy="338554"/>
          </a:xfrm>
          <a:prstGeom prst="rect">
            <a:avLst/>
          </a:prstGeom>
          <a:noFill/>
        </p:spPr>
        <p:txBody>
          <a:bodyPr wrap="square" rtlCol="0">
            <a:spAutoFit/>
          </a:bodyPr>
          <a:lstStyle/>
          <a:p>
            <a:r>
              <a:rPr lang="fr-FR" sz="1600" dirty="0">
                <a:latin typeface="Montserrat-Regular"/>
              </a:rPr>
              <a:t>1ère région industrielle de France</a:t>
            </a:r>
          </a:p>
        </p:txBody>
      </p:sp>
      <p:sp>
        <p:nvSpPr>
          <p:cNvPr id="27" name="ZoneTexte 26">
            <a:extLst>
              <a:ext uri="{FF2B5EF4-FFF2-40B4-BE49-F238E27FC236}">
                <a16:creationId xmlns:a16="http://schemas.microsoft.com/office/drawing/2014/main" id="{30C1BCFC-639A-5DE8-CB0E-583D0049B8E4}"/>
              </a:ext>
            </a:extLst>
          </p:cNvPr>
          <p:cNvSpPr txBox="1"/>
          <p:nvPr/>
        </p:nvSpPr>
        <p:spPr>
          <a:xfrm>
            <a:off x="6570924" y="4100198"/>
            <a:ext cx="4513184" cy="323165"/>
          </a:xfrm>
          <a:prstGeom prst="rect">
            <a:avLst/>
          </a:prstGeom>
          <a:noFill/>
        </p:spPr>
        <p:txBody>
          <a:bodyPr wrap="square" rtlCol="0">
            <a:spAutoFit/>
          </a:bodyPr>
          <a:lstStyle/>
          <a:p>
            <a:r>
              <a:rPr lang="fr-FR" sz="1500" b="1" dirty="0">
                <a:latin typeface="Montserrat-SemiBold"/>
              </a:rPr>
              <a:t>Auvergne-Rhône-Alpes :</a:t>
            </a:r>
          </a:p>
        </p:txBody>
      </p:sp>
      <p:sp>
        <p:nvSpPr>
          <p:cNvPr id="28" name="object 5">
            <a:extLst>
              <a:ext uri="{FF2B5EF4-FFF2-40B4-BE49-F238E27FC236}">
                <a16:creationId xmlns:a16="http://schemas.microsoft.com/office/drawing/2014/main" id="{A38DC61F-F6AA-CD37-A3D5-06B137BF5E35}"/>
              </a:ext>
            </a:extLst>
          </p:cNvPr>
          <p:cNvSpPr/>
          <p:nvPr/>
        </p:nvSpPr>
        <p:spPr>
          <a:xfrm>
            <a:off x="6570924" y="3512988"/>
            <a:ext cx="3838458" cy="394000"/>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a:p>
        </p:txBody>
      </p:sp>
      <p:pic>
        <p:nvPicPr>
          <p:cNvPr id="1028" name="Picture 4">
            <a:extLst>
              <a:ext uri="{FF2B5EF4-FFF2-40B4-BE49-F238E27FC236}">
                <a16:creationId xmlns:a16="http://schemas.microsoft.com/office/drawing/2014/main" id="{08F536F1-8417-E8BB-ADCB-BFC38ADCBC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6116" y="3561726"/>
            <a:ext cx="227548" cy="303397"/>
          </a:xfrm>
          <a:prstGeom prst="rect">
            <a:avLst/>
          </a:prstGeom>
          <a:noFill/>
          <a:extLst>
            <a:ext uri="{909E8E84-426E-40DD-AFC4-6F175D3DCCD1}">
              <a14:hiddenFill xmlns:a14="http://schemas.microsoft.com/office/drawing/2010/main">
                <a:solidFill>
                  <a:srgbClr val="FFFFFF"/>
                </a:solidFill>
              </a14:hiddenFill>
            </a:ext>
          </a:extLst>
        </p:spPr>
      </p:pic>
      <p:sp>
        <p:nvSpPr>
          <p:cNvPr id="4" name="Titre 3">
            <a:extLst>
              <a:ext uri="{FF2B5EF4-FFF2-40B4-BE49-F238E27FC236}">
                <a16:creationId xmlns:a16="http://schemas.microsoft.com/office/drawing/2014/main" id="{34957520-99EC-8470-F883-CFEF261367A3}"/>
              </a:ext>
            </a:extLst>
          </p:cNvPr>
          <p:cNvSpPr>
            <a:spLocks noGrp="1"/>
          </p:cNvSpPr>
          <p:nvPr>
            <p:ph type="title"/>
          </p:nvPr>
        </p:nvSpPr>
        <p:spPr>
          <a:xfrm>
            <a:off x="7172066" y="3540696"/>
            <a:ext cx="4732932" cy="510764"/>
          </a:xfrm>
        </p:spPr>
        <p:txBody>
          <a:bodyPr/>
          <a:lstStyle/>
          <a:p>
            <a:r>
              <a:rPr lang="fr-FR" sz="2000" dirty="0">
                <a:solidFill>
                  <a:schemeClr val="bg1"/>
                </a:solidFill>
                <a:latin typeface="Roboto Slab" pitchFamily="2" charset="0"/>
                <a:ea typeface="Roboto Slab" pitchFamily="2" charset="0"/>
                <a:cs typeface="Roboto Slab" pitchFamily="2" charset="0"/>
              </a:rPr>
              <a:t>Le saviez-vous ?</a:t>
            </a:r>
          </a:p>
        </p:txBody>
      </p:sp>
      <p:sp>
        <p:nvSpPr>
          <p:cNvPr id="2" name="ZoneTexte 1">
            <a:extLst>
              <a:ext uri="{FF2B5EF4-FFF2-40B4-BE49-F238E27FC236}">
                <a16:creationId xmlns:a16="http://schemas.microsoft.com/office/drawing/2014/main" id="{A32F1F44-B40A-030F-C45E-E3E89E88F886}"/>
              </a:ext>
            </a:extLst>
          </p:cNvPr>
          <p:cNvSpPr txBox="1"/>
          <p:nvPr/>
        </p:nvSpPr>
        <p:spPr>
          <a:xfrm>
            <a:off x="6323348" y="663002"/>
            <a:ext cx="5581650" cy="784830"/>
          </a:xfrm>
          <a:prstGeom prst="rect">
            <a:avLst/>
          </a:prstGeom>
          <a:noFill/>
        </p:spPr>
        <p:txBody>
          <a:bodyPr wrap="square">
            <a:spAutoFit/>
          </a:bodyPr>
          <a:lstStyle/>
          <a:p>
            <a:pPr algn="ctr"/>
            <a:r>
              <a:rPr lang="fr-FR" sz="1500" b="1" i="0" u="none" strike="noStrike" baseline="0" dirty="0">
                <a:solidFill>
                  <a:srgbClr val="A3131D"/>
                </a:solidFill>
                <a:latin typeface="Montserrat-SemiBold"/>
              </a:rPr>
              <a:t>La CMA Auvergne-Rhône-Alpes accompagne les entreprises artisanales tout au long de leur vie, </a:t>
            </a:r>
            <a:br>
              <a:rPr lang="fr-FR" sz="1500" b="1" i="0" u="none" strike="noStrike" baseline="0" dirty="0">
                <a:latin typeface="Montserrat-SemiBold"/>
              </a:rPr>
            </a:br>
            <a:r>
              <a:rPr lang="fr-FR" sz="1500" b="0" i="0" u="none" strike="noStrike" baseline="0" dirty="0">
                <a:latin typeface="Montserrat-Regular"/>
              </a:rPr>
              <a:t>depuis la création jusqu’à la transmission de l’entreprise.</a:t>
            </a:r>
            <a:endParaRPr lang="fr-FR" sz="1500" dirty="0"/>
          </a:p>
        </p:txBody>
      </p:sp>
      <p:sp>
        <p:nvSpPr>
          <p:cNvPr id="3" name="ZoneTexte 2">
            <a:extLst>
              <a:ext uri="{FF2B5EF4-FFF2-40B4-BE49-F238E27FC236}">
                <a16:creationId xmlns:a16="http://schemas.microsoft.com/office/drawing/2014/main" id="{6B51ACAD-C61A-5F15-87BA-DBCF7EC9D44D}"/>
              </a:ext>
            </a:extLst>
          </p:cNvPr>
          <p:cNvSpPr txBox="1"/>
          <p:nvPr/>
        </p:nvSpPr>
        <p:spPr>
          <a:xfrm>
            <a:off x="6323348" y="1447832"/>
            <a:ext cx="5581650" cy="553998"/>
          </a:xfrm>
          <a:prstGeom prst="rect">
            <a:avLst/>
          </a:prstGeom>
          <a:noFill/>
        </p:spPr>
        <p:txBody>
          <a:bodyPr wrap="square">
            <a:spAutoFit/>
          </a:bodyPr>
          <a:lstStyle/>
          <a:p>
            <a:pPr algn="ctr"/>
            <a:r>
              <a:rPr lang="fr-FR" sz="1500" b="0" i="0" u="none" strike="noStrike" baseline="0" dirty="0">
                <a:latin typeface="Montserrat-Regular"/>
              </a:rPr>
              <a:t>Elle participe au développement de l’artisanat sur les territoires en appui avec les collectivités.</a:t>
            </a:r>
            <a:endParaRPr lang="fr-FR" sz="1500" dirty="0"/>
          </a:p>
        </p:txBody>
      </p:sp>
      <p:pic>
        <p:nvPicPr>
          <p:cNvPr id="6" name="object 23">
            <a:extLst>
              <a:ext uri="{FF2B5EF4-FFF2-40B4-BE49-F238E27FC236}">
                <a16:creationId xmlns:a16="http://schemas.microsoft.com/office/drawing/2014/main" id="{C24207D1-48FB-6ACC-1E3D-42EC1B86CD97}"/>
              </a:ext>
            </a:extLst>
          </p:cNvPr>
          <p:cNvPicPr/>
          <p:nvPr/>
        </p:nvPicPr>
        <p:blipFill>
          <a:blip r:embed="rId4" cstate="print"/>
          <a:stretch>
            <a:fillRect/>
          </a:stretch>
        </p:blipFill>
        <p:spPr>
          <a:xfrm>
            <a:off x="6572455" y="4630310"/>
            <a:ext cx="243661" cy="228051"/>
          </a:xfrm>
          <a:prstGeom prst="rect">
            <a:avLst/>
          </a:prstGeom>
        </p:spPr>
      </p:pic>
      <p:pic>
        <p:nvPicPr>
          <p:cNvPr id="7" name="object 23">
            <a:extLst>
              <a:ext uri="{FF2B5EF4-FFF2-40B4-BE49-F238E27FC236}">
                <a16:creationId xmlns:a16="http://schemas.microsoft.com/office/drawing/2014/main" id="{52317B14-0F65-92E6-6521-A3328ECA08FF}"/>
              </a:ext>
            </a:extLst>
          </p:cNvPr>
          <p:cNvPicPr/>
          <p:nvPr/>
        </p:nvPicPr>
        <p:blipFill>
          <a:blip r:embed="rId4" cstate="print"/>
          <a:stretch>
            <a:fillRect/>
          </a:stretch>
        </p:blipFill>
        <p:spPr>
          <a:xfrm>
            <a:off x="6570924" y="5348609"/>
            <a:ext cx="243661" cy="228051"/>
          </a:xfrm>
          <a:prstGeom prst="rect">
            <a:avLst/>
          </a:prstGeom>
        </p:spPr>
      </p:pic>
      <p:sp>
        <p:nvSpPr>
          <p:cNvPr id="5" name="ZoneTexte 4">
            <a:extLst>
              <a:ext uri="{FF2B5EF4-FFF2-40B4-BE49-F238E27FC236}">
                <a16:creationId xmlns:a16="http://schemas.microsoft.com/office/drawing/2014/main" id="{56307ADD-0903-FF5D-9C58-11BA42FD605D}"/>
              </a:ext>
            </a:extLst>
          </p:cNvPr>
          <p:cNvSpPr txBox="1"/>
          <p:nvPr/>
        </p:nvSpPr>
        <p:spPr>
          <a:xfrm>
            <a:off x="6323348" y="2055815"/>
            <a:ext cx="5581650" cy="1015663"/>
          </a:xfrm>
          <a:prstGeom prst="rect">
            <a:avLst/>
          </a:prstGeom>
          <a:noFill/>
        </p:spPr>
        <p:txBody>
          <a:bodyPr wrap="square">
            <a:spAutoFit/>
          </a:bodyPr>
          <a:lstStyle/>
          <a:p>
            <a:pPr algn="ctr"/>
            <a:r>
              <a:rPr lang="fr-FR" sz="1500" b="0" i="0" u="none" strike="noStrike" baseline="0" dirty="0">
                <a:latin typeface="Montserrat-Regular"/>
              </a:rPr>
              <a:t>Elle est présente à chaque étape décisive de l’entreprise artisanale. Elle aide les artisans à passer des paliers que seuls ils ne pourraient ou ne sauraient atteindre. </a:t>
            </a:r>
          </a:p>
          <a:p>
            <a:pPr algn="ctr"/>
            <a:r>
              <a:rPr lang="fr-FR" sz="1500" b="0" i="0" u="none" strike="noStrike" baseline="0" dirty="0">
                <a:latin typeface="Montserrat-Regular"/>
              </a:rPr>
              <a:t>Elle est là pour </a:t>
            </a:r>
            <a:r>
              <a:rPr lang="fr-FR" sz="1500" b="1" dirty="0">
                <a:solidFill>
                  <a:srgbClr val="A3131D"/>
                </a:solidFill>
                <a:latin typeface="Montserrat-SemiBold"/>
              </a:rPr>
              <a:t>faire grandir l’artisanat.</a:t>
            </a:r>
          </a:p>
        </p:txBody>
      </p:sp>
    </p:spTree>
    <p:extLst>
      <p:ext uri="{BB962C8B-B14F-4D97-AF65-F5344CB8AC3E}">
        <p14:creationId xmlns:p14="http://schemas.microsoft.com/office/powerpoint/2010/main" val="49815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5F71547-9B9E-04E0-A54C-43363D8FFC2B}"/>
              </a:ext>
            </a:extLst>
          </p:cNvPr>
          <p:cNvSpPr>
            <a:spLocks noGrp="1"/>
          </p:cNvSpPr>
          <p:nvPr>
            <p:ph type="ctrTitle"/>
          </p:nvPr>
        </p:nvSpPr>
        <p:spPr>
          <a:xfrm>
            <a:off x="285902" y="625456"/>
            <a:ext cx="5578870" cy="2601220"/>
          </a:xfrm>
        </p:spPr>
        <p:txBody>
          <a:bodyPr/>
          <a:lstStyle/>
          <a:p>
            <a:r>
              <a:rPr lang="fr-FR" dirty="0"/>
              <a:t>LE POIDS DE L’ARTISANAT EN AUVERGNE-RHÔNE-ALPES</a:t>
            </a:r>
          </a:p>
        </p:txBody>
      </p:sp>
      <p:sp>
        <p:nvSpPr>
          <p:cNvPr id="2" name="Espace réservé du texte 1">
            <a:extLst>
              <a:ext uri="{FF2B5EF4-FFF2-40B4-BE49-F238E27FC236}">
                <a16:creationId xmlns:a16="http://schemas.microsoft.com/office/drawing/2014/main" id="{7EB2B220-91A0-8E2E-EB87-F2E4B997EC7B}"/>
              </a:ext>
            </a:extLst>
          </p:cNvPr>
          <p:cNvSpPr>
            <a:spLocks noGrp="1"/>
          </p:cNvSpPr>
          <p:nvPr>
            <p:ph type="body" sz="quarter" idx="10"/>
          </p:nvPr>
        </p:nvSpPr>
        <p:spPr/>
        <p:txBody>
          <a:bodyPr/>
          <a:lstStyle/>
          <a:p>
            <a:r>
              <a:rPr lang="fr-FR" dirty="0"/>
              <a:t>POINT  2</a:t>
            </a:r>
          </a:p>
        </p:txBody>
      </p:sp>
      <p:pic>
        <p:nvPicPr>
          <p:cNvPr id="5" name="Image 4">
            <a:extLst>
              <a:ext uri="{FF2B5EF4-FFF2-40B4-BE49-F238E27FC236}">
                <a16:creationId xmlns:a16="http://schemas.microsoft.com/office/drawing/2014/main" id="{FA6B602F-94DD-92DE-187D-0CF72F2F23E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5661" y="0"/>
            <a:ext cx="6096339" cy="6858000"/>
          </a:xfrm>
          <a:prstGeom prst="rect">
            <a:avLst/>
          </a:prstGeom>
        </p:spPr>
      </p:pic>
    </p:spTree>
    <p:extLst>
      <p:ext uri="{BB962C8B-B14F-4D97-AF65-F5344CB8AC3E}">
        <p14:creationId xmlns:p14="http://schemas.microsoft.com/office/powerpoint/2010/main" val="476808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34957520-99EC-8470-F883-CFEF261367A3}"/>
              </a:ext>
            </a:extLst>
          </p:cNvPr>
          <p:cNvSpPr>
            <a:spLocks noGrp="1"/>
          </p:cNvSpPr>
          <p:nvPr>
            <p:ph type="title"/>
          </p:nvPr>
        </p:nvSpPr>
        <p:spPr>
          <a:xfrm>
            <a:off x="815146" y="1208084"/>
            <a:ext cx="11317356" cy="1036292"/>
          </a:xfrm>
        </p:spPr>
        <p:txBody>
          <a:bodyPr/>
          <a:lstStyle/>
          <a:p>
            <a:r>
              <a:rPr lang="fr-FR" dirty="0"/>
              <a:t>Les 4 tendances de l’artisanat</a:t>
            </a:r>
          </a:p>
        </p:txBody>
      </p:sp>
      <p:sp>
        <p:nvSpPr>
          <p:cNvPr id="6" name="Espace réservé du contenu 5">
            <a:extLst>
              <a:ext uri="{FF2B5EF4-FFF2-40B4-BE49-F238E27FC236}">
                <a16:creationId xmlns:a16="http://schemas.microsoft.com/office/drawing/2014/main" id="{8CAE66DF-4763-C1F7-881A-1177EE04F2CE}"/>
              </a:ext>
            </a:extLst>
          </p:cNvPr>
          <p:cNvSpPr>
            <a:spLocks noGrp="1"/>
          </p:cNvSpPr>
          <p:nvPr>
            <p:ph sz="half" idx="2"/>
          </p:nvPr>
        </p:nvSpPr>
        <p:spPr>
          <a:xfrm>
            <a:off x="815146" y="2540625"/>
            <a:ext cx="9477145" cy="3684588"/>
          </a:xfrm>
        </p:spPr>
        <p:txBody>
          <a:bodyPr>
            <a:normAutofit/>
          </a:bodyPr>
          <a:lstStyle/>
          <a:p>
            <a:r>
              <a:rPr lang="da-DK" dirty="0"/>
              <a:t> L’enjeu de la </a:t>
            </a:r>
            <a:r>
              <a:rPr lang="da-DK" b="1" dirty="0">
                <a:solidFill>
                  <a:srgbClr val="EA4A3B"/>
                </a:solidFill>
                <a:highlight>
                  <a:srgbClr val="B0D2D9"/>
                </a:highlight>
              </a:rPr>
              <a:t>cession-transmission</a:t>
            </a:r>
            <a:r>
              <a:rPr lang="da-DK" dirty="0"/>
              <a:t> d’entreprises</a:t>
            </a:r>
          </a:p>
          <a:p>
            <a:r>
              <a:rPr lang="fr-FR" dirty="0"/>
              <a:t> Le </a:t>
            </a:r>
            <a:r>
              <a:rPr lang="fr-FR" b="1" dirty="0">
                <a:solidFill>
                  <a:srgbClr val="EA4A3B"/>
                </a:solidFill>
                <a:highlight>
                  <a:srgbClr val="B0D2D9"/>
                </a:highlight>
              </a:rPr>
              <a:t>rajeunissement</a:t>
            </a:r>
            <a:r>
              <a:rPr lang="fr-FR" dirty="0"/>
              <a:t> et la </a:t>
            </a:r>
            <a:r>
              <a:rPr lang="fr-FR" b="1" dirty="0">
                <a:solidFill>
                  <a:srgbClr val="EA4A3B"/>
                </a:solidFill>
                <a:highlight>
                  <a:srgbClr val="B0D2D9"/>
                </a:highlight>
              </a:rPr>
              <a:t>féminisation</a:t>
            </a:r>
            <a:r>
              <a:rPr lang="fr-FR" dirty="0"/>
              <a:t> de l’artisanat</a:t>
            </a:r>
          </a:p>
          <a:p>
            <a:r>
              <a:rPr lang="fr-FR" dirty="0"/>
              <a:t> L’augmentation du </a:t>
            </a:r>
            <a:r>
              <a:rPr lang="fr-FR" b="1" dirty="0">
                <a:solidFill>
                  <a:srgbClr val="EA4A3B"/>
                </a:solidFill>
                <a:highlight>
                  <a:srgbClr val="B0D2D9"/>
                </a:highlight>
              </a:rPr>
              <a:t>nombre</a:t>
            </a:r>
            <a:r>
              <a:rPr lang="fr-FR" dirty="0"/>
              <a:t> d’entreprises</a:t>
            </a:r>
          </a:p>
          <a:p>
            <a:r>
              <a:rPr lang="fr-FR" dirty="0"/>
              <a:t> Des entreprises de plus en plus </a:t>
            </a:r>
            <a:r>
              <a:rPr lang="fr-FR" b="1" dirty="0">
                <a:solidFill>
                  <a:srgbClr val="EA4A3B"/>
                </a:solidFill>
                <a:highlight>
                  <a:srgbClr val="B0D2D9"/>
                </a:highlight>
              </a:rPr>
              <a:t>pérennes</a:t>
            </a:r>
          </a:p>
        </p:txBody>
      </p:sp>
      <p:grpSp>
        <p:nvGrpSpPr>
          <p:cNvPr id="2" name="object 19">
            <a:extLst>
              <a:ext uri="{FF2B5EF4-FFF2-40B4-BE49-F238E27FC236}">
                <a16:creationId xmlns:a16="http://schemas.microsoft.com/office/drawing/2014/main" id="{E92CBF25-C496-D21C-0599-4460592AE0CE}"/>
              </a:ext>
            </a:extLst>
          </p:cNvPr>
          <p:cNvGrpSpPr/>
          <p:nvPr/>
        </p:nvGrpSpPr>
        <p:grpSpPr>
          <a:xfrm rot="10800000">
            <a:off x="0" y="-183540"/>
            <a:ext cx="2038350" cy="1095375"/>
            <a:chOff x="6146845" y="9952063"/>
            <a:chExt cx="1413510" cy="740410"/>
          </a:xfrm>
        </p:grpSpPr>
        <p:sp>
          <p:nvSpPr>
            <p:cNvPr id="3" name="object 20">
              <a:extLst>
                <a:ext uri="{FF2B5EF4-FFF2-40B4-BE49-F238E27FC236}">
                  <a16:creationId xmlns:a16="http://schemas.microsoft.com/office/drawing/2014/main" id="{40681759-9B51-815A-2337-F570AE5B7902}"/>
                </a:ext>
              </a:extLst>
            </p:cNvPr>
            <p:cNvSpPr/>
            <p:nvPr/>
          </p:nvSpPr>
          <p:spPr>
            <a:xfrm>
              <a:off x="6146845" y="9955942"/>
              <a:ext cx="923925" cy="736600"/>
            </a:xfrm>
            <a:custGeom>
              <a:avLst/>
              <a:gdLst/>
              <a:ahLst/>
              <a:cxnLst/>
              <a:rect l="l" t="t" r="r" b="b"/>
              <a:pathLst>
                <a:path w="923925" h="736600">
                  <a:moveTo>
                    <a:pt x="923444" y="0"/>
                  </a:moveTo>
                  <a:lnTo>
                    <a:pt x="589904" y="64833"/>
                  </a:lnTo>
                  <a:lnTo>
                    <a:pt x="540332" y="77909"/>
                  </a:lnTo>
                  <a:lnTo>
                    <a:pt x="493301" y="97197"/>
                  </a:lnTo>
                  <a:lnTo>
                    <a:pt x="449357" y="122337"/>
                  </a:lnTo>
                  <a:lnTo>
                    <a:pt x="409047" y="152966"/>
                  </a:lnTo>
                  <a:lnTo>
                    <a:pt x="372918" y="188724"/>
                  </a:lnTo>
                  <a:lnTo>
                    <a:pt x="341518" y="229247"/>
                  </a:lnTo>
                  <a:lnTo>
                    <a:pt x="0" y="736060"/>
                  </a:lnTo>
                  <a:lnTo>
                    <a:pt x="427450" y="736060"/>
                  </a:lnTo>
                  <a:lnTo>
                    <a:pt x="923444" y="0"/>
                  </a:lnTo>
                  <a:close/>
                </a:path>
              </a:pathLst>
            </a:custGeom>
            <a:solidFill>
              <a:srgbClr val="A71D28"/>
            </a:solidFill>
          </p:spPr>
          <p:txBody>
            <a:bodyPr wrap="square" lIns="0" tIns="0" rIns="0" bIns="0" rtlCol="0"/>
            <a:lstStyle/>
            <a:p>
              <a:endParaRPr/>
            </a:p>
          </p:txBody>
        </p:sp>
        <p:sp>
          <p:nvSpPr>
            <p:cNvPr id="7" name="object 21">
              <a:extLst>
                <a:ext uri="{FF2B5EF4-FFF2-40B4-BE49-F238E27FC236}">
                  <a16:creationId xmlns:a16="http://schemas.microsoft.com/office/drawing/2014/main" id="{97FB4DF6-54F7-7F8A-6679-A69176650E7F}"/>
                </a:ext>
              </a:extLst>
            </p:cNvPr>
            <p:cNvSpPr/>
            <p:nvPr/>
          </p:nvSpPr>
          <p:spPr>
            <a:xfrm>
              <a:off x="6723569" y="9952063"/>
              <a:ext cx="836930" cy="636270"/>
            </a:xfrm>
            <a:custGeom>
              <a:avLst/>
              <a:gdLst/>
              <a:ahLst/>
              <a:cxnLst/>
              <a:rect l="l" t="t" r="r" b="b"/>
              <a:pathLst>
                <a:path w="836929" h="636270">
                  <a:moveTo>
                    <a:pt x="384400" y="0"/>
                  </a:moveTo>
                  <a:lnTo>
                    <a:pt x="333540" y="6449"/>
                  </a:lnTo>
                  <a:lnTo>
                    <a:pt x="0" y="71269"/>
                  </a:lnTo>
                  <a:lnTo>
                    <a:pt x="836436" y="636009"/>
                  </a:lnTo>
                  <a:lnTo>
                    <a:pt x="836436" y="208295"/>
                  </a:lnTo>
                  <a:lnTo>
                    <a:pt x="625436" y="65834"/>
                  </a:lnTo>
                  <a:lnTo>
                    <a:pt x="581138" y="40025"/>
                  </a:lnTo>
                  <a:lnTo>
                    <a:pt x="534243" y="20406"/>
                  </a:lnTo>
                  <a:lnTo>
                    <a:pt x="485394" y="7109"/>
                  </a:lnTo>
                  <a:lnTo>
                    <a:pt x="435232" y="263"/>
                  </a:lnTo>
                  <a:lnTo>
                    <a:pt x="384400" y="0"/>
                  </a:lnTo>
                  <a:close/>
                </a:path>
              </a:pathLst>
            </a:custGeom>
            <a:solidFill>
              <a:srgbClr val="F05647"/>
            </a:solidFill>
          </p:spPr>
          <p:txBody>
            <a:bodyPr wrap="square" lIns="0" tIns="0" rIns="0" bIns="0" rtlCol="0"/>
            <a:lstStyle/>
            <a:p>
              <a:endParaRPr/>
            </a:p>
          </p:txBody>
        </p:sp>
      </p:grpSp>
      <p:pic>
        <p:nvPicPr>
          <p:cNvPr id="9" name="Image 8">
            <a:extLst>
              <a:ext uri="{FF2B5EF4-FFF2-40B4-BE49-F238E27FC236}">
                <a16:creationId xmlns:a16="http://schemas.microsoft.com/office/drawing/2014/main" id="{81EC31BA-20CC-66E8-B73B-8F5C0348AF80}"/>
              </a:ext>
            </a:extLst>
          </p:cNvPr>
          <p:cNvPicPr>
            <a:picLocks noChangeAspect="1"/>
          </p:cNvPicPr>
          <p:nvPr/>
        </p:nvPicPr>
        <p:blipFill>
          <a:blip r:embed="rId2"/>
          <a:stretch>
            <a:fillRect/>
          </a:stretch>
        </p:blipFill>
        <p:spPr>
          <a:xfrm>
            <a:off x="8496300" y="3297454"/>
            <a:ext cx="2594804" cy="2632342"/>
          </a:xfrm>
          <a:prstGeom prst="rect">
            <a:avLst/>
          </a:prstGeom>
        </p:spPr>
      </p:pic>
    </p:spTree>
    <p:extLst>
      <p:ext uri="{BB962C8B-B14F-4D97-AF65-F5344CB8AC3E}">
        <p14:creationId xmlns:p14="http://schemas.microsoft.com/office/powerpoint/2010/main" val="2586166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5F71547-9B9E-04E0-A54C-43363D8FFC2B}"/>
              </a:ext>
            </a:extLst>
          </p:cNvPr>
          <p:cNvSpPr>
            <a:spLocks noGrp="1"/>
          </p:cNvSpPr>
          <p:nvPr>
            <p:ph type="ctrTitle"/>
          </p:nvPr>
        </p:nvSpPr>
        <p:spPr>
          <a:xfrm>
            <a:off x="285902" y="625456"/>
            <a:ext cx="5578870" cy="2601220"/>
          </a:xfrm>
        </p:spPr>
        <p:txBody>
          <a:bodyPr/>
          <a:lstStyle/>
          <a:p>
            <a:r>
              <a:rPr lang="fr-FR" dirty="0"/>
              <a:t>FOCUS SUR </a:t>
            </a:r>
            <a:br>
              <a:rPr lang="fr-FR" dirty="0"/>
            </a:br>
            <a:r>
              <a:rPr lang="fr-FR" dirty="0"/>
              <a:t>L’INFLATION</a:t>
            </a:r>
          </a:p>
        </p:txBody>
      </p:sp>
      <p:sp>
        <p:nvSpPr>
          <p:cNvPr id="2" name="Espace réservé du texte 1">
            <a:extLst>
              <a:ext uri="{FF2B5EF4-FFF2-40B4-BE49-F238E27FC236}">
                <a16:creationId xmlns:a16="http://schemas.microsoft.com/office/drawing/2014/main" id="{7EB2B220-91A0-8E2E-EB87-F2E4B997EC7B}"/>
              </a:ext>
            </a:extLst>
          </p:cNvPr>
          <p:cNvSpPr>
            <a:spLocks noGrp="1"/>
          </p:cNvSpPr>
          <p:nvPr>
            <p:ph type="body" sz="quarter" idx="10"/>
          </p:nvPr>
        </p:nvSpPr>
        <p:spPr/>
        <p:txBody>
          <a:bodyPr/>
          <a:lstStyle/>
          <a:p>
            <a:r>
              <a:rPr lang="fr-FR" dirty="0"/>
              <a:t>POINT  3</a:t>
            </a:r>
          </a:p>
        </p:txBody>
      </p:sp>
      <p:pic>
        <p:nvPicPr>
          <p:cNvPr id="5" name="Image 4">
            <a:extLst>
              <a:ext uri="{FF2B5EF4-FFF2-40B4-BE49-F238E27FC236}">
                <a16:creationId xmlns:a16="http://schemas.microsoft.com/office/drawing/2014/main" id="{FA6B602F-94DD-92DE-187D-0CF72F2F23E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095661" y="0"/>
            <a:ext cx="6096339" cy="6858000"/>
          </a:xfrm>
          <a:prstGeom prst="rect">
            <a:avLst/>
          </a:prstGeom>
        </p:spPr>
      </p:pic>
      <p:sp>
        <p:nvSpPr>
          <p:cNvPr id="4" name="object 17">
            <a:extLst>
              <a:ext uri="{FF2B5EF4-FFF2-40B4-BE49-F238E27FC236}">
                <a16:creationId xmlns:a16="http://schemas.microsoft.com/office/drawing/2014/main" id="{1C98A142-602B-33D2-A32C-D60349ACE0AB}"/>
              </a:ext>
            </a:extLst>
          </p:cNvPr>
          <p:cNvSpPr txBox="1"/>
          <p:nvPr/>
        </p:nvSpPr>
        <p:spPr>
          <a:xfrm>
            <a:off x="414137" y="2112575"/>
            <a:ext cx="4818263" cy="320601"/>
          </a:xfrm>
          <a:prstGeom prst="rect">
            <a:avLst/>
          </a:prstGeom>
        </p:spPr>
        <p:txBody>
          <a:bodyPr vert="horz" wrap="square" lIns="0" tIns="12700" rIns="0" bIns="0" rtlCol="0">
            <a:spAutoFit/>
          </a:bodyPr>
          <a:lstStyle/>
          <a:p>
            <a:pPr marL="12700">
              <a:lnSpc>
                <a:spcPct val="100000"/>
              </a:lnSpc>
              <a:spcBef>
                <a:spcPts val="100"/>
              </a:spcBef>
            </a:pPr>
            <a:r>
              <a:rPr sz="1000" spc="5" dirty="0">
                <a:solidFill>
                  <a:schemeClr val="bg1"/>
                </a:solidFill>
                <a:latin typeface="Verdana"/>
                <a:cs typeface="Verdana"/>
              </a:rPr>
              <a:t>Enquête</a:t>
            </a:r>
            <a:r>
              <a:rPr sz="1000" spc="-45" dirty="0">
                <a:solidFill>
                  <a:schemeClr val="bg1"/>
                </a:solidFill>
                <a:latin typeface="Verdana"/>
                <a:cs typeface="Verdana"/>
              </a:rPr>
              <a:t> </a:t>
            </a:r>
            <a:r>
              <a:rPr sz="1000" spc="5" dirty="0">
                <a:solidFill>
                  <a:schemeClr val="bg1"/>
                </a:solidFill>
                <a:latin typeface="Verdana"/>
                <a:cs typeface="Verdana"/>
              </a:rPr>
              <a:t>menée</a:t>
            </a:r>
            <a:r>
              <a:rPr sz="1000" spc="-45" dirty="0">
                <a:solidFill>
                  <a:schemeClr val="bg1"/>
                </a:solidFill>
                <a:latin typeface="Verdana"/>
                <a:cs typeface="Verdana"/>
              </a:rPr>
              <a:t> </a:t>
            </a:r>
            <a:r>
              <a:rPr sz="1000" spc="-10" dirty="0">
                <a:solidFill>
                  <a:schemeClr val="bg1"/>
                </a:solidFill>
                <a:latin typeface="Verdana"/>
                <a:cs typeface="Verdana"/>
              </a:rPr>
              <a:t>par</a:t>
            </a:r>
            <a:r>
              <a:rPr sz="1000" spc="-40" dirty="0">
                <a:solidFill>
                  <a:schemeClr val="bg1"/>
                </a:solidFill>
                <a:latin typeface="Verdana"/>
                <a:cs typeface="Verdana"/>
              </a:rPr>
              <a:t> </a:t>
            </a:r>
            <a:r>
              <a:rPr sz="1000" spc="-10" dirty="0">
                <a:solidFill>
                  <a:schemeClr val="bg1"/>
                </a:solidFill>
                <a:latin typeface="Verdana"/>
                <a:cs typeface="Verdana"/>
              </a:rPr>
              <a:t>la</a:t>
            </a:r>
            <a:r>
              <a:rPr sz="1000" spc="-45" dirty="0">
                <a:solidFill>
                  <a:schemeClr val="bg1"/>
                </a:solidFill>
                <a:latin typeface="Verdana"/>
                <a:cs typeface="Verdana"/>
              </a:rPr>
              <a:t> </a:t>
            </a:r>
            <a:r>
              <a:rPr sz="1000" spc="25" dirty="0">
                <a:solidFill>
                  <a:schemeClr val="bg1"/>
                </a:solidFill>
                <a:latin typeface="Verdana"/>
                <a:cs typeface="Verdana"/>
              </a:rPr>
              <a:t>CMA</a:t>
            </a:r>
            <a:r>
              <a:rPr sz="1000" spc="-45" dirty="0">
                <a:solidFill>
                  <a:schemeClr val="bg1"/>
                </a:solidFill>
                <a:latin typeface="Verdana"/>
                <a:cs typeface="Verdana"/>
              </a:rPr>
              <a:t> </a:t>
            </a:r>
            <a:r>
              <a:rPr sz="1000" spc="-10" dirty="0">
                <a:solidFill>
                  <a:schemeClr val="bg1"/>
                </a:solidFill>
                <a:latin typeface="Verdana"/>
                <a:cs typeface="Verdana"/>
              </a:rPr>
              <a:t>Auvergne-Rhône-Alpes</a:t>
            </a:r>
            <a:r>
              <a:rPr sz="1000" spc="-40" dirty="0">
                <a:solidFill>
                  <a:schemeClr val="bg1"/>
                </a:solidFill>
                <a:latin typeface="Verdana"/>
                <a:cs typeface="Verdana"/>
              </a:rPr>
              <a:t> </a:t>
            </a:r>
            <a:r>
              <a:rPr sz="1000" spc="-10" dirty="0">
                <a:solidFill>
                  <a:schemeClr val="bg1"/>
                </a:solidFill>
                <a:latin typeface="Verdana"/>
                <a:cs typeface="Verdana"/>
              </a:rPr>
              <a:t>entre</a:t>
            </a:r>
            <a:r>
              <a:rPr sz="1000" spc="-45" dirty="0">
                <a:solidFill>
                  <a:schemeClr val="bg1"/>
                </a:solidFill>
                <a:latin typeface="Verdana"/>
                <a:cs typeface="Verdana"/>
              </a:rPr>
              <a:t> </a:t>
            </a:r>
            <a:r>
              <a:rPr sz="1000" spc="-5" dirty="0">
                <a:solidFill>
                  <a:schemeClr val="bg1"/>
                </a:solidFill>
                <a:latin typeface="Verdana"/>
                <a:cs typeface="Verdana"/>
              </a:rPr>
              <a:t>le</a:t>
            </a:r>
            <a:r>
              <a:rPr sz="1000" spc="-40" dirty="0">
                <a:solidFill>
                  <a:schemeClr val="bg1"/>
                </a:solidFill>
                <a:latin typeface="Verdana"/>
                <a:cs typeface="Verdana"/>
              </a:rPr>
              <a:t> </a:t>
            </a:r>
            <a:r>
              <a:rPr sz="1000" spc="-90" dirty="0">
                <a:solidFill>
                  <a:schemeClr val="bg1"/>
                </a:solidFill>
                <a:latin typeface="Verdana"/>
                <a:cs typeface="Verdana"/>
              </a:rPr>
              <a:t>15</a:t>
            </a:r>
            <a:r>
              <a:rPr sz="1000" spc="-45" dirty="0">
                <a:solidFill>
                  <a:schemeClr val="bg1"/>
                </a:solidFill>
                <a:latin typeface="Verdana"/>
                <a:cs typeface="Verdana"/>
              </a:rPr>
              <a:t> </a:t>
            </a:r>
            <a:r>
              <a:rPr sz="1000" spc="5" dirty="0">
                <a:solidFill>
                  <a:schemeClr val="bg1"/>
                </a:solidFill>
                <a:latin typeface="Verdana"/>
                <a:cs typeface="Verdana"/>
              </a:rPr>
              <a:t>décembre</a:t>
            </a:r>
            <a:r>
              <a:rPr sz="1000" spc="-45" dirty="0">
                <a:solidFill>
                  <a:schemeClr val="bg1"/>
                </a:solidFill>
                <a:latin typeface="Verdana"/>
                <a:cs typeface="Verdana"/>
              </a:rPr>
              <a:t> </a:t>
            </a:r>
            <a:r>
              <a:rPr sz="1000" spc="-5" dirty="0">
                <a:solidFill>
                  <a:schemeClr val="bg1"/>
                </a:solidFill>
                <a:latin typeface="Verdana"/>
                <a:cs typeface="Verdana"/>
              </a:rPr>
              <a:t>et</a:t>
            </a:r>
            <a:r>
              <a:rPr sz="1000" spc="-40" dirty="0">
                <a:solidFill>
                  <a:schemeClr val="bg1"/>
                </a:solidFill>
                <a:latin typeface="Verdana"/>
                <a:cs typeface="Verdana"/>
              </a:rPr>
              <a:t> </a:t>
            </a:r>
            <a:r>
              <a:rPr sz="1000" spc="-5" dirty="0">
                <a:solidFill>
                  <a:schemeClr val="bg1"/>
                </a:solidFill>
                <a:latin typeface="Verdana"/>
                <a:cs typeface="Verdana"/>
              </a:rPr>
              <a:t>le</a:t>
            </a:r>
            <a:r>
              <a:rPr sz="1000" spc="-45" dirty="0">
                <a:solidFill>
                  <a:schemeClr val="bg1"/>
                </a:solidFill>
                <a:latin typeface="Verdana"/>
                <a:cs typeface="Verdana"/>
              </a:rPr>
              <a:t> </a:t>
            </a:r>
            <a:r>
              <a:rPr sz="1000" spc="-90" dirty="0">
                <a:solidFill>
                  <a:schemeClr val="bg1"/>
                </a:solidFill>
                <a:latin typeface="Verdana"/>
                <a:cs typeface="Verdana"/>
              </a:rPr>
              <a:t>15</a:t>
            </a:r>
            <a:r>
              <a:rPr sz="1000" spc="-45" dirty="0">
                <a:solidFill>
                  <a:schemeClr val="bg1"/>
                </a:solidFill>
                <a:latin typeface="Verdana"/>
                <a:cs typeface="Verdana"/>
              </a:rPr>
              <a:t> </a:t>
            </a:r>
            <a:r>
              <a:rPr sz="1000" spc="-30" dirty="0">
                <a:solidFill>
                  <a:schemeClr val="bg1"/>
                </a:solidFill>
                <a:latin typeface="Verdana"/>
                <a:cs typeface="Verdana"/>
              </a:rPr>
              <a:t>janvier</a:t>
            </a:r>
            <a:r>
              <a:rPr sz="1000" spc="-40" dirty="0">
                <a:solidFill>
                  <a:schemeClr val="bg1"/>
                </a:solidFill>
                <a:latin typeface="Verdana"/>
                <a:cs typeface="Verdana"/>
              </a:rPr>
              <a:t> </a:t>
            </a:r>
            <a:r>
              <a:rPr sz="1000" spc="-20" dirty="0">
                <a:solidFill>
                  <a:schemeClr val="bg1"/>
                </a:solidFill>
                <a:latin typeface="Verdana"/>
                <a:cs typeface="Verdana"/>
              </a:rPr>
              <a:t>2023</a:t>
            </a:r>
            <a:r>
              <a:rPr sz="1000" spc="-45" dirty="0">
                <a:solidFill>
                  <a:schemeClr val="bg1"/>
                </a:solidFill>
                <a:latin typeface="Verdana"/>
                <a:cs typeface="Verdana"/>
              </a:rPr>
              <a:t> </a:t>
            </a:r>
            <a:r>
              <a:rPr sz="1000" spc="-55" dirty="0">
                <a:solidFill>
                  <a:schemeClr val="bg1"/>
                </a:solidFill>
                <a:latin typeface="Verdana"/>
                <a:cs typeface="Verdana"/>
              </a:rPr>
              <a:t>-</a:t>
            </a:r>
            <a:r>
              <a:rPr sz="1000" spc="-40" dirty="0">
                <a:solidFill>
                  <a:schemeClr val="bg1"/>
                </a:solidFill>
                <a:latin typeface="Verdana"/>
                <a:cs typeface="Verdana"/>
              </a:rPr>
              <a:t> </a:t>
            </a:r>
            <a:r>
              <a:rPr sz="1000" spc="-35" dirty="0">
                <a:solidFill>
                  <a:schemeClr val="bg1"/>
                </a:solidFill>
                <a:latin typeface="Verdana"/>
                <a:cs typeface="Verdana"/>
              </a:rPr>
              <a:t>4</a:t>
            </a:r>
            <a:r>
              <a:rPr sz="1000" spc="-45" dirty="0">
                <a:solidFill>
                  <a:schemeClr val="bg1"/>
                </a:solidFill>
                <a:latin typeface="Verdana"/>
                <a:cs typeface="Verdana"/>
              </a:rPr>
              <a:t> </a:t>
            </a:r>
            <a:r>
              <a:rPr sz="1000" spc="-35" dirty="0">
                <a:solidFill>
                  <a:schemeClr val="bg1"/>
                </a:solidFill>
                <a:latin typeface="Verdana"/>
                <a:cs typeface="Verdana"/>
              </a:rPr>
              <a:t>234</a:t>
            </a:r>
            <a:r>
              <a:rPr sz="1000" spc="-45" dirty="0">
                <a:solidFill>
                  <a:schemeClr val="bg1"/>
                </a:solidFill>
                <a:latin typeface="Verdana"/>
                <a:cs typeface="Verdana"/>
              </a:rPr>
              <a:t> </a:t>
            </a:r>
            <a:r>
              <a:rPr sz="1000" spc="-15" dirty="0">
                <a:solidFill>
                  <a:schemeClr val="bg1"/>
                </a:solidFill>
                <a:latin typeface="Verdana"/>
                <a:cs typeface="Verdana"/>
              </a:rPr>
              <a:t>répondants.</a:t>
            </a:r>
            <a:endParaRPr sz="1000" dirty="0">
              <a:solidFill>
                <a:schemeClr val="bg1"/>
              </a:solidFill>
              <a:latin typeface="Verdana"/>
              <a:cs typeface="Verdana"/>
            </a:endParaRPr>
          </a:p>
        </p:txBody>
      </p:sp>
    </p:spTree>
    <p:extLst>
      <p:ext uri="{BB962C8B-B14F-4D97-AF65-F5344CB8AC3E}">
        <p14:creationId xmlns:p14="http://schemas.microsoft.com/office/powerpoint/2010/main" val="411595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6">
            <a:extLst>
              <a:ext uri="{FF2B5EF4-FFF2-40B4-BE49-F238E27FC236}">
                <a16:creationId xmlns:a16="http://schemas.microsoft.com/office/drawing/2014/main" id="{017B955E-6F21-9B15-1BA4-CB380229EC8B}"/>
              </a:ext>
            </a:extLst>
          </p:cNvPr>
          <p:cNvSpPr txBox="1"/>
          <p:nvPr/>
        </p:nvSpPr>
        <p:spPr>
          <a:xfrm>
            <a:off x="475225" y="4632140"/>
            <a:ext cx="4649124" cy="558999"/>
          </a:xfrm>
          <a:prstGeom prst="rect">
            <a:avLst/>
          </a:prstGeom>
        </p:spPr>
        <p:txBody>
          <a:bodyPr vert="horz" wrap="square" lIns="0" tIns="12700" rIns="0" bIns="0" rtlCol="0">
            <a:spAutoFit/>
          </a:bodyPr>
          <a:lstStyle/>
          <a:p>
            <a:pPr marL="12700" marR="5080">
              <a:lnSpc>
                <a:spcPct val="114599"/>
              </a:lnSpc>
              <a:spcBef>
                <a:spcPts val="100"/>
              </a:spcBef>
            </a:pPr>
            <a:r>
              <a:rPr sz="1600" dirty="0">
                <a:solidFill>
                  <a:srgbClr val="231F20"/>
                </a:solidFill>
                <a:latin typeface="Montserrat" panose="00000500000000000000" pitchFamily="2" charset="0"/>
              </a:rPr>
              <a:t>Les secteurs de </a:t>
            </a:r>
            <a:r>
              <a:rPr sz="1600" dirty="0">
                <a:latin typeface="Montserrat" panose="00000500000000000000" pitchFamily="2" charset="0"/>
              </a:rPr>
              <a:t>l’alimentaire</a:t>
            </a:r>
            <a:r>
              <a:rPr sz="1600" dirty="0">
                <a:solidFill>
                  <a:srgbClr val="231F20"/>
                </a:solidFill>
                <a:latin typeface="Montserrat" panose="00000500000000000000" pitchFamily="2" charset="0"/>
              </a:rPr>
              <a:t> et du</a:t>
            </a:r>
            <a:r>
              <a:rPr lang="fr-FR" sz="1600" dirty="0">
                <a:solidFill>
                  <a:srgbClr val="231F20"/>
                </a:solidFill>
                <a:latin typeface="Montserrat" panose="00000500000000000000" pitchFamily="2" charset="0"/>
              </a:rPr>
              <a:t> </a:t>
            </a:r>
            <a:r>
              <a:rPr sz="1600" dirty="0" err="1">
                <a:latin typeface="Montserrat" panose="00000500000000000000" pitchFamily="2" charset="0"/>
              </a:rPr>
              <a:t>bâtiment</a:t>
            </a:r>
            <a:r>
              <a:rPr sz="1600" dirty="0">
                <a:solidFill>
                  <a:srgbClr val="231F20"/>
                </a:solidFill>
                <a:latin typeface="Montserrat" panose="00000500000000000000" pitchFamily="2" charset="0"/>
              </a:rPr>
              <a:t> sont les plus impactés.</a:t>
            </a:r>
          </a:p>
        </p:txBody>
      </p:sp>
      <p:sp>
        <p:nvSpPr>
          <p:cNvPr id="16" name="object 25">
            <a:extLst>
              <a:ext uri="{FF2B5EF4-FFF2-40B4-BE49-F238E27FC236}">
                <a16:creationId xmlns:a16="http://schemas.microsoft.com/office/drawing/2014/main" id="{5082B5D8-444B-9819-5926-D281EC3442E5}"/>
              </a:ext>
            </a:extLst>
          </p:cNvPr>
          <p:cNvSpPr txBox="1"/>
          <p:nvPr/>
        </p:nvSpPr>
        <p:spPr>
          <a:xfrm>
            <a:off x="7003758" y="1564610"/>
            <a:ext cx="4649124" cy="558999"/>
          </a:xfrm>
          <a:prstGeom prst="rect">
            <a:avLst/>
          </a:prstGeom>
        </p:spPr>
        <p:txBody>
          <a:bodyPr vert="horz" wrap="square" lIns="0" tIns="12700" rIns="0" bIns="0" rtlCol="0">
            <a:spAutoFit/>
          </a:bodyPr>
          <a:lstStyle/>
          <a:p>
            <a:pPr marL="12700" marR="5080">
              <a:lnSpc>
                <a:spcPct val="114599"/>
              </a:lnSpc>
              <a:spcBef>
                <a:spcPts val="100"/>
              </a:spcBef>
            </a:pPr>
            <a:r>
              <a:rPr sz="1600" spc="5" dirty="0">
                <a:solidFill>
                  <a:srgbClr val="231F20"/>
                </a:solidFill>
                <a:latin typeface="Montserrat" panose="00000500000000000000" pitchFamily="2" charset="0"/>
              </a:rPr>
              <a:t>Les entreprises absorbent la hausse des coûts en utilisant  différents moyens :</a:t>
            </a:r>
          </a:p>
        </p:txBody>
      </p:sp>
      <p:grpSp>
        <p:nvGrpSpPr>
          <p:cNvPr id="66" name="object 4">
            <a:extLst>
              <a:ext uri="{FF2B5EF4-FFF2-40B4-BE49-F238E27FC236}">
                <a16:creationId xmlns:a16="http://schemas.microsoft.com/office/drawing/2014/main" id="{8CAFE68B-584D-FA5A-DE55-78B26E0FCBFE}"/>
              </a:ext>
            </a:extLst>
          </p:cNvPr>
          <p:cNvGrpSpPr/>
          <p:nvPr/>
        </p:nvGrpSpPr>
        <p:grpSpPr>
          <a:xfrm>
            <a:off x="0" y="755288"/>
            <a:ext cx="5405526" cy="575955"/>
            <a:chOff x="0" y="6053627"/>
            <a:chExt cx="3276600" cy="302895"/>
          </a:xfrm>
        </p:grpSpPr>
        <p:sp>
          <p:nvSpPr>
            <p:cNvPr id="67" name="object 5">
              <a:extLst>
                <a:ext uri="{FF2B5EF4-FFF2-40B4-BE49-F238E27FC236}">
                  <a16:creationId xmlns:a16="http://schemas.microsoft.com/office/drawing/2014/main" id="{61DAFD06-62EC-5265-28A6-F2D8376C6ACC}"/>
                </a:ext>
              </a:extLst>
            </p:cNvPr>
            <p:cNvSpPr/>
            <p:nvPr/>
          </p:nvSpPr>
          <p:spPr>
            <a:xfrm>
              <a:off x="0" y="6053632"/>
              <a:ext cx="3276600" cy="302895"/>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68" name="object 6">
              <a:extLst>
                <a:ext uri="{FF2B5EF4-FFF2-40B4-BE49-F238E27FC236}">
                  <a16:creationId xmlns:a16="http://schemas.microsoft.com/office/drawing/2014/main" id="{18966E95-7F29-7E7D-B40D-4FDDA7653B7B}"/>
                </a:ext>
              </a:extLst>
            </p:cNvPr>
            <p:cNvPicPr/>
            <p:nvPr/>
          </p:nvPicPr>
          <p:blipFill>
            <a:blip r:embed="rId3" cstate="print"/>
            <a:stretch>
              <a:fillRect/>
            </a:stretch>
          </p:blipFill>
          <p:spPr>
            <a:xfrm>
              <a:off x="288061" y="6104133"/>
              <a:ext cx="176378" cy="201625"/>
            </a:xfrm>
            <a:prstGeom prst="rect">
              <a:avLst/>
            </a:prstGeom>
          </p:spPr>
        </p:pic>
      </p:grpSp>
      <p:sp>
        <p:nvSpPr>
          <p:cNvPr id="69" name="object 14">
            <a:extLst>
              <a:ext uri="{FF2B5EF4-FFF2-40B4-BE49-F238E27FC236}">
                <a16:creationId xmlns:a16="http://schemas.microsoft.com/office/drawing/2014/main" id="{4408BAD1-2EFD-100D-E90C-F66719FF3B3B}"/>
              </a:ext>
            </a:extLst>
          </p:cNvPr>
          <p:cNvSpPr txBox="1"/>
          <p:nvPr/>
        </p:nvSpPr>
        <p:spPr>
          <a:xfrm>
            <a:off x="1007985" y="836479"/>
            <a:ext cx="3911766" cy="382156"/>
          </a:xfrm>
          <a:prstGeom prst="rect">
            <a:avLst/>
          </a:prstGeom>
        </p:spPr>
        <p:txBody>
          <a:bodyPr vert="horz" wrap="square" lIns="0" tIns="12700" rIns="0" bIns="0" rtlCol="0">
            <a:spAutoFit/>
          </a:bodyPr>
          <a:lstStyle/>
          <a:p>
            <a:pPr marL="12700">
              <a:lnSpc>
                <a:spcPct val="100000"/>
              </a:lnSpc>
              <a:spcBef>
                <a:spcPts val="100"/>
              </a:spcBef>
            </a:pPr>
            <a:r>
              <a:rPr lang="fr-FR" sz="2400" spc="15" dirty="0">
                <a:solidFill>
                  <a:srgbClr val="FFFFFF"/>
                </a:solidFill>
                <a:latin typeface="Roboto Slab" pitchFamily="2" charset="0"/>
                <a:ea typeface="Roboto Slab" pitchFamily="2" charset="0"/>
                <a:cs typeface="Roboto Slab" pitchFamily="2" charset="0"/>
              </a:rPr>
              <a:t>Augmentation des coûts</a:t>
            </a:r>
            <a:endParaRPr sz="2800" dirty="0">
              <a:latin typeface="Roboto Slab" pitchFamily="2" charset="0"/>
              <a:ea typeface="Roboto Slab" pitchFamily="2" charset="0"/>
              <a:cs typeface="Roboto Slab" pitchFamily="2" charset="0"/>
            </a:endParaRPr>
          </a:p>
        </p:txBody>
      </p:sp>
      <p:pic>
        <p:nvPicPr>
          <p:cNvPr id="70" name="Image 69">
            <a:extLst>
              <a:ext uri="{FF2B5EF4-FFF2-40B4-BE49-F238E27FC236}">
                <a16:creationId xmlns:a16="http://schemas.microsoft.com/office/drawing/2014/main" id="{DA8E41B0-4A42-78F6-3D9B-C2D62260963A}"/>
              </a:ext>
            </a:extLst>
          </p:cNvPr>
          <p:cNvPicPr>
            <a:picLocks noChangeAspect="1"/>
          </p:cNvPicPr>
          <p:nvPr/>
        </p:nvPicPr>
        <p:blipFill>
          <a:blip r:embed="rId4"/>
          <a:stretch>
            <a:fillRect/>
          </a:stretch>
        </p:blipFill>
        <p:spPr>
          <a:xfrm>
            <a:off x="399525" y="1864178"/>
            <a:ext cx="4033501" cy="2298369"/>
          </a:xfrm>
          <a:prstGeom prst="rect">
            <a:avLst/>
          </a:prstGeom>
        </p:spPr>
      </p:pic>
      <p:grpSp>
        <p:nvGrpSpPr>
          <p:cNvPr id="71" name="object 4">
            <a:extLst>
              <a:ext uri="{FF2B5EF4-FFF2-40B4-BE49-F238E27FC236}">
                <a16:creationId xmlns:a16="http://schemas.microsoft.com/office/drawing/2014/main" id="{92E54CBE-F1CD-E803-4884-B557608BA7D0}"/>
              </a:ext>
            </a:extLst>
          </p:cNvPr>
          <p:cNvGrpSpPr/>
          <p:nvPr/>
        </p:nvGrpSpPr>
        <p:grpSpPr>
          <a:xfrm>
            <a:off x="6584757" y="755298"/>
            <a:ext cx="5405526" cy="575955"/>
            <a:chOff x="0" y="6053627"/>
            <a:chExt cx="3276600" cy="302895"/>
          </a:xfrm>
        </p:grpSpPr>
        <p:sp>
          <p:nvSpPr>
            <p:cNvPr id="72" name="object 5">
              <a:extLst>
                <a:ext uri="{FF2B5EF4-FFF2-40B4-BE49-F238E27FC236}">
                  <a16:creationId xmlns:a16="http://schemas.microsoft.com/office/drawing/2014/main" id="{A54CF3A9-1188-4FF8-2C03-7011A3CF85B3}"/>
                </a:ext>
              </a:extLst>
            </p:cNvPr>
            <p:cNvSpPr/>
            <p:nvPr/>
          </p:nvSpPr>
          <p:spPr>
            <a:xfrm>
              <a:off x="0" y="6053632"/>
              <a:ext cx="3276600" cy="302895"/>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73" name="object 6">
              <a:extLst>
                <a:ext uri="{FF2B5EF4-FFF2-40B4-BE49-F238E27FC236}">
                  <a16:creationId xmlns:a16="http://schemas.microsoft.com/office/drawing/2014/main" id="{4DC65ADC-75F8-2407-6747-E3BE86BFA3DF}"/>
                </a:ext>
              </a:extLst>
            </p:cNvPr>
            <p:cNvPicPr/>
            <p:nvPr/>
          </p:nvPicPr>
          <p:blipFill>
            <a:blip r:embed="rId3" cstate="print"/>
            <a:stretch>
              <a:fillRect/>
            </a:stretch>
          </p:blipFill>
          <p:spPr>
            <a:xfrm>
              <a:off x="288061" y="6104133"/>
              <a:ext cx="176378" cy="201625"/>
            </a:xfrm>
            <a:prstGeom prst="rect">
              <a:avLst/>
            </a:prstGeom>
          </p:spPr>
        </p:pic>
      </p:grpSp>
      <p:sp>
        <p:nvSpPr>
          <p:cNvPr id="74" name="object 14">
            <a:extLst>
              <a:ext uri="{FF2B5EF4-FFF2-40B4-BE49-F238E27FC236}">
                <a16:creationId xmlns:a16="http://schemas.microsoft.com/office/drawing/2014/main" id="{C67D16E9-E39C-29C7-2AAF-69E1C07C78E5}"/>
              </a:ext>
            </a:extLst>
          </p:cNvPr>
          <p:cNvSpPr txBox="1"/>
          <p:nvPr/>
        </p:nvSpPr>
        <p:spPr>
          <a:xfrm>
            <a:off x="7592742" y="836489"/>
            <a:ext cx="3911766" cy="382156"/>
          </a:xfrm>
          <a:prstGeom prst="rect">
            <a:avLst/>
          </a:prstGeom>
        </p:spPr>
        <p:txBody>
          <a:bodyPr vert="horz" wrap="square" lIns="0" tIns="12700" rIns="0" bIns="0" rtlCol="0">
            <a:spAutoFit/>
          </a:bodyPr>
          <a:lstStyle/>
          <a:p>
            <a:pPr marL="12700">
              <a:lnSpc>
                <a:spcPct val="100000"/>
              </a:lnSpc>
              <a:spcBef>
                <a:spcPts val="100"/>
              </a:spcBef>
            </a:pPr>
            <a:r>
              <a:rPr lang="fr-FR" sz="2400" spc="15" dirty="0">
                <a:solidFill>
                  <a:srgbClr val="FFFFFF"/>
                </a:solidFill>
                <a:latin typeface="Roboto Slab" pitchFamily="2" charset="0"/>
                <a:ea typeface="Roboto Slab" pitchFamily="2" charset="0"/>
                <a:cs typeface="Roboto Slab" pitchFamily="2" charset="0"/>
              </a:rPr>
              <a:t>Actions mises en œuvre</a:t>
            </a:r>
            <a:endParaRPr sz="2800" dirty="0">
              <a:latin typeface="Roboto Slab" pitchFamily="2" charset="0"/>
              <a:ea typeface="Roboto Slab" pitchFamily="2" charset="0"/>
              <a:cs typeface="Roboto Slab" pitchFamily="2" charset="0"/>
            </a:endParaRPr>
          </a:p>
        </p:txBody>
      </p:sp>
      <p:pic>
        <p:nvPicPr>
          <p:cNvPr id="76" name="Image 75">
            <a:extLst>
              <a:ext uri="{FF2B5EF4-FFF2-40B4-BE49-F238E27FC236}">
                <a16:creationId xmlns:a16="http://schemas.microsoft.com/office/drawing/2014/main" id="{11AD5E6A-6555-0D62-85B1-51E420CCBD0C}"/>
              </a:ext>
            </a:extLst>
          </p:cNvPr>
          <p:cNvPicPr>
            <a:picLocks noChangeAspect="1"/>
          </p:cNvPicPr>
          <p:nvPr/>
        </p:nvPicPr>
        <p:blipFill>
          <a:blip r:embed="rId5"/>
          <a:stretch>
            <a:fillRect/>
          </a:stretch>
        </p:blipFill>
        <p:spPr>
          <a:xfrm>
            <a:off x="7003758" y="2347445"/>
            <a:ext cx="4649124" cy="3608276"/>
          </a:xfrm>
          <a:prstGeom prst="rect">
            <a:avLst/>
          </a:prstGeom>
        </p:spPr>
      </p:pic>
    </p:spTree>
    <p:extLst>
      <p:ext uri="{BB962C8B-B14F-4D97-AF65-F5344CB8AC3E}">
        <p14:creationId xmlns:p14="http://schemas.microsoft.com/office/powerpoint/2010/main" val="425630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object 4">
            <a:extLst>
              <a:ext uri="{FF2B5EF4-FFF2-40B4-BE49-F238E27FC236}">
                <a16:creationId xmlns:a16="http://schemas.microsoft.com/office/drawing/2014/main" id="{C90D3312-97CD-6029-29C6-6DD2D602CF16}"/>
              </a:ext>
            </a:extLst>
          </p:cNvPr>
          <p:cNvGrpSpPr/>
          <p:nvPr/>
        </p:nvGrpSpPr>
        <p:grpSpPr>
          <a:xfrm>
            <a:off x="0" y="1035333"/>
            <a:ext cx="5405526" cy="575955"/>
            <a:chOff x="0" y="6053627"/>
            <a:chExt cx="3276600" cy="302895"/>
          </a:xfrm>
        </p:grpSpPr>
        <p:sp>
          <p:nvSpPr>
            <p:cNvPr id="12" name="object 5">
              <a:extLst>
                <a:ext uri="{FF2B5EF4-FFF2-40B4-BE49-F238E27FC236}">
                  <a16:creationId xmlns:a16="http://schemas.microsoft.com/office/drawing/2014/main" id="{EA95D059-5F83-F857-599F-B933EB882815}"/>
                </a:ext>
              </a:extLst>
            </p:cNvPr>
            <p:cNvSpPr/>
            <p:nvPr/>
          </p:nvSpPr>
          <p:spPr>
            <a:xfrm>
              <a:off x="0" y="6053632"/>
              <a:ext cx="3276600" cy="302895"/>
            </a:xfrm>
            <a:custGeom>
              <a:avLst/>
              <a:gdLst/>
              <a:ahLst/>
              <a:cxnLst/>
              <a:rect l="l" t="t" r="r" b="b"/>
              <a:pathLst>
                <a:path w="3276600" h="302895">
                  <a:moveTo>
                    <a:pt x="3276015" y="0"/>
                  </a:moveTo>
                  <a:lnTo>
                    <a:pt x="1504403" y="1625"/>
                  </a:lnTo>
                  <a:lnTo>
                    <a:pt x="1494802" y="2209"/>
                  </a:lnTo>
                  <a:lnTo>
                    <a:pt x="0" y="2209"/>
                  </a:lnTo>
                  <a:lnTo>
                    <a:pt x="0" y="302628"/>
                  </a:lnTo>
                  <a:lnTo>
                    <a:pt x="1021600" y="302628"/>
                  </a:lnTo>
                  <a:lnTo>
                    <a:pt x="2045906" y="302628"/>
                  </a:lnTo>
                  <a:lnTo>
                    <a:pt x="2045906" y="301663"/>
                  </a:lnTo>
                  <a:lnTo>
                    <a:pt x="2793212" y="301002"/>
                  </a:lnTo>
                  <a:lnTo>
                    <a:pt x="2841155" y="298094"/>
                  </a:lnTo>
                  <a:lnTo>
                    <a:pt x="2887865" y="289585"/>
                  </a:lnTo>
                  <a:lnTo>
                    <a:pt x="2932785" y="275717"/>
                  </a:lnTo>
                  <a:lnTo>
                    <a:pt x="2975343" y="256692"/>
                  </a:lnTo>
                  <a:lnTo>
                    <a:pt x="3014954" y="232727"/>
                  </a:lnTo>
                  <a:lnTo>
                    <a:pt x="3051060" y="204025"/>
                  </a:lnTo>
                  <a:lnTo>
                    <a:pt x="3276015" y="0"/>
                  </a:lnTo>
                  <a:close/>
                </a:path>
              </a:pathLst>
            </a:custGeom>
            <a:solidFill>
              <a:srgbClr val="F05647"/>
            </a:solidFill>
          </p:spPr>
          <p:txBody>
            <a:bodyPr wrap="square" lIns="0" tIns="0" rIns="0" bIns="0" rtlCol="0"/>
            <a:lstStyle/>
            <a:p>
              <a:endParaRPr/>
            </a:p>
          </p:txBody>
        </p:sp>
        <p:pic>
          <p:nvPicPr>
            <p:cNvPr id="13" name="object 6">
              <a:extLst>
                <a:ext uri="{FF2B5EF4-FFF2-40B4-BE49-F238E27FC236}">
                  <a16:creationId xmlns:a16="http://schemas.microsoft.com/office/drawing/2014/main" id="{A4343605-7A68-CE88-903E-1A1E67B0DD3D}"/>
                </a:ext>
              </a:extLst>
            </p:cNvPr>
            <p:cNvPicPr/>
            <p:nvPr/>
          </p:nvPicPr>
          <p:blipFill>
            <a:blip r:embed="rId2" cstate="print"/>
            <a:stretch>
              <a:fillRect/>
            </a:stretch>
          </p:blipFill>
          <p:spPr>
            <a:xfrm>
              <a:off x="288061" y="6104133"/>
              <a:ext cx="176378" cy="201625"/>
            </a:xfrm>
            <a:prstGeom prst="rect">
              <a:avLst/>
            </a:prstGeom>
          </p:spPr>
        </p:pic>
      </p:grpSp>
      <p:sp>
        <p:nvSpPr>
          <p:cNvPr id="14" name="object 14">
            <a:extLst>
              <a:ext uri="{FF2B5EF4-FFF2-40B4-BE49-F238E27FC236}">
                <a16:creationId xmlns:a16="http://schemas.microsoft.com/office/drawing/2014/main" id="{450FEEBD-09F7-FC90-717D-60F712A376E0}"/>
              </a:ext>
            </a:extLst>
          </p:cNvPr>
          <p:cNvSpPr txBox="1"/>
          <p:nvPr/>
        </p:nvSpPr>
        <p:spPr>
          <a:xfrm>
            <a:off x="1007985" y="1116524"/>
            <a:ext cx="2952052" cy="382156"/>
          </a:xfrm>
          <a:prstGeom prst="rect">
            <a:avLst/>
          </a:prstGeom>
        </p:spPr>
        <p:txBody>
          <a:bodyPr vert="horz" wrap="square" lIns="0" tIns="12700" rIns="0" bIns="0" rtlCol="0">
            <a:spAutoFit/>
          </a:bodyPr>
          <a:lstStyle/>
          <a:p>
            <a:pPr marL="12700">
              <a:lnSpc>
                <a:spcPct val="100000"/>
              </a:lnSpc>
              <a:spcBef>
                <a:spcPts val="100"/>
              </a:spcBef>
            </a:pPr>
            <a:r>
              <a:rPr sz="2400" spc="15" dirty="0">
                <a:solidFill>
                  <a:srgbClr val="FFFFFF"/>
                </a:solidFill>
                <a:latin typeface="Roboto Slab" pitchFamily="2" charset="0"/>
                <a:ea typeface="Roboto Slab" pitchFamily="2" charset="0"/>
                <a:cs typeface="Roboto Slab" pitchFamily="2" charset="0"/>
              </a:rPr>
              <a:t>Difficult</a:t>
            </a:r>
            <a:r>
              <a:rPr sz="2400" spc="25" dirty="0">
                <a:solidFill>
                  <a:srgbClr val="FFFFFF"/>
                </a:solidFill>
                <a:latin typeface="Roboto Slab" pitchFamily="2" charset="0"/>
                <a:ea typeface="Roboto Slab" pitchFamily="2" charset="0"/>
                <a:cs typeface="Roboto Slab" pitchFamily="2" charset="0"/>
              </a:rPr>
              <a:t>é</a:t>
            </a:r>
            <a:r>
              <a:rPr sz="2400" spc="75" dirty="0">
                <a:solidFill>
                  <a:srgbClr val="FFFFFF"/>
                </a:solidFill>
                <a:latin typeface="Roboto Slab" pitchFamily="2" charset="0"/>
                <a:ea typeface="Roboto Slab" pitchFamily="2" charset="0"/>
                <a:cs typeface="Roboto Slab" pitchFamily="2" charset="0"/>
              </a:rPr>
              <a:t>s</a:t>
            </a:r>
            <a:endParaRPr sz="2800" dirty="0">
              <a:latin typeface="Roboto Slab" pitchFamily="2" charset="0"/>
              <a:ea typeface="Roboto Slab" pitchFamily="2" charset="0"/>
              <a:cs typeface="Roboto Slab" pitchFamily="2" charset="0"/>
            </a:endParaRPr>
          </a:p>
        </p:txBody>
      </p:sp>
      <p:sp>
        <p:nvSpPr>
          <p:cNvPr id="15" name="object 24">
            <a:extLst>
              <a:ext uri="{FF2B5EF4-FFF2-40B4-BE49-F238E27FC236}">
                <a16:creationId xmlns:a16="http://schemas.microsoft.com/office/drawing/2014/main" id="{E61C3E6D-A374-EDBE-DB1F-618E8CC74523}"/>
              </a:ext>
            </a:extLst>
          </p:cNvPr>
          <p:cNvSpPr txBox="1"/>
          <p:nvPr/>
        </p:nvSpPr>
        <p:spPr>
          <a:xfrm>
            <a:off x="612232" y="3314758"/>
            <a:ext cx="7432200" cy="1804597"/>
          </a:xfrm>
          <a:prstGeom prst="rect">
            <a:avLst/>
          </a:prstGeom>
        </p:spPr>
        <p:txBody>
          <a:bodyPr vert="horz" wrap="square" lIns="0" tIns="12700" rIns="0" bIns="0" rtlCol="0">
            <a:spAutoFit/>
          </a:bodyPr>
          <a:lstStyle/>
          <a:p>
            <a:pPr marL="12700" marR="5080" algn="just">
              <a:lnSpc>
                <a:spcPct val="114599"/>
              </a:lnSpc>
            </a:pPr>
            <a:endParaRPr sz="1600" dirty="0">
              <a:latin typeface="Montserrat" panose="00000500000000000000" pitchFamily="2" charset="0"/>
            </a:endParaRPr>
          </a:p>
          <a:p>
            <a:pPr marL="192405" marR="5080" algn="just">
              <a:lnSpc>
                <a:spcPct val="114599"/>
              </a:lnSpc>
              <a:spcBef>
                <a:spcPts val="565"/>
              </a:spcBef>
            </a:pPr>
            <a:r>
              <a:rPr lang="fr-FR" sz="1600" b="1" dirty="0">
                <a:solidFill>
                  <a:srgbClr val="A3131D"/>
                </a:solidFill>
                <a:latin typeface="Montserrat" panose="00000500000000000000" pitchFamily="2" charset="0"/>
              </a:rPr>
              <a:t>  </a:t>
            </a:r>
            <a:r>
              <a:rPr sz="1600" b="1" dirty="0">
                <a:solidFill>
                  <a:srgbClr val="A3131D"/>
                </a:solidFill>
                <a:latin typeface="Montserrat" panose="00000500000000000000" pitchFamily="2" charset="0"/>
              </a:rPr>
              <a:t>18 %</a:t>
            </a:r>
            <a:r>
              <a:rPr sz="1600" dirty="0">
                <a:latin typeface="Montserrat" panose="00000500000000000000" pitchFamily="2" charset="0"/>
              </a:rPr>
              <a:t> des entreprises ont ainsi un </a:t>
            </a:r>
            <a:r>
              <a:rPr sz="1600" b="1" dirty="0">
                <a:solidFill>
                  <a:srgbClr val="A3131D"/>
                </a:solidFill>
                <a:latin typeface="Montserrat" panose="00000500000000000000" pitchFamily="2" charset="0"/>
              </a:rPr>
              <a:t>poste à </a:t>
            </a:r>
            <a:r>
              <a:rPr sz="1600" b="1" dirty="0" err="1">
                <a:solidFill>
                  <a:srgbClr val="A3131D"/>
                </a:solidFill>
                <a:latin typeface="Montserrat" panose="00000500000000000000" pitchFamily="2" charset="0"/>
              </a:rPr>
              <a:t>pourvoir</a:t>
            </a:r>
            <a:r>
              <a:rPr sz="1600" b="1" dirty="0">
                <a:solidFill>
                  <a:srgbClr val="A3131D"/>
                </a:solidFill>
                <a:latin typeface="Montserrat" panose="00000500000000000000" pitchFamily="2" charset="0"/>
              </a:rPr>
              <a:t> </a:t>
            </a:r>
            <a:r>
              <a:rPr sz="1600" dirty="0" err="1">
                <a:latin typeface="Montserrat" panose="00000500000000000000" pitchFamily="2" charset="0"/>
              </a:rPr>
              <a:t>mais</a:t>
            </a:r>
            <a:r>
              <a:rPr sz="1600" dirty="0">
                <a:latin typeface="Montserrat" panose="00000500000000000000" pitchFamily="2" charset="0"/>
              </a:rPr>
              <a:t> ne trouvent pas le profil adéquat. </a:t>
            </a:r>
            <a:r>
              <a:rPr sz="1600" dirty="0" err="1">
                <a:latin typeface="Montserrat" panose="00000500000000000000" pitchFamily="2" charset="0"/>
              </a:rPr>
              <a:t>Certains</a:t>
            </a:r>
            <a:r>
              <a:rPr sz="1600" dirty="0">
                <a:latin typeface="Montserrat" panose="00000500000000000000" pitchFamily="2" charset="0"/>
              </a:rPr>
              <a:t> </a:t>
            </a:r>
            <a:r>
              <a:rPr sz="1600" dirty="0" err="1">
                <a:latin typeface="Montserrat" panose="00000500000000000000" pitchFamily="2" charset="0"/>
              </a:rPr>
              <a:t>emplois</a:t>
            </a:r>
            <a:r>
              <a:rPr lang="fr-FR" sz="1600" dirty="0">
                <a:latin typeface="Montserrat" panose="00000500000000000000" pitchFamily="2" charset="0"/>
              </a:rPr>
              <a:t> </a:t>
            </a:r>
            <a:r>
              <a:rPr sz="1600" dirty="0" err="1">
                <a:latin typeface="Montserrat" panose="00000500000000000000" pitchFamily="2" charset="0"/>
              </a:rPr>
              <a:t>sont</a:t>
            </a:r>
            <a:r>
              <a:rPr sz="1600" dirty="0">
                <a:latin typeface="Montserrat" panose="00000500000000000000" pitchFamily="2" charset="0"/>
              </a:rPr>
              <a:t> </a:t>
            </a:r>
            <a:r>
              <a:rPr sz="1600" dirty="0" err="1">
                <a:latin typeface="Montserrat" panose="00000500000000000000" pitchFamily="2" charset="0"/>
              </a:rPr>
              <a:t>ainsi</a:t>
            </a:r>
            <a:r>
              <a:rPr sz="1600" dirty="0">
                <a:latin typeface="Montserrat" panose="00000500000000000000" pitchFamily="2" charset="0"/>
              </a:rPr>
              <a:t> disponibles depuis plus d’un an.</a:t>
            </a:r>
          </a:p>
          <a:p>
            <a:pPr marL="192405" algn="just">
              <a:lnSpc>
                <a:spcPct val="100000"/>
              </a:lnSpc>
              <a:spcBef>
                <a:spcPts val="710"/>
              </a:spcBef>
            </a:pPr>
            <a:r>
              <a:rPr lang="fr-FR" sz="1600" b="1" dirty="0">
                <a:solidFill>
                  <a:srgbClr val="A3131D"/>
                </a:solidFill>
                <a:latin typeface="Montserrat" panose="00000500000000000000" pitchFamily="2" charset="0"/>
              </a:rPr>
              <a:t>  </a:t>
            </a:r>
            <a:r>
              <a:rPr sz="1600" b="1" dirty="0">
                <a:solidFill>
                  <a:srgbClr val="A3131D"/>
                </a:solidFill>
                <a:latin typeface="Montserrat" panose="00000500000000000000" pitchFamily="2" charset="0"/>
              </a:rPr>
              <a:t>13 %</a:t>
            </a:r>
            <a:r>
              <a:rPr sz="1600" dirty="0">
                <a:latin typeface="Montserrat" panose="00000500000000000000" pitchFamily="2" charset="0"/>
              </a:rPr>
              <a:t> des chefs d’entreprise expliquent </a:t>
            </a:r>
            <a:r>
              <a:rPr sz="1600" dirty="0" err="1">
                <a:latin typeface="Montserrat" panose="00000500000000000000" pitchFamily="2" charset="0"/>
              </a:rPr>
              <a:t>être</a:t>
            </a:r>
            <a:r>
              <a:rPr sz="1600" dirty="0">
                <a:latin typeface="Montserrat" panose="00000500000000000000" pitchFamily="2" charset="0"/>
              </a:rPr>
              <a:t> </a:t>
            </a:r>
            <a:r>
              <a:rPr sz="1600" dirty="0" err="1">
                <a:latin typeface="Montserrat" panose="00000500000000000000" pitchFamily="2" charset="0"/>
              </a:rPr>
              <a:t>confrontés</a:t>
            </a:r>
            <a:r>
              <a:rPr lang="fr-FR" sz="1600" dirty="0">
                <a:latin typeface="Montserrat" panose="00000500000000000000" pitchFamily="2" charset="0"/>
              </a:rPr>
              <a:t> </a:t>
            </a:r>
            <a:r>
              <a:rPr sz="1600" dirty="0">
                <a:latin typeface="Montserrat" panose="00000500000000000000" pitchFamily="2" charset="0"/>
              </a:rPr>
              <a:t>à une </a:t>
            </a:r>
            <a:r>
              <a:rPr sz="1600" b="1" dirty="0">
                <a:solidFill>
                  <a:srgbClr val="A3131D"/>
                </a:solidFill>
                <a:latin typeface="Montserrat" panose="00000500000000000000" pitchFamily="2" charset="0"/>
              </a:rPr>
              <a:t>augmentation des démissions</a:t>
            </a:r>
            <a:r>
              <a:rPr sz="1600" dirty="0">
                <a:latin typeface="Montserrat" panose="00000500000000000000" pitchFamily="2" charset="0"/>
              </a:rPr>
              <a:t>.</a:t>
            </a:r>
          </a:p>
        </p:txBody>
      </p:sp>
      <p:pic>
        <p:nvPicPr>
          <p:cNvPr id="16" name="object 23">
            <a:extLst>
              <a:ext uri="{FF2B5EF4-FFF2-40B4-BE49-F238E27FC236}">
                <a16:creationId xmlns:a16="http://schemas.microsoft.com/office/drawing/2014/main" id="{5FBFC5BE-C480-FD2F-D031-97B6DB9E4F85}"/>
              </a:ext>
            </a:extLst>
          </p:cNvPr>
          <p:cNvPicPr/>
          <p:nvPr/>
        </p:nvPicPr>
        <p:blipFill>
          <a:blip r:embed="rId3" cstate="print"/>
          <a:stretch>
            <a:fillRect/>
          </a:stretch>
        </p:blipFill>
        <p:spPr>
          <a:xfrm>
            <a:off x="522540" y="3710953"/>
            <a:ext cx="243661" cy="228051"/>
          </a:xfrm>
          <a:prstGeom prst="rect">
            <a:avLst/>
          </a:prstGeom>
        </p:spPr>
      </p:pic>
      <p:sp>
        <p:nvSpPr>
          <p:cNvPr id="3" name="ZoneTexte 2">
            <a:extLst>
              <a:ext uri="{FF2B5EF4-FFF2-40B4-BE49-F238E27FC236}">
                <a16:creationId xmlns:a16="http://schemas.microsoft.com/office/drawing/2014/main" id="{BDC9104D-180A-5A84-79B2-28735C15F103}"/>
              </a:ext>
            </a:extLst>
          </p:cNvPr>
          <p:cNvSpPr txBox="1"/>
          <p:nvPr/>
        </p:nvSpPr>
        <p:spPr>
          <a:xfrm>
            <a:off x="475224" y="1819086"/>
            <a:ext cx="10505415" cy="355354"/>
          </a:xfrm>
          <a:prstGeom prst="rect">
            <a:avLst/>
          </a:prstGeom>
          <a:noFill/>
        </p:spPr>
        <p:txBody>
          <a:bodyPr wrap="square">
            <a:spAutoFit/>
          </a:bodyPr>
          <a:lstStyle/>
          <a:p>
            <a:pPr marL="12700" marR="20955" algn="just">
              <a:lnSpc>
                <a:spcPct val="114599"/>
              </a:lnSpc>
              <a:spcBef>
                <a:spcPts val="100"/>
              </a:spcBef>
            </a:pPr>
            <a:r>
              <a:rPr lang="fr-FR" sz="1600" b="1" dirty="0">
                <a:solidFill>
                  <a:srgbClr val="A3131D"/>
                </a:solidFill>
                <a:latin typeface="Montserrat" panose="00000500000000000000" pitchFamily="2" charset="0"/>
              </a:rPr>
              <a:t>6 chefs d’entreprise sur 10</a:t>
            </a:r>
            <a:r>
              <a:rPr lang="fr-FR" sz="1600" dirty="0">
                <a:latin typeface="Montserrat" panose="00000500000000000000" pitchFamily="2" charset="0"/>
              </a:rPr>
              <a:t> se disent inquiets pour la santé financière de leur entreprise. </a:t>
            </a:r>
          </a:p>
        </p:txBody>
      </p:sp>
      <p:sp>
        <p:nvSpPr>
          <p:cNvPr id="5" name="ZoneTexte 4">
            <a:extLst>
              <a:ext uri="{FF2B5EF4-FFF2-40B4-BE49-F238E27FC236}">
                <a16:creationId xmlns:a16="http://schemas.microsoft.com/office/drawing/2014/main" id="{7DE9F6BE-E50F-E0CE-D791-92EEBF2B76B3}"/>
              </a:ext>
            </a:extLst>
          </p:cNvPr>
          <p:cNvSpPr txBox="1"/>
          <p:nvPr/>
        </p:nvSpPr>
        <p:spPr>
          <a:xfrm>
            <a:off x="475224" y="2274718"/>
            <a:ext cx="10975502" cy="355354"/>
          </a:xfrm>
          <a:prstGeom prst="rect">
            <a:avLst/>
          </a:prstGeom>
          <a:noFill/>
        </p:spPr>
        <p:txBody>
          <a:bodyPr wrap="square">
            <a:spAutoFit/>
          </a:bodyPr>
          <a:lstStyle/>
          <a:p>
            <a:pPr marL="12700" marR="20955" algn="just">
              <a:lnSpc>
                <a:spcPct val="114599"/>
              </a:lnSpc>
              <a:spcBef>
                <a:spcPts val="100"/>
              </a:spcBef>
            </a:pPr>
            <a:r>
              <a:rPr lang="fr-FR" sz="1600" dirty="0">
                <a:latin typeface="Montserrat" panose="00000500000000000000" pitchFamily="2" charset="0"/>
              </a:rPr>
              <a:t>Dans le secteur alimentaire, </a:t>
            </a:r>
            <a:r>
              <a:rPr lang="fr-FR" sz="1600" b="1" dirty="0">
                <a:solidFill>
                  <a:srgbClr val="A3131D"/>
                </a:solidFill>
                <a:latin typeface="Montserrat" panose="00000500000000000000" pitchFamily="2" charset="0"/>
              </a:rPr>
              <a:t>8 dirigeants sur 10 </a:t>
            </a:r>
            <a:r>
              <a:rPr lang="fr-FR" sz="1600" dirty="0">
                <a:latin typeface="Montserrat" panose="00000500000000000000" pitchFamily="2" charset="0"/>
              </a:rPr>
              <a:t>expriment des craintes pour l’avenir de leur activité.</a:t>
            </a:r>
          </a:p>
        </p:txBody>
      </p:sp>
      <p:sp>
        <p:nvSpPr>
          <p:cNvPr id="7" name="ZoneTexte 6">
            <a:extLst>
              <a:ext uri="{FF2B5EF4-FFF2-40B4-BE49-F238E27FC236}">
                <a16:creationId xmlns:a16="http://schemas.microsoft.com/office/drawing/2014/main" id="{7A09569A-A7BB-B761-A8BF-B32675D503C0}"/>
              </a:ext>
            </a:extLst>
          </p:cNvPr>
          <p:cNvSpPr txBox="1"/>
          <p:nvPr/>
        </p:nvSpPr>
        <p:spPr>
          <a:xfrm>
            <a:off x="475224" y="2787626"/>
            <a:ext cx="9718202" cy="638508"/>
          </a:xfrm>
          <a:prstGeom prst="rect">
            <a:avLst/>
          </a:prstGeom>
          <a:noFill/>
        </p:spPr>
        <p:txBody>
          <a:bodyPr wrap="square">
            <a:spAutoFit/>
          </a:bodyPr>
          <a:lstStyle/>
          <a:p>
            <a:pPr marL="12700" marR="5080" algn="just">
              <a:lnSpc>
                <a:spcPct val="114599"/>
              </a:lnSpc>
            </a:pPr>
            <a:r>
              <a:rPr lang="fr-FR" sz="1600" dirty="0">
                <a:latin typeface="Montserrat" panose="00000500000000000000" pitchFamily="2" charset="0"/>
              </a:rPr>
              <a:t>L’artisanat, dans tous les secteurs, rencontre de grandes </a:t>
            </a:r>
            <a:r>
              <a:rPr lang="fr-FR" sz="1600" b="1" dirty="0">
                <a:solidFill>
                  <a:srgbClr val="A3131D"/>
                </a:solidFill>
                <a:latin typeface="Montserrat" panose="00000500000000000000" pitchFamily="2" charset="0"/>
              </a:rPr>
              <a:t>difficultés de recrutement et de fidélisation de ses salariés</a:t>
            </a:r>
            <a:r>
              <a:rPr lang="fr-FR" sz="1600" dirty="0">
                <a:latin typeface="Montserrat" panose="00000500000000000000" pitchFamily="2" charset="0"/>
              </a:rPr>
              <a:t> :</a:t>
            </a:r>
          </a:p>
        </p:txBody>
      </p:sp>
      <p:pic>
        <p:nvPicPr>
          <p:cNvPr id="8" name="object 23">
            <a:extLst>
              <a:ext uri="{FF2B5EF4-FFF2-40B4-BE49-F238E27FC236}">
                <a16:creationId xmlns:a16="http://schemas.microsoft.com/office/drawing/2014/main" id="{BEB84AFC-3F06-8C3B-482B-005B0E5C4F12}"/>
              </a:ext>
            </a:extLst>
          </p:cNvPr>
          <p:cNvPicPr/>
          <p:nvPr/>
        </p:nvPicPr>
        <p:blipFill>
          <a:blip r:embed="rId3" cstate="print"/>
          <a:stretch>
            <a:fillRect/>
          </a:stretch>
        </p:blipFill>
        <p:spPr>
          <a:xfrm>
            <a:off x="522540" y="4635614"/>
            <a:ext cx="243661" cy="228051"/>
          </a:xfrm>
          <a:prstGeom prst="rect">
            <a:avLst/>
          </a:prstGeom>
        </p:spPr>
      </p:pic>
      <p:pic>
        <p:nvPicPr>
          <p:cNvPr id="2050" name="Picture 2">
            <a:extLst>
              <a:ext uri="{FF2B5EF4-FFF2-40B4-BE49-F238E27FC236}">
                <a16:creationId xmlns:a16="http://schemas.microsoft.com/office/drawing/2014/main" id="{A39C2119-8CC8-2BC4-9282-1DA2C65125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2475" y="4067175"/>
            <a:ext cx="3819525" cy="2790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037487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Powerpoint générique - Siège.pptx" id="{3DDCFECF-759F-41FF-A310-689DB7C927FF}" vid="{0E9304E0-8D18-4A63-B613-E687A5814A6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lePowerpoint générique - Siège.pptx" id="{3DDCFECF-759F-41FF-A310-689DB7C927FF}" vid="{9A8725FE-2CE1-41B7-8342-76F4629F4561}"/>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34626AE6F9B347A248686A9AADDB5B" ma:contentTypeVersion="13" ma:contentTypeDescription="Crée un document." ma:contentTypeScope="" ma:versionID="c5fdda87b4b5f0a2af49f23ea8615daa">
  <xsd:schema xmlns:xsd="http://www.w3.org/2001/XMLSchema" xmlns:xs="http://www.w3.org/2001/XMLSchema" xmlns:p="http://schemas.microsoft.com/office/2006/metadata/properties" xmlns:ns2="8455f016-63ec-4a84-a936-ac760c7b6ef3" xmlns:ns3="c3e815ef-2590-4469-ae6c-aa8411e47ae0" targetNamespace="http://schemas.microsoft.com/office/2006/metadata/properties" ma:root="true" ma:fieldsID="5a83d9886f0bae61b695992510f0e8ca" ns2:_="" ns3:_="">
    <xsd:import namespace="8455f016-63ec-4a84-a936-ac760c7b6ef3"/>
    <xsd:import namespace="c3e815ef-2590-4469-ae6c-aa8411e47a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55f016-63ec-4a84-a936-ac760c7b6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Balises d’images" ma:readOnly="false" ma:fieldId="{5cf76f15-5ced-4ddc-b409-7134ff3c332f}" ma:taxonomyMulti="true" ma:sspId="b702dddc-167d-47eb-8e0b-1b553195e35f"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3e815ef-2590-4469-ae6c-aa8411e47ae0" elementFormDefault="qualified">
    <xsd:import namespace="http://schemas.microsoft.com/office/2006/documentManagement/types"/>
    <xsd:import namespace="http://schemas.microsoft.com/office/infopath/2007/PartnerControls"/>
    <xsd:element name="SharedWithUsers" ma:index="15"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Partagé avec détails" ma:internalName="SharedWithDetails" ma:readOnly="true">
      <xsd:simpleType>
        <xsd:restriction base="dms:Note">
          <xsd:maxLength value="255"/>
        </xsd:restriction>
      </xsd:simpleType>
    </xsd:element>
    <xsd:element name="TaxCatchAll" ma:index="19" nillable="true" ma:displayName="Taxonomy Catch All Column" ma:hidden="true" ma:list="{fa9cea77-c82c-4ec1-bfc1-a9cd80ac7575}" ma:internalName="TaxCatchAll" ma:showField="CatchAllData" ma:web="c3e815ef-2590-4469-ae6c-aa8411e47ae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3e815ef-2590-4469-ae6c-aa8411e47ae0" xsi:nil="true"/>
    <lcf76f155ced4ddcb4097134ff3c332f xmlns="8455f016-63ec-4a84-a936-ac760c7b6ef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6B13CBA-4CAC-4151-BD9F-29E1A4B817A7}">
  <ds:schemaRefs>
    <ds:schemaRef ds:uri="http://schemas.microsoft.com/sharepoint/v3/contenttype/forms"/>
  </ds:schemaRefs>
</ds:datastoreItem>
</file>

<file path=customXml/itemProps2.xml><?xml version="1.0" encoding="utf-8"?>
<ds:datastoreItem xmlns:ds="http://schemas.openxmlformats.org/officeDocument/2006/customXml" ds:itemID="{0034ACFD-5852-42C2-9342-6ACEA23100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55f016-63ec-4a84-a936-ac760c7b6ef3"/>
    <ds:schemaRef ds:uri="c3e815ef-2590-4469-ae6c-aa8411e47a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9C4DA0F-35CA-48D7-AD6A-8953A4053299}">
  <ds:schemaRefs>
    <ds:schemaRef ds:uri="9e5cffe5-5651-4699-9776-93ff5fbdc170"/>
    <ds:schemaRef ds:uri="d8ad8960-f059-440e-b648-b597ce3d53b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c1ebea5-85d3-4d18-b961-8c7e2da7bd13"/>
    <ds:schemaRef ds:uri="012bf074-cd50-49c5-a7c1-f9e7bdfa5f62"/>
    <ds:schemaRef ds:uri="c3e815ef-2590-4469-ae6c-aa8411e47ae0"/>
    <ds:schemaRef ds:uri="8455f016-63ec-4a84-a936-ac760c7b6ef3"/>
  </ds:schemaRefs>
</ds:datastoreItem>
</file>

<file path=docProps/app.xml><?xml version="1.0" encoding="utf-8"?>
<Properties xmlns="http://schemas.openxmlformats.org/officeDocument/2006/extended-properties" xmlns:vt="http://schemas.openxmlformats.org/officeDocument/2006/docPropsVTypes">
  <Template>Modele Powerpoint générique - Siège</Template>
  <TotalTime>1636</TotalTime>
  <Words>570</Words>
  <Application>Microsoft Office PowerPoint</Application>
  <PresentationFormat>Grand écran</PresentationFormat>
  <Paragraphs>72</Paragraphs>
  <Slides>13</Slides>
  <Notes>6</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13</vt:i4>
      </vt:variant>
    </vt:vector>
  </HeadingPairs>
  <TitlesOfParts>
    <vt:vector size="26" baseType="lpstr">
      <vt:lpstr>Arial</vt:lpstr>
      <vt:lpstr>Calibri</vt:lpstr>
      <vt:lpstr>Calibri Light</vt:lpstr>
      <vt:lpstr>Montserrat</vt:lpstr>
      <vt:lpstr>Montserrat ExtraBold</vt:lpstr>
      <vt:lpstr>Montserrat Light</vt:lpstr>
      <vt:lpstr>Montserrat Medium</vt:lpstr>
      <vt:lpstr>Montserrat-Regular</vt:lpstr>
      <vt:lpstr>Montserrat-SemiBold</vt:lpstr>
      <vt:lpstr>Roboto Slab</vt:lpstr>
      <vt:lpstr>Verdana</vt:lpstr>
      <vt:lpstr>Thème Office</vt:lpstr>
      <vt:lpstr>Conception personnalisée</vt:lpstr>
      <vt:lpstr>L’Artisanat, 1ère entreprise de France, quel avenir ?</vt:lpstr>
      <vt:lpstr>PRÉSENTATION DE LA CMA AUVERGNE-RHÔNE-ALPES</vt:lpstr>
      <vt:lpstr>Un réseau de proximité au service de l’artisanat</vt:lpstr>
      <vt:lpstr>Le saviez-vous ?</vt:lpstr>
      <vt:lpstr>LE POIDS DE L’ARTISANAT EN AUVERGNE-RHÔNE-ALPES</vt:lpstr>
      <vt:lpstr>Les 4 tendances de l’artisanat</vt:lpstr>
      <vt:lpstr>FOCUS SUR  L’INFLATION</vt:lpstr>
      <vt:lpstr>Présentation PowerPoint</vt:lpstr>
      <vt:lpstr>Présentation PowerPoint</vt:lpstr>
      <vt:lpstr>Présentation PowerPoint</vt:lpstr>
      <vt:lpstr>PROJETS DE LA CMA AUVERGNE-RHÔNE-ALPES EN 2023</vt:lpstr>
      <vt:lpstr>Artinov, le concours de l’innovation artisanale</vt:lpstr>
      <vt:lpstr>A VOS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entreprises en Auvergne-Rhône-Alpes : bilan 2022 et prévisions 2023 FOCUS ARTISANAT</dc:title>
  <dc:creator>Léa ROUSSEL</dc:creator>
  <cp:lastModifiedBy>Utilisateur</cp:lastModifiedBy>
  <cp:revision>4</cp:revision>
  <dcterms:created xsi:type="dcterms:W3CDTF">2023-01-26T08:52:44Z</dcterms:created>
  <dcterms:modified xsi:type="dcterms:W3CDTF">2023-03-12T14:34:26Z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0x0101001D8570D16B0D2B44B3973DFE6A72E73B</vt:lpwstr>
  </property>
  <property fmtid="{D5CDD505-2E9C-101B-9397-08002B2CF9AE}" pid="3" name="MediaServiceImageTags">
    <vt:lpwstr/>
  </property>
</Properties>
</file>