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84" d="100"/>
          <a:sy n="84" d="100"/>
        </p:scale>
        <p:origin x="63" y="135"/>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8BFADAD3-B6A7-4885-B3D5-4B21B3BA9706}" type="datetimeFigureOut">
              <a:rPr lang="fr-FR" smtClean="0"/>
              <a:t>26/01/2022</a:t>
            </a:fld>
            <a:endParaRPr lang="fr-FR"/>
          </a:p>
        </p:txBody>
      </p:sp>
      <p:sp>
        <p:nvSpPr>
          <p:cNvPr id="4" name="Espace réservé de l'image des diapositives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C96D0408-FF98-4EB3-822E-59383B3F9A62}" type="slidenum">
              <a:rPr lang="fr-FR" smtClean="0"/>
              <a:t>‹N°›</a:t>
            </a:fld>
            <a:endParaRPr lang="fr-FR"/>
          </a:p>
        </p:txBody>
      </p:sp>
    </p:spTree>
    <p:extLst>
      <p:ext uri="{BB962C8B-B14F-4D97-AF65-F5344CB8AC3E}">
        <p14:creationId xmlns:p14="http://schemas.microsoft.com/office/powerpoint/2010/main" val="1641157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r-FR" smtClean="0"/>
              <a:t>Modifiez le style du titre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DD339E0D-AB82-49D8-969C-9D0DC0BE7BB3}"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02049D0F-9A07-49C2-8773-0412ECDFAD5C}" type="datetime1">
              <a:rPr lang="en-US" smtClean="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0D0843D-25ED-4BAE-BE8B-609BFDF128F8}"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FB0F88B8-EA56-4C67-8738-721BA36E0C30}"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7FA4D082-1F3C-418C-85E5-DBDBC7B12C85}"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r-FR" smtClean="0"/>
              <a:t>Modifiez le style du titre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smtClean="0"/>
              <a:t>Modifier les styles du texte du masque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395BB218-2897-4596-A0E2-2B2EC0B9272A}"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r-FR" smtClean="0"/>
              <a:t>Modifiez le style du titre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r-FR" smtClean="0"/>
              <a:t>Modifier les styles du texte du masque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995E2B4-567C-415E-B8E3-2746A3C949D7}"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A4F7D68-54D4-41DC-B542-6213FF591862}"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0192435-DB97-4141-849F-1339FDD23E62}"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B6220BD-1CB2-4CAD-BD16-C690420D9A94}"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r-FR" smtClean="0"/>
              <a:t>Modifiez le style du titre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4C05500B-9D3E-4B74-9F79-D1ADC2BE8E39}" type="datetime1">
              <a:rPr lang="en-US" smtClean="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982FA2B-81C7-4E43-A30E-43E4711C9E37}" type="datetime1">
              <a:rPr lang="en-US" smtClean="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C58B47F-7CD3-4826-A519-F488F9145CBC}" type="datetime1">
              <a:rPr lang="en-US" smtClean="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1C6CF7C-4D10-4420-9AFD-B93D89939325}" type="datetime1">
              <a:rPr lang="en-US" smtClean="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15CDD-AF13-4613-878A-53F7D6A33FBB}" type="datetime1">
              <a:rPr lang="en-US" smtClean="0"/>
              <a:t>1/26/2022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9055B668-C45B-4F2A-B2E8-8785DF97E39F}" type="datetime1">
              <a:rPr lang="en-US" smtClean="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r-FR" smtClean="0"/>
              <a:t>Modifiez le style du titre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8ED0CBF5-FEE6-4C0F-ADD5-777534312E95}" type="datetime1">
              <a:rPr lang="en-US" smtClean="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4BA5C85-ACB8-4105-8B2C-F04B1550E949}" type="datetime1">
              <a:rPr lang="en-US" smtClean="0"/>
              <a:t>1/26/2022</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La Métropole de </a:t>
            </a:r>
            <a:r>
              <a:rPr lang="fr-FR" dirty="0" err="1" smtClean="0"/>
              <a:t>lyon</a:t>
            </a:r>
            <a:r>
              <a:rPr lang="fr-FR" dirty="0" smtClean="0"/>
              <a:t> : colosse aux pieds d’argile</a:t>
            </a:r>
            <a:endParaRPr lang="fr-FR" dirty="0"/>
          </a:p>
        </p:txBody>
      </p:sp>
      <p:sp>
        <p:nvSpPr>
          <p:cNvPr id="3" name="Sous-titre 2"/>
          <p:cNvSpPr>
            <a:spLocks noGrp="1"/>
          </p:cNvSpPr>
          <p:nvPr>
            <p:ph type="subTitle" idx="1"/>
          </p:nvPr>
        </p:nvSpPr>
        <p:spPr/>
        <p:txBody>
          <a:bodyPr/>
          <a:lstStyle/>
          <a:p>
            <a:r>
              <a:rPr lang="fr-FR" b="1" dirty="0" smtClean="0"/>
              <a:t>Intervention d’Alexandre VINCENDET</a:t>
            </a:r>
          </a:p>
          <a:p>
            <a:r>
              <a:rPr lang="fr-FR" i="1" dirty="0" smtClean="0"/>
              <a:t>Maire de Rillieux-la-Pape</a:t>
            </a:r>
          </a:p>
          <a:p>
            <a:r>
              <a:rPr lang="fr-FR" i="1" dirty="0" smtClean="0"/>
              <a:t>Conseiller de la Métropole</a:t>
            </a:r>
            <a:endParaRPr lang="fr-FR" i="1" dirty="0"/>
          </a:p>
          <a:p>
            <a:r>
              <a:rPr lang="fr-FR" dirty="0" smtClean="0"/>
              <a:t>Club de l’Ours – Jeudi 27 janvier 2022</a:t>
            </a:r>
            <a:endParaRPr lang="fr-FR" dirty="0"/>
          </a:p>
        </p:txBody>
      </p:sp>
      <p:sp>
        <p:nvSpPr>
          <p:cNvPr id="4" name="Espace réservé du numéro de diapositive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41355091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p:cNvSpPr>
            <a:spLocks noGrp="1"/>
          </p:cNvSpPr>
          <p:nvPr>
            <p:ph type="body" sz="half" idx="2"/>
          </p:nvPr>
        </p:nvSpPr>
        <p:spPr>
          <a:xfrm>
            <a:off x="1012844" y="1483770"/>
            <a:ext cx="10166311" cy="3890460"/>
          </a:xfrm>
        </p:spPr>
        <p:txBody>
          <a:bodyPr>
            <a:normAutofit/>
          </a:bodyPr>
          <a:lstStyle/>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Avec l’absorption des compétences du département sur son territoire, la Métropole a également absorbé ses dettes et ses personnels pléthoriques</a:t>
            </a:r>
          </a:p>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Dans l’une de ses dernières études, la CANOL pointait l’augmentation de la masse salariale de la Métropole de 27,1 millions d’euros en 2020</a:t>
            </a:r>
          </a:p>
          <a:p>
            <a:pPr marL="285750" indent="-285750">
              <a:buFont typeface="Courier New" panose="02070309020205020404" pitchFamily="49" charset="0"/>
              <a:buChar char="o"/>
            </a:pPr>
            <a:endParaRPr lang="fr-FR" dirty="0"/>
          </a:p>
          <a:p>
            <a:pPr marL="285750" indent="-285750">
              <a:buFont typeface="Courier New" panose="02070309020205020404" pitchFamily="49" charset="0"/>
              <a:buChar char="o"/>
            </a:pPr>
            <a:r>
              <a:rPr lang="fr-FR" dirty="0" smtClean="0"/>
              <a:t>Dans le dernier budget de fonctionnement voté ce mardi, les dépenses de fonctionnement de la Métropole sont encore en hausse de 3% dont 10,6 millions d’euros de hausse des dépenses de personnel</a:t>
            </a:r>
          </a:p>
          <a:p>
            <a:endParaRPr lang="fr-FR" dirty="0" smtClean="0"/>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865023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p:cNvSpPr>
            <a:spLocks noGrp="1"/>
          </p:cNvSpPr>
          <p:nvPr>
            <p:ph type="body" sz="half" idx="2"/>
          </p:nvPr>
        </p:nvSpPr>
        <p:spPr>
          <a:xfrm>
            <a:off x="1012844" y="1483770"/>
            <a:ext cx="10166311" cy="3890460"/>
          </a:xfrm>
        </p:spPr>
        <p:txBody>
          <a:bodyPr>
            <a:normAutofit fontScale="85000" lnSpcReduction="20000"/>
          </a:bodyPr>
          <a:lstStyle/>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Ces contraintes de fonctionnement grèvent les capacités d’investissement de la Métropole de Lyon</a:t>
            </a:r>
          </a:p>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Pourtant, comme il était rappelé précédemment, la Métropole </a:t>
            </a:r>
            <a:r>
              <a:rPr lang="fr-FR" dirty="0" smtClean="0"/>
              <a:t>a été </a:t>
            </a:r>
            <a:r>
              <a:rPr lang="fr-FR" dirty="0"/>
              <a:t>créée </a:t>
            </a:r>
            <a:r>
              <a:rPr lang="fr-FR" dirty="0" smtClean="0"/>
              <a:t>comme étant </a:t>
            </a:r>
            <a:r>
              <a:rPr lang="fr-FR" dirty="0"/>
              <a:t>: « </a:t>
            </a:r>
            <a:r>
              <a:rPr lang="fr-FR" dirty="0" smtClean="0"/>
              <a:t>un </a:t>
            </a:r>
            <a:r>
              <a:rPr lang="fr-FR" dirty="0"/>
              <a:t>espace de solidarité pour </a:t>
            </a:r>
            <a:r>
              <a:rPr lang="fr-FR" b="1" u="sng" dirty="0">
                <a:effectLst>
                  <a:outerShdw blurRad="38100" dist="38100" dir="2700000" algn="tl">
                    <a:srgbClr val="000000">
                      <a:alpha val="43137"/>
                    </a:srgbClr>
                  </a:outerShdw>
                </a:effectLst>
              </a:rPr>
              <a:t>élaborer et conduire un projet d’aménagement et de développement économique, écologique, éducatif, sportif, culturel et social</a:t>
            </a:r>
            <a:r>
              <a:rPr lang="fr-FR" dirty="0"/>
              <a:t> de son territoire, afin d’</a:t>
            </a:r>
            <a:r>
              <a:rPr lang="fr-FR" b="1" u="sng" dirty="0">
                <a:effectLst>
                  <a:outerShdw blurRad="38100" dist="38100" dir="2700000" algn="tl">
                    <a:srgbClr val="000000">
                      <a:alpha val="43137"/>
                    </a:srgbClr>
                  </a:outerShdw>
                </a:effectLst>
              </a:rPr>
              <a:t>en améliorer la compétitivité et la </a:t>
            </a:r>
            <a:r>
              <a:rPr lang="fr-FR" b="1" u="sng" dirty="0" smtClean="0">
                <a:effectLst>
                  <a:outerShdw blurRad="38100" dist="38100" dir="2700000" algn="tl">
                    <a:srgbClr val="000000">
                      <a:alpha val="43137"/>
                    </a:srgbClr>
                  </a:outerShdw>
                </a:effectLst>
              </a:rPr>
              <a:t>cohésion</a:t>
            </a:r>
            <a:r>
              <a:rPr lang="fr-FR" dirty="0" smtClean="0"/>
              <a:t> »</a:t>
            </a:r>
          </a:p>
          <a:p>
            <a:pPr marL="285750" indent="-285750">
              <a:buFont typeface="Courier New" panose="02070309020205020404" pitchFamily="49" charset="0"/>
              <a:buChar char="o"/>
            </a:pPr>
            <a:endParaRPr lang="fr-FR" dirty="0"/>
          </a:p>
          <a:p>
            <a:pPr marL="285750" indent="-285750">
              <a:buFont typeface="Courier New" panose="02070309020205020404" pitchFamily="49" charset="0"/>
              <a:buChar char="o"/>
            </a:pPr>
            <a:r>
              <a:rPr lang="fr-FR" dirty="0" smtClean="0"/>
              <a:t>La capacité de la Métropole à avoir une vision d’avenir (anticipation de la hausse de sa population, gestion des flux de la ville centre aux loyers prohibitifs vers les communes périphériques, renforcement des réseaux de déplacement, …) est réduite à la portion congrue</a:t>
            </a:r>
          </a:p>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a:t>L’exemple de la création des lignes de métro est symptomatique. Alors que c’est l’ensemble de la </a:t>
            </a:r>
            <a:r>
              <a:rPr lang="fr-FR" dirty="0" smtClean="0"/>
              <a:t>Métropole qui a besoin d’une amélioration de l’offre de transport en commun, nous en sommes réduits à une compétition entre communes pour obtenir un métro</a:t>
            </a:r>
          </a:p>
          <a:p>
            <a:pPr marL="285750" indent="-285750">
              <a:buFont typeface="Courier New" panose="02070309020205020404" pitchFamily="49" charset="0"/>
              <a:buChar char="o"/>
            </a:pPr>
            <a:endParaRPr lang="fr-FR" dirty="0" smtClean="0"/>
          </a:p>
          <a:p>
            <a:endParaRPr lang="fr-FR" dirty="0" smtClean="0"/>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452735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normAutofit/>
          </a:bodyPr>
          <a:lstStyle/>
          <a:p>
            <a:r>
              <a:rPr lang="fr-FR" dirty="0" smtClean="0"/>
              <a:t>Une </a:t>
            </a:r>
            <a:r>
              <a:rPr lang="fr-FR" dirty="0"/>
              <a:t>déconnexion</a:t>
            </a:r>
            <a:r>
              <a:rPr lang="fr-FR" dirty="0" smtClean="0"/>
              <a:t> avec ses habitants</a:t>
            </a:r>
            <a:endParaRPr lang="fr-FR" dirty="0"/>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4391408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p:cNvSpPr>
            <a:spLocks noGrp="1"/>
          </p:cNvSpPr>
          <p:nvPr>
            <p:ph type="body" sz="half" idx="2"/>
          </p:nvPr>
        </p:nvSpPr>
        <p:spPr>
          <a:xfrm>
            <a:off x="1012844" y="1483770"/>
            <a:ext cx="10166311" cy="3890460"/>
          </a:xfrm>
        </p:spPr>
        <p:txBody>
          <a:bodyPr>
            <a:normAutofit/>
          </a:bodyPr>
          <a:lstStyle/>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Avec des compétences toujours plus larges, la Métropole gère beaucoup d’aspect du </a:t>
            </a:r>
            <a:r>
              <a:rPr lang="fr-FR" dirty="0"/>
              <a:t>quotidien des grands </a:t>
            </a:r>
            <a:r>
              <a:rPr lang="fr-FR" dirty="0" smtClean="0"/>
              <a:t>lyonnais</a:t>
            </a:r>
          </a:p>
          <a:p>
            <a:pPr marL="285750" indent="-285750">
              <a:buFont typeface="Courier New" panose="02070309020205020404" pitchFamily="49" charset="0"/>
              <a:buChar char="o"/>
            </a:pPr>
            <a:r>
              <a:rPr lang="fr-FR" dirty="0" smtClean="0"/>
              <a:t>Pourtant, lorsque cela va mal, c’est vers le Maire que ces derniers se tournent</a:t>
            </a:r>
          </a:p>
          <a:p>
            <a:pPr marL="285750" indent="-285750">
              <a:buFont typeface="Courier New" panose="02070309020205020404" pitchFamily="49" charset="0"/>
              <a:buChar char="o"/>
            </a:pPr>
            <a:r>
              <a:rPr lang="fr-FR" dirty="0" smtClean="0"/>
              <a:t>Quand cela va mal, le Maire est « à portée de baffe » de ses administrés. Le Président de la Métropole non. Cela entraine une déconnexion totale et un manque de prise en considération en temps réel des besoins des habitants de la Métropole</a:t>
            </a:r>
          </a:p>
          <a:p>
            <a:pPr marL="285750" indent="-285750">
              <a:buFont typeface="Courier New" panose="02070309020205020404" pitchFamily="49" charset="0"/>
              <a:buChar char="o"/>
            </a:pPr>
            <a:r>
              <a:rPr lang="fr-FR" dirty="0" smtClean="0"/>
              <a:t>Exemple du chauffage urbain à Rillieux-la-Pape dont la gestion est une compétence métropolitaine mais qui a forcé la municipalité à agir au delà de ses compétences pour qu’une solution soit trouvée</a:t>
            </a: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9236758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p:cNvSpPr>
            <a:spLocks noGrp="1"/>
          </p:cNvSpPr>
          <p:nvPr>
            <p:ph type="body" sz="half" idx="2"/>
          </p:nvPr>
        </p:nvSpPr>
        <p:spPr>
          <a:xfrm>
            <a:off x="1012844" y="1483770"/>
            <a:ext cx="10166311" cy="3890460"/>
          </a:xfrm>
        </p:spPr>
        <p:txBody>
          <a:bodyPr>
            <a:normAutofit/>
          </a:bodyPr>
          <a:lstStyle/>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Quand le dogmatisme et les réalisations électoralistes priment sur l’intérêt général</a:t>
            </a:r>
          </a:p>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Une méconnaissance des territoires</a:t>
            </a:r>
          </a:p>
          <a:p>
            <a:pPr marL="742950" lvl="1" indent="-285750">
              <a:buFont typeface="Courier New" panose="02070309020205020404" pitchFamily="49" charset="0"/>
              <a:buChar char="o"/>
            </a:pPr>
            <a:r>
              <a:rPr lang="fr-FR" sz="1400" dirty="0" smtClean="0"/>
              <a:t>Exemple de pistes cyclables sur des voies dangereuses (chemin de </a:t>
            </a:r>
            <a:r>
              <a:rPr lang="fr-FR" sz="1400" dirty="0" err="1" smtClean="0"/>
              <a:t>Viralamande</a:t>
            </a:r>
            <a:r>
              <a:rPr lang="fr-FR" sz="1400" dirty="0" smtClean="0"/>
              <a:t> à </a:t>
            </a:r>
            <a:r>
              <a:rPr lang="fr-FR" sz="1400" dirty="0" err="1" smtClean="0"/>
              <a:t>Crépieux</a:t>
            </a:r>
            <a:r>
              <a:rPr lang="fr-FR" sz="1400" dirty="0" smtClean="0"/>
              <a:t>, …)</a:t>
            </a:r>
          </a:p>
          <a:p>
            <a:pPr marL="742950" lvl="1" indent="-285750">
              <a:buFont typeface="Courier New" panose="02070309020205020404" pitchFamily="49" charset="0"/>
              <a:buChar char="o"/>
            </a:pPr>
            <a:r>
              <a:rPr lang="fr-FR" sz="1400" dirty="0" smtClean="0"/>
              <a:t>Exemple des squares… piétonnisés (rue des écoles à </a:t>
            </a:r>
            <a:r>
              <a:rPr lang="fr-FR" sz="1400" dirty="0" err="1" smtClean="0"/>
              <a:t>Vancia</a:t>
            </a:r>
            <a:r>
              <a:rPr lang="fr-FR" sz="1400" dirty="0" smtClean="0"/>
              <a:t>, …)</a:t>
            </a: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86608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normAutofit fontScale="90000"/>
          </a:bodyPr>
          <a:lstStyle/>
          <a:p>
            <a:r>
              <a:rPr lang="fr-FR" dirty="0" smtClean="0"/>
              <a:t>Mais alors, comment refaire de la Métropole de </a:t>
            </a:r>
            <a:r>
              <a:rPr lang="fr-FR" dirty="0" err="1" smtClean="0"/>
              <a:t>lyon</a:t>
            </a:r>
            <a:r>
              <a:rPr lang="fr-FR" dirty="0" smtClean="0"/>
              <a:t> une collectivité de projets ?</a:t>
            </a:r>
            <a:endParaRPr lang="fr-FR" dirty="0"/>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968921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722812" y="283502"/>
            <a:ext cx="6019800" cy="1143000"/>
          </a:xfrm>
        </p:spPr>
        <p:txBody>
          <a:bodyPr/>
          <a:lstStyle/>
          <a:p>
            <a:r>
              <a:rPr lang="fr-FR" dirty="0" smtClean="0"/>
              <a:t>Historique :</a:t>
            </a:r>
            <a:endParaRPr lang="fr-FR" dirty="0"/>
          </a:p>
        </p:txBody>
      </p:sp>
      <p:sp>
        <p:nvSpPr>
          <p:cNvPr id="9" name="Espace réservé du texte 8"/>
          <p:cNvSpPr>
            <a:spLocks noGrp="1"/>
          </p:cNvSpPr>
          <p:nvPr>
            <p:ph type="body" sz="half" idx="2"/>
          </p:nvPr>
        </p:nvSpPr>
        <p:spPr>
          <a:xfrm>
            <a:off x="4722812" y="1595940"/>
            <a:ext cx="6528284" cy="3890460"/>
          </a:xfrm>
        </p:spPr>
        <p:txBody>
          <a:bodyPr/>
          <a:lstStyle/>
          <a:p>
            <a:pPr marL="285750" indent="-285750">
              <a:buFont typeface="Courier New" panose="02070309020205020404" pitchFamily="49" charset="0"/>
              <a:buChar char="o"/>
            </a:pPr>
            <a:r>
              <a:rPr lang="fr-FR" dirty="0" smtClean="0"/>
              <a:t>1969 : Création de la Communauté Urbaine de Lyon</a:t>
            </a:r>
          </a:p>
          <a:p>
            <a:pPr marL="285750" indent="-285750">
              <a:buFont typeface="Courier New" panose="02070309020205020404" pitchFamily="49" charset="0"/>
              <a:buChar char="o"/>
            </a:pPr>
            <a:r>
              <a:rPr lang="fr-FR" dirty="0" smtClean="0"/>
              <a:t>1991 : La COURLY devient le Grand Lyon</a:t>
            </a:r>
          </a:p>
          <a:p>
            <a:pPr marL="285750" indent="-285750">
              <a:buFont typeface="Courier New" panose="02070309020205020404" pitchFamily="49" charset="0"/>
              <a:buChar char="o"/>
            </a:pPr>
            <a:r>
              <a:rPr lang="fr-FR" dirty="0" smtClean="0"/>
              <a:t>2014 : Promulgation de la loi MAPTAM</a:t>
            </a:r>
          </a:p>
          <a:p>
            <a:pPr marL="285750" indent="-285750">
              <a:buFont typeface="Courier New" panose="02070309020205020404" pitchFamily="49" charset="0"/>
              <a:buChar char="o"/>
            </a:pPr>
            <a:r>
              <a:rPr lang="fr-FR" dirty="0" smtClean="0"/>
              <a:t>1</a:t>
            </a:r>
            <a:r>
              <a:rPr lang="fr-FR" baseline="30000" dirty="0" smtClean="0"/>
              <a:t>er</a:t>
            </a:r>
            <a:r>
              <a:rPr lang="fr-FR" dirty="0" smtClean="0"/>
              <a:t> janvier 2015 : Création de la Métropole de Lyon, collectivité territoriale à part entière</a:t>
            </a:r>
          </a:p>
          <a:p>
            <a:pPr marL="285750" indent="-285750">
              <a:buFont typeface="Courier New" panose="02070309020205020404" pitchFamily="49" charset="0"/>
              <a:buChar char="o"/>
            </a:pPr>
            <a:r>
              <a:rPr lang="fr-FR" dirty="0" smtClean="0"/>
              <a:t>2020 : Première élection au suffrage universel des Conseillers métropolitains</a:t>
            </a:r>
          </a:p>
        </p:txBody>
      </p:sp>
      <p:sp>
        <p:nvSpPr>
          <p:cNvPr id="3" name="Espace réservé du numéro de diapositive 2"/>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2107219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722812" y="283502"/>
            <a:ext cx="6019800" cy="1143000"/>
          </a:xfrm>
        </p:spPr>
        <p:txBody>
          <a:bodyPr/>
          <a:lstStyle/>
          <a:p>
            <a:r>
              <a:rPr lang="fr-FR" dirty="0" smtClean="0"/>
              <a:t>Quelques chiffres :</a:t>
            </a:r>
            <a:endParaRPr lang="fr-FR" dirty="0"/>
          </a:p>
        </p:txBody>
      </p:sp>
      <p:pic>
        <p:nvPicPr>
          <p:cNvPr id="10" name="Espace réservé pour une image  9"/>
          <p:cNvPicPr>
            <a:picLocks noGrp="1" noChangeAspect="1"/>
          </p:cNvPicPr>
          <p:nvPr>
            <p:ph type="pic" idx="1"/>
          </p:nvPr>
        </p:nvPicPr>
        <p:blipFill>
          <a:blip r:embed="rId2">
            <a:extLst>
              <a:ext uri="{28A0092B-C50C-407E-A947-70E740481C1C}">
                <a14:useLocalDpi xmlns:a14="http://schemas.microsoft.com/office/drawing/2010/main" val="0"/>
              </a:ext>
            </a:extLst>
          </a:blip>
          <a:srcRect l="2918" r="2918"/>
          <a:stretch>
            <a:fillRect/>
          </a:stretch>
        </p:blipFill>
        <p:spPr/>
      </p:pic>
      <p:sp>
        <p:nvSpPr>
          <p:cNvPr id="9" name="Espace réservé du texte 8"/>
          <p:cNvSpPr>
            <a:spLocks noGrp="1"/>
          </p:cNvSpPr>
          <p:nvPr>
            <p:ph type="body" sz="half" idx="2"/>
          </p:nvPr>
        </p:nvSpPr>
        <p:spPr>
          <a:xfrm>
            <a:off x="4722812" y="1595940"/>
            <a:ext cx="6528284" cy="3890460"/>
          </a:xfrm>
        </p:spPr>
        <p:txBody>
          <a:bodyPr/>
          <a:lstStyle/>
          <a:p>
            <a:pPr marL="285750" indent="-285750">
              <a:buFont typeface="Courier New" panose="02070309020205020404" pitchFamily="49" charset="0"/>
              <a:buChar char="o"/>
            </a:pPr>
            <a:r>
              <a:rPr lang="fr-FR" dirty="0" smtClean="0"/>
              <a:t>59 communes </a:t>
            </a:r>
          </a:p>
          <a:p>
            <a:pPr marL="285750" indent="-285750">
              <a:buFont typeface="Courier New" panose="02070309020205020404" pitchFamily="49" charset="0"/>
              <a:buChar char="o"/>
            </a:pPr>
            <a:r>
              <a:rPr lang="fr-FR" dirty="0" smtClean="0"/>
              <a:t>1,3</a:t>
            </a:r>
            <a:r>
              <a:rPr lang="fr-FR" dirty="0"/>
              <a:t> </a:t>
            </a:r>
            <a:r>
              <a:rPr lang="fr-FR" dirty="0" smtClean="0"/>
              <a:t>millions </a:t>
            </a:r>
            <a:r>
              <a:rPr lang="fr-FR" dirty="0"/>
              <a:t>d'habitants </a:t>
            </a:r>
            <a:endParaRPr lang="fr-FR" dirty="0" smtClean="0"/>
          </a:p>
          <a:p>
            <a:pPr marL="285750" indent="-285750">
              <a:buFont typeface="Courier New" panose="02070309020205020404" pitchFamily="49" charset="0"/>
              <a:buChar char="o"/>
            </a:pPr>
            <a:r>
              <a:rPr lang="fr-FR" dirty="0" smtClean="0"/>
              <a:t>538</a:t>
            </a:r>
            <a:r>
              <a:rPr lang="fr-FR" dirty="0"/>
              <a:t> </a:t>
            </a:r>
            <a:r>
              <a:rPr lang="fr-FR" dirty="0" smtClean="0"/>
              <a:t>km²</a:t>
            </a:r>
            <a:endParaRPr lang="fr-FR" dirty="0" smtClean="0"/>
          </a:p>
          <a:p>
            <a:pPr marL="285750" indent="-285750">
              <a:buFont typeface="Courier New" panose="02070309020205020404" pitchFamily="49" charset="0"/>
              <a:buChar char="o"/>
            </a:pPr>
            <a:endParaRPr lang="fr-FR" dirty="0"/>
          </a:p>
          <a:p>
            <a:pPr marL="285750" indent="-285750">
              <a:buFont typeface="Courier New" panose="02070309020205020404" pitchFamily="49" charset="0"/>
              <a:buChar char="o"/>
            </a:pPr>
            <a:r>
              <a:rPr lang="fr-FR" dirty="0"/>
              <a:t>3,9 milliards </a:t>
            </a:r>
            <a:r>
              <a:rPr lang="fr-FR" dirty="0" smtClean="0"/>
              <a:t>d'euros de budget </a:t>
            </a:r>
            <a:r>
              <a:rPr lang="fr-FR" dirty="0" smtClean="0"/>
              <a:t>votés </a:t>
            </a:r>
            <a:r>
              <a:rPr lang="fr-FR" dirty="0" smtClean="0"/>
              <a:t>en 2022</a:t>
            </a:r>
          </a:p>
          <a:p>
            <a:pPr marL="742950" lvl="1" indent="-285750">
              <a:buFont typeface="Courier New" panose="02070309020205020404" pitchFamily="49" charset="0"/>
              <a:buChar char="o"/>
            </a:pPr>
            <a:r>
              <a:rPr lang="fr-FR" dirty="0"/>
              <a:t>Dont 705 millions d’euros d’investissements en 2022</a:t>
            </a:r>
          </a:p>
          <a:p>
            <a:pPr marL="285750" indent="-285750">
              <a:buFont typeface="Courier New" panose="02070309020205020404" pitchFamily="49" charset="0"/>
              <a:buChar char="o"/>
            </a:pPr>
            <a:r>
              <a:rPr lang="fr-FR" dirty="0" smtClean="0"/>
              <a:t>8300 ETP pour un effectif global qui frôle les 10000 agents.</a:t>
            </a:r>
          </a:p>
        </p:txBody>
      </p:sp>
      <p:sp>
        <p:nvSpPr>
          <p:cNvPr id="11" name="Espace réservé du numéro de diapositive 10"/>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6865021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normAutofit fontScale="90000"/>
          </a:bodyPr>
          <a:lstStyle/>
          <a:p>
            <a:r>
              <a:rPr lang="fr-FR" dirty="0" smtClean="0"/>
              <a:t>Un fonctionnement qu’aucune autre collectivité ne souhaite copier</a:t>
            </a:r>
            <a:endParaRPr lang="fr-FR" dirty="0"/>
          </a:p>
        </p:txBody>
      </p:sp>
      <p:sp>
        <p:nvSpPr>
          <p:cNvPr id="11" name="Espace réservé du numéro de diapositive 10"/>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740887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722812" y="283502"/>
            <a:ext cx="6019800" cy="1143000"/>
          </a:xfrm>
        </p:spPr>
        <p:txBody>
          <a:bodyPr/>
          <a:lstStyle/>
          <a:p>
            <a:r>
              <a:rPr lang="fr-FR" dirty="0" smtClean="0"/>
              <a:t>Les principales dispositions de la loi </a:t>
            </a:r>
            <a:r>
              <a:rPr lang="fr-FR" dirty="0" err="1" smtClean="0"/>
              <a:t>maptam</a:t>
            </a:r>
            <a:endParaRPr lang="fr-FR" dirty="0"/>
          </a:p>
        </p:txBody>
      </p:sp>
      <p:sp>
        <p:nvSpPr>
          <p:cNvPr id="9" name="Espace réservé du texte 8"/>
          <p:cNvSpPr>
            <a:spLocks noGrp="1"/>
          </p:cNvSpPr>
          <p:nvPr>
            <p:ph type="body" sz="half" idx="2"/>
          </p:nvPr>
        </p:nvSpPr>
        <p:spPr>
          <a:xfrm>
            <a:off x="1012844" y="1483770"/>
            <a:ext cx="10166311" cy="3890460"/>
          </a:xfrm>
        </p:spPr>
        <p:txBody>
          <a:bodyPr>
            <a:normAutofit/>
          </a:bodyPr>
          <a:lstStyle/>
          <a:p>
            <a:pPr marL="285750" indent="-285750">
              <a:buFont typeface="Courier New" panose="02070309020205020404" pitchFamily="49" charset="0"/>
              <a:buChar char="o"/>
            </a:pPr>
            <a:r>
              <a:rPr lang="fr-FR" dirty="0" smtClean="0"/>
              <a:t>Alors que les autres Métropoles sont des Etablissements publics de coopération intercommunale (EPCI), la Métropole de Lyon est </a:t>
            </a:r>
            <a:r>
              <a:rPr lang="fr-FR" dirty="0" smtClean="0"/>
              <a:t>à présent </a:t>
            </a:r>
            <a:r>
              <a:rPr lang="fr-FR" dirty="0" smtClean="0"/>
              <a:t>une collectivité à statut particulier qui remplace le département et la communauté urbaine sur son </a:t>
            </a:r>
            <a:r>
              <a:rPr lang="fr-FR" dirty="0" smtClean="0"/>
              <a:t>territoire</a:t>
            </a:r>
            <a:endParaRPr lang="fr-FR" dirty="0" smtClean="0"/>
          </a:p>
          <a:p>
            <a:pPr marL="285750" indent="-285750">
              <a:buFont typeface="Courier New" panose="02070309020205020404" pitchFamily="49" charset="0"/>
              <a:buChar char="o"/>
            </a:pPr>
            <a:endParaRPr lang="fr-FR" dirty="0"/>
          </a:p>
          <a:p>
            <a:pPr marL="285750" indent="-285750">
              <a:buFont typeface="Courier New" panose="02070309020205020404" pitchFamily="49" charset="0"/>
              <a:buChar char="o"/>
            </a:pPr>
            <a:r>
              <a:rPr lang="fr-FR" dirty="0" smtClean="0"/>
              <a:t>Désormais, le Code Général des Collectivités Territoriales la </a:t>
            </a:r>
            <a:r>
              <a:rPr lang="fr-FR" dirty="0" smtClean="0"/>
              <a:t>définit </a:t>
            </a:r>
            <a:r>
              <a:rPr lang="fr-FR" dirty="0" smtClean="0"/>
              <a:t>ainsi : «</a:t>
            </a:r>
            <a:r>
              <a:rPr lang="fr-FR" dirty="0"/>
              <a:t> </a:t>
            </a:r>
            <a:r>
              <a:rPr lang="fr-FR" i="1" dirty="0"/>
              <a:t>La </a:t>
            </a:r>
            <a:r>
              <a:rPr lang="fr-FR" i="1" dirty="0" smtClean="0"/>
              <a:t>Métropole </a:t>
            </a:r>
            <a:r>
              <a:rPr lang="fr-FR" i="1" dirty="0"/>
              <a:t>de Lyon forme un espace de solidarité pour élaborer et conduire un projet d’aménagement et de développement économique, écologique, éducatif, sportif, culturel et social de son territoire, afin d’en améliorer la compétitivité et la cohésion. Elle assure les conditions de son développement économique, social et environnemental au moyen des infrastructures, réseaux et équipements structurants </a:t>
            </a:r>
            <a:r>
              <a:rPr lang="fr-FR" i="1" dirty="0" smtClean="0"/>
              <a:t>métropolitains</a:t>
            </a:r>
            <a:r>
              <a:rPr lang="fr-FR" dirty="0" smtClean="0"/>
              <a:t> »</a:t>
            </a: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3137854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722812" y="283502"/>
            <a:ext cx="6019800" cy="1143000"/>
          </a:xfrm>
        </p:spPr>
        <p:txBody>
          <a:bodyPr/>
          <a:lstStyle/>
          <a:p>
            <a:r>
              <a:rPr lang="fr-FR" dirty="0" smtClean="0"/>
              <a:t>Les principales dispositions de la loi </a:t>
            </a:r>
            <a:r>
              <a:rPr lang="fr-FR" dirty="0" err="1" smtClean="0"/>
              <a:t>maptam</a:t>
            </a:r>
            <a:endParaRPr lang="fr-FR" dirty="0"/>
          </a:p>
        </p:txBody>
      </p:sp>
      <p:sp>
        <p:nvSpPr>
          <p:cNvPr id="9" name="Espace réservé du texte 8"/>
          <p:cNvSpPr>
            <a:spLocks noGrp="1"/>
          </p:cNvSpPr>
          <p:nvPr>
            <p:ph type="body" sz="half" idx="2"/>
          </p:nvPr>
        </p:nvSpPr>
        <p:spPr>
          <a:xfrm>
            <a:off x="1012844" y="1483770"/>
            <a:ext cx="10166311" cy="5059018"/>
          </a:xfrm>
        </p:spPr>
        <p:txBody>
          <a:bodyPr>
            <a:normAutofit/>
          </a:bodyPr>
          <a:lstStyle/>
          <a:p>
            <a:pPr marL="285750" indent="-285750">
              <a:buFont typeface="Courier New" panose="02070309020205020404" pitchFamily="49" charset="0"/>
              <a:buChar char="o"/>
            </a:pPr>
            <a:r>
              <a:rPr lang="fr-FR" dirty="0" smtClean="0"/>
              <a:t>La Métropole de Lyon dispose ainsi sur son territoire d’une clause de compétence </a:t>
            </a:r>
            <a:r>
              <a:rPr lang="fr-FR" dirty="0" smtClean="0"/>
              <a:t>générale</a:t>
            </a:r>
            <a:endParaRPr lang="fr-FR" dirty="0" smtClean="0"/>
          </a:p>
          <a:p>
            <a:pPr marL="285750" indent="-285750">
              <a:buFont typeface="Courier New" panose="02070309020205020404" pitchFamily="49" charset="0"/>
              <a:buChar char="o"/>
            </a:pPr>
            <a:r>
              <a:rPr lang="fr-FR" dirty="0" smtClean="0"/>
              <a:t>Ses compétences reprennent celles du département (action sociale par exemple) ainsi que d’autres venant des </a:t>
            </a:r>
            <a:r>
              <a:rPr lang="fr-FR" dirty="0" smtClean="0"/>
              <a:t>communes</a:t>
            </a:r>
            <a:endParaRPr lang="fr-FR" dirty="0" smtClean="0"/>
          </a:p>
          <a:p>
            <a:pPr marL="285750" indent="-285750">
              <a:buFont typeface="Courier New" panose="02070309020205020404" pitchFamily="49" charset="0"/>
              <a:buChar char="o"/>
            </a:pPr>
            <a:r>
              <a:rPr lang="fr-FR" dirty="0" smtClean="0"/>
              <a:t>Sans être exhaustif, la Métropole est compétente en matière de :</a:t>
            </a:r>
          </a:p>
          <a:p>
            <a:pPr marL="742950" lvl="1" indent="-285750">
              <a:buFont typeface="Courier New" panose="02070309020205020404" pitchFamily="49" charset="0"/>
              <a:buChar char="o"/>
            </a:pPr>
            <a:r>
              <a:rPr lang="fr-FR" sz="1400" dirty="0" smtClean="0"/>
              <a:t>Déplacements (via le </a:t>
            </a:r>
            <a:r>
              <a:rPr lang="fr-FR" sz="1400" dirty="0" err="1" smtClean="0"/>
              <a:t>Sytral</a:t>
            </a:r>
            <a:r>
              <a:rPr lang="fr-FR" sz="1400" dirty="0" smtClean="0"/>
              <a:t>)</a:t>
            </a:r>
          </a:p>
          <a:p>
            <a:pPr marL="742950" lvl="1" indent="-285750">
              <a:buFont typeface="Courier New" panose="02070309020205020404" pitchFamily="49" charset="0"/>
              <a:buChar char="o"/>
            </a:pPr>
            <a:r>
              <a:rPr lang="fr-FR" sz="1400" dirty="0" smtClean="0"/>
              <a:t>Culture</a:t>
            </a:r>
          </a:p>
          <a:p>
            <a:pPr marL="742950" lvl="1" indent="-285750">
              <a:buFont typeface="Courier New" panose="02070309020205020404" pitchFamily="49" charset="0"/>
              <a:buChar char="o"/>
            </a:pPr>
            <a:r>
              <a:rPr lang="fr-FR" sz="1400" dirty="0" smtClean="0"/>
              <a:t>Attractivité – Développement économique</a:t>
            </a:r>
          </a:p>
          <a:p>
            <a:pPr marL="742950" lvl="1" indent="-285750">
              <a:buFont typeface="Courier New" panose="02070309020205020404" pitchFamily="49" charset="0"/>
              <a:buChar char="o"/>
            </a:pPr>
            <a:r>
              <a:rPr lang="fr-FR" sz="1400" dirty="0" smtClean="0"/>
              <a:t>Propreté</a:t>
            </a:r>
          </a:p>
          <a:p>
            <a:pPr marL="742950" lvl="1" indent="-285750">
              <a:buFont typeface="Courier New" panose="02070309020205020404" pitchFamily="49" charset="0"/>
              <a:buChar char="o"/>
            </a:pPr>
            <a:r>
              <a:rPr lang="fr-FR" sz="1400" dirty="0" smtClean="0"/>
              <a:t>Solidarités – Enfance – Familles</a:t>
            </a:r>
          </a:p>
          <a:p>
            <a:pPr marL="742950" lvl="1" indent="-285750">
              <a:buFont typeface="Courier New" panose="02070309020205020404" pitchFamily="49" charset="0"/>
              <a:buChar char="o"/>
            </a:pPr>
            <a:r>
              <a:rPr lang="fr-FR" sz="1400" dirty="0" smtClean="0"/>
              <a:t>Grands projets et aménagement urbain – Habitat et logement</a:t>
            </a:r>
          </a:p>
          <a:p>
            <a:pPr marL="742950" lvl="1" indent="-285750">
              <a:buFont typeface="Courier New" panose="02070309020205020404" pitchFamily="49" charset="0"/>
              <a:buChar char="o"/>
            </a:pPr>
            <a:r>
              <a:rPr lang="fr-FR" sz="1400" dirty="0" smtClean="0"/>
              <a:t>Eau et assainissement </a:t>
            </a: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029914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722812" y="283502"/>
            <a:ext cx="6019800" cy="1143000"/>
          </a:xfrm>
        </p:spPr>
        <p:txBody>
          <a:bodyPr>
            <a:normAutofit fontScale="90000"/>
          </a:bodyPr>
          <a:lstStyle/>
          <a:p>
            <a:r>
              <a:rPr lang="fr-FR" dirty="0" smtClean="0"/>
              <a:t>Un mode de scrutin dit démocratique mais aux conséquences désastreuses</a:t>
            </a:r>
            <a:endParaRPr lang="fr-FR" dirty="0"/>
          </a:p>
        </p:txBody>
      </p:sp>
      <p:sp>
        <p:nvSpPr>
          <p:cNvPr id="9" name="Espace réservé du texte 8"/>
          <p:cNvSpPr>
            <a:spLocks noGrp="1"/>
          </p:cNvSpPr>
          <p:nvPr>
            <p:ph type="body" sz="half" idx="2"/>
          </p:nvPr>
        </p:nvSpPr>
        <p:spPr>
          <a:xfrm>
            <a:off x="1012844" y="1483770"/>
            <a:ext cx="10166311" cy="4764630"/>
          </a:xfrm>
        </p:spPr>
        <p:txBody>
          <a:bodyPr>
            <a:normAutofit/>
          </a:bodyPr>
          <a:lstStyle/>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Avec son nouveau système d’élection des Conseillers métropolitains au scrutin direct déconnecté des élections municipales, les élections métropolitaines se veulent plus démocratiques mais …</a:t>
            </a:r>
          </a:p>
          <a:p>
            <a:pPr marL="285750" indent="-285750">
              <a:buFont typeface="Courier New" panose="02070309020205020404" pitchFamily="49" charset="0"/>
              <a:buChar char="o"/>
            </a:pPr>
            <a:r>
              <a:rPr lang="fr-FR" dirty="0" smtClean="0"/>
              <a:t>Ce système surreprésente Lyon et Villeurbanne dans la création de majorités métropolitaines</a:t>
            </a:r>
          </a:p>
          <a:p>
            <a:pPr marL="285750" indent="-285750">
              <a:buFont typeface="Courier New" panose="02070309020205020404" pitchFamily="49" charset="0"/>
              <a:buChar char="o"/>
            </a:pPr>
            <a:r>
              <a:rPr lang="fr-FR" dirty="0" smtClean="0"/>
              <a:t>Ce système n’est pas clair pour les citoyens</a:t>
            </a:r>
          </a:p>
          <a:p>
            <a:pPr marL="742950" lvl="1" indent="-285750">
              <a:buFont typeface="Courier New" panose="02070309020205020404" pitchFamily="49" charset="0"/>
              <a:buChar char="o"/>
            </a:pPr>
            <a:r>
              <a:rPr lang="fr-FR" sz="1400" dirty="0" smtClean="0"/>
              <a:t>Aux communes s’ajoutent 14 circonscriptions métropolitaines à la cohérence territoriale incertaine qui elles même s’ajoutent aux 14 circonscriptions législatives aux frontières différentes </a:t>
            </a:r>
          </a:p>
          <a:p>
            <a:pPr marL="742950" lvl="1" indent="-285750">
              <a:buFont typeface="Courier New" panose="02070309020205020404" pitchFamily="49" charset="0"/>
              <a:buChar char="o"/>
            </a:pPr>
            <a:r>
              <a:rPr lang="fr-FR" sz="1400" dirty="0" smtClean="0"/>
              <a:t>A titre d’illustration, Rillieux-la-Pape est dans la circonscription métropolitaine du « Plateau Nord » avec Caluire-et-Cuire et Sathonay</a:t>
            </a:r>
            <a:r>
              <a:rPr lang="fr-FR" sz="1400" dirty="0"/>
              <a:t>-</a:t>
            </a:r>
            <a:r>
              <a:rPr lang="fr-FR" sz="1400" dirty="0" smtClean="0"/>
              <a:t>Camp mais dans la 7</a:t>
            </a:r>
            <a:r>
              <a:rPr lang="fr-FR" sz="1400" baseline="30000" dirty="0" smtClean="0"/>
              <a:t>ème</a:t>
            </a:r>
            <a:r>
              <a:rPr lang="fr-FR" sz="1400" dirty="0" smtClean="0"/>
              <a:t> circonscription législative avec </a:t>
            </a:r>
            <a:r>
              <a:rPr lang="fr-FR" sz="1400" dirty="0" err="1" smtClean="0"/>
              <a:t>Sathonay</a:t>
            </a:r>
            <a:r>
              <a:rPr lang="fr-FR" sz="1400" dirty="0"/>
              <a:t>-</a:t>
            </a:r>
            <a:r>
              <a:rPr lang="fr-FR" sz="1400" dirty="0" smtClean="0"/>
              <a:t>Village, Sathonay</a:t>
            </a:r>
            <a:r>
              <a:rPr lang="fr-FR" sz="1400" dirty="0"/>
              <a:t>-</a:t>
            </a:r>
            <a:r>
              <a:rPr lang="fr-FR" sz="1400" dirty="0" smtClean="0"/>
              <a:t>Camp, Bron et Vaulx-en-Velin</a:t>
            </a:r>
          </a:p>
          <a:p>
            <a:pPr marL="742950" lvl="1" indent="-285750">
              <a:buFont typeface="Courier New" panose="02070309020205020404" pitchFamily="49" charset="0"/>
              <a:buChar char="o"/>
            </a:pPr>
            <a:r>
              <a:rPr lang="fr-FR" sz="1400" dirty="0" smtClean="0"/>
              <a:t>Ces trois dernières communes étant au niveau métropolitain dans la circonscription métropolitaine « Porte des Alpes » pour Bron </a:t>
            </a:r>
            <a:r>
              <a:rPr lang="fr-FR" sz="1400" dirty="0"/>
              <a:t>aux côtés de </a:t>
            </a:r>
            <a:r>
              <a:rPr lang="fr-FR" sz="1400" dirty="0" smtClean="0"/>
              <a:t>Chassieu</a:t>
            </a:r>
            <a:r>
              <a:rPr lang="fr-FR" sz="1400" dirty="0"/>
              <a:t>, </a:t>
            </a:r>
            <a:r>
              <a:rPr lang="fr-FR" sz="1400" dirty="0" smtClean="0"/>
              <a:t>Mions et Saint-Priest, « Rhône Amont » </a:t>
            </a:r>
            <a:r>
              <a:rPr lang="fr-FR" sz="1400" dirty="0"/>
              <a:t>pour Vaulx-en-Velin </a:t>
            </a:r>
            <a:r>
              <a:rPr lang="fr-FR" sz="1400" dirty="0" smtClean="0"/>
              <a:t>avec </a:t>
            </a:r>
            <a:r>
              <a:rPr lang="fr-FR" sz="1400" dirty="0" err="1" smtClean="0"/>
              <a:t>Décines</a:t>
            </a:r>
            <a:r>
              <a:rPr lang="fr-FR" sz="1400" dirty="0" smtClean="0"/>
              <a:t>, </a:t>
            </a:r>
            <a:r>
              <a:rPr lang="fr-FR" sz="1400" dirty="0" err="1" smtClean="0"/>
              <a:t>Jonage</a:t>
            </a:r>
            <a:r>
              <a:rPr lang="fr-FR" sz="1400" dirty="0" smtClean="0"/>
              <a:t> et Meyzieu et « Val de Saône » pour </a:t>
            </a:r>
            <a:r>
              <a:rPr lang="fr-FR" sz="1400" dirty="0" err="1" smtClean="0"/>
              <a:t>Sathonay</a:t>
            </a:r>
            <a:r>
              <a:rPr lang="fr-FR" sz="1400" dirty="0"/>
              <a:t>-</a:t>
            </a:r>
            <a:r>
              <a:rPr lang="fr-FR" sz="1400" dirty="0" smtClean="0"/>
              <a:t>Village</a:t>
            </a: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9677897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4722812" y="283502"/>
            <a:ext cx="6019800" cy="1143000"/>
          </a:xfrm>
        </p:spPr>
        <p:txBody>
          <a:bodyPr>
            <a:normAutofit fontScale="90000"/>
          </a:bodyPr>
          <a:lstStyle/>
          <a:p>
            <a:r>
              <a:rPr lang="fr-FR" dirty="0" smtClean="0"/>
              <a:t>Un mode de scrutin dit démocratique mais aux conséquences désastreuses</a:t>
            </a:r>
            <a:endParaRPr lang="fr-FR" dirty="0"/>
          </a:p>
        </p:txBody>
      </p:sp>
      <p:sp>
        <p:nvSpPr>
          <p:cNvPr id="9" name="Espace réservé du texte 8"/>
          <p:cNvSpPr>
            <a:spLocks noGrp="1"/>
          </p:cNvSpPr>
          <p:nvPr>
            <p:ph type="body" sz="half" idx="2"/>
          </p:nvPr>
        </p:nvSpPr>
        <p:spPr>
          <a:xfrm>
            <a:off x="1012844" y="1483770"/>
            <a:ext cx="10166311" cy="3890460"/>
          </a:xfrm>
        </p:spPr>
        <p:txBody>
          <a:bodyPr>
            <a:normAutofit/>
          </a:bodyPr>
          <a:lstStyle/>
          <a:p>
            <a:pPr marL="285750" indent="-285750">
              <a:buFont typeface="Courier New" panose="02070309020205020404" pitchFamily="49" charset="0"/>
              <a:buChar char="o"/>
            </a:pPr>
            <a:endParaRPr lang="fr-FR" dirty="0" smtClean="0"/>
          </a:p>
          <a:p>
            <a:pPr marL="285750" indent="-285750">
              <a:buFont typeface="Courier New" panose="02070309020205020404" pitchFamily="49" charset="0"/>
              <a:buChar char="o"/>
            </a:pPr>
            <a:r>
              <a:rPr lang="fr-FR" dirty="0" smtClean="0"/>
              <a:t>Ce </a:t>
            </a:r>
            <a:r>
              <a:rPr lang="fr-FR" dirty="0"/>
              <a:t>système exclu les Maires du Conseil de la </a:t>
            </a:r>
            <a:r>
              <a:rPr lang="fr-FR" dirty="0" smtClean="0"/>
              <a:t>Métropole</a:t>
            </a:r>
          </a:p>
          <a:p>
            <a:pPr marL="742950" lvl="1" indent="-285750">
              <a:buFont typeface="Courier New" panose="02070309020205020404" pitchFamily="49" charset="0"/>
              <a:buChar char="o"/>
            </a:pPr>
            <a:r>
              <a:rPr lang="fr-FR" sz="1400" dirty="0"/>
              <a:t>Sur 59 communes, seuls 22 Maires sont également conseillers métropolitains. Les édiles communaux, légitimement élus pour présider aux intérêts de leurs communes ne donc pas membres de l’organe qui décide de </a:t>
            </a:r>
            <a:r>
              <a:rPr lang="fr-FR" sz="1400" dirty="0" smtClean="0"/>
              <a:t>projets </a:t>
            </a:r>
            <a:r>
              <a:rPr lang="fr-FR" sz="1400" dirty="0"/>
              <a:t>qui sont mis en œuvre </a:t>
            </a:r>
            <a:r>
              <a:rPr lang="fr-FR" sz="1400" dirty="0" smtClean="0"/>
              <a:t>dans leur ville</a:t>
            </a:r>
            <a:endParaRPr lang="fr-FR" sz="1400" dirty="0" smtClean="0"/>
          </a:p>
          <a:p>
            <a:pPr marL="742950" lvl="1" indent="-285750">
              <a:buFont typeface="Courier New" panose="02070309020205020404" pitchFamily="49" charset="0"/>
              <a:buChar char="o"/>
            </a:pPr>
            <a:r>
              <a:rPr lang="fr-FR" sz="1400" dirty="0" smtClean="0"/>
              <a:t>La Conférence métropolitaine pourtant prévue par la loi et </a:t>
            </a:r>
            <a:r>
              <a:rPr lang="fr-FR" sz="1400" dirty="0"/>
              <a:t>qui rassemble les 59 maires (ainsi que les maires d’arrondissement), n’est </a:t>
            </a:r>
            <a:r>
              <a:rPr lang="fr-FR" sz="1400" dirty="0" smtClean="0"/>
              <a:t>qu’une </a:t>
            </a:r>
            <a:r>
              <a:rPr lang="fr-FR" sz="1400" dirty="0"/>
              <a:t>instance consultative – souvent le réceptacle d’informations descendantes de la part de l’exécutif </a:t>
            </a:r>
            <a:r>
              <a:rPr lang="fr-FR" sz="1400" dirty="0" smtClean="0"/>
              <a:t>métropolitain</a:t>
            </a:r>
            <a:endParaRPr lang="fr-FR" sz="1400" dirty="0"/>
          </a:p>
          <a:p>
            <a:pPr marL="285750" indent="-285750">
              <a:buFont typeface="Courier New" panose="02070309020205020404" pitchFamily="49" charset="0"/>
              <a:buChar char="o"/>
            </a:pPr>
            <a:r>
              <a:rPr lang="fr-FR" dirty="0" smtClean="0"/>
              <a:t>Ce système désorganise le fonctionnement démocratique des communes</a:t>
            </a:r>
          </a:p>
          <a:p>
            <a:pPr marL="742950" lvl="1" indent="-285750">
              <a:buFont typeface="Courier New" panose="02070309020205020404" pitchFamily="49" charset="0"/>
              <a:buChar char="o"/>
            </a:pPr>
            <a:r>
              <a:rPr lang="fr-FR" sz="1400" dirty="0"/>
              <a:t>Un Maire et sa majorité municipale élus au 1</a:t>
            </a:r>
            <a:r>
              <a:rPr lang="fr-FR" sz="1400" baseline="30000" dirty="0"/>
              <a:t>er</a:t>
            </a:r>
            <a:r>
              <a:rPr lang="fr-FR" sz="1400" dirty="0"/>
              <a:t> tour des municipales </a:t>
            </a:r>
            <a:r>
              <a:rPr lang="fr-FR" sz="1400" dirty="0" smtClean="0"/>
              <a:t>peuvent </a:t>
            </a:r>
            <a:r>
              <a:rPr lang="fr-FR" sz="1400" dirty="0"/>
              <a:t>ne pas siéger à la Métropole et voir </a:t>
            </a:r>
            <a:r>
              <a:rPr lang="fr-FR" sz="1400" dirty="0" smtClean="0"/>
              <a:t>leur </a:t>
            </a:r>
            <a:r>
              <a:rPr lang="fr-FR" sz="1400" dirty="0"/>
              <a:t>opposition </a:t>
            </a:r>
            <a:r>
              <a:rPr lang="fr-FR" sz="1400" dirty="0" smtClean="0"/>
              <a:t>municipale représenter </a:t>
            </a:r>
            <a:r>
              <a:rPr lang="fr-FR" sz="1400" dirty="0"/>
              <a:t>les intérêts de la commune à </a:t>
            </a:r>
            <a:r>
              <a:rPr lang="fr-FR" sz="1400" dirty="0" smtClean="0"/>
              <a:t>leur </a:t>
            </a:r>
            <a:r>
              <a:rPr lang="fr-FR" sz="1400" dirty="0"/>
              <a:t>place. C’est la fin du pragmatisme métropolitain et du consensus du bon sens au profit des jeux </a:t>
            </a:r>
            <a:r>
              <a:rPr lang="fr-FR" sz="1400" dirty="0" smtClean="0"/>
              <a:t>politiciens</a:t>
            </a:r>
          </a:p>
          <a:p>
            <a:pPr marL="742950" lvl="1" indent="-285750">
              <a:buFont typeface="Courier New" panose="02070309020205020404" pitchFamily="49" charset="0"/>
              <a:buChar char="o"/>
            </a:pPr>
            <a:endParaRPr lang="fr-FR" sz="1400" dirty="0" smtClean="0"/>
          </a:p>
          <a:p>
            <a:pPr marL="742950" lvl="1" indent="-285750">
              <a:buFont typeface="Courier New" panose="02070309020205020404" pitchFamily="49" charset="0"/>
              <a:buChar char="o"/>
            </a:pPr>
            <a:endParaRPr lang="fr-FR" sz="1400" dirty="0" smtClean="0"/>
          </a:p>
          <a:p>
            <a:pPr marL="742950" lvl="1" indent="-285750">
              <a:buFont typeface="Courier New" panose="02070309020205020404" pitchFamily="49" charset="0"/>
              <a:buChar char="o"/>
            </a:pPr>
            <a:endParaRPr lang="fr-FR" dirty="0"/>
          </a:p>
          <a:p>
            <a:pPr marL="742950" lvl="1" indent="-285750">
              <a:buFont typeface="Courier New" panose="02070309020205020404" pitchFamily="49" charset="0"/>
              <a:buChar char="o"/>
            </a:pPr>
            <a:endParaRPr lang="fr-FR" dirty="0" smtClean="0"/>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1726508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re 9"/>
          <p:cNvSpPr>
            <a:spLocks noGrp="1"/>
          </p:cNvSpPr>
          <p:nvPr>
            <p:ph type="title"/>
          </p:nvPr>
        </p:nvSpPr>
        <p:spPr/>
        <p:txBody>
          <a:bodyPr>
            <a:normAutofit fontScale="90000"/>
          </a:bodyPr>
          <a:lstStyle/>
          <a:p>
            <a:r>
              <a:rPr lang="fr-FR" dirty="0" smtClean="0"/>
              <a:t>D’une collectivité d’investissement à une collectivité de fonctionnemen</a:t>
            </a:r>
            <a:r>
              <a:rPr lang="fr-FR" dirty="0"/>
              <a:t>t</a:t>
            </a:r>
          </a:p>
        </p:txBody>
      </p:sp>
      <p:sp>
        <p:nvSpPr>
          <p:cNvPr id="2" name="Espace réservé du numéro de diapositive 1"/>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018440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Secteu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389</TotalTime>
  <Words>1093</Words>
  <Application>Microsoft Office PowerPoint</Application>
  <PresentationFormat>Grand écran</PresentationFormat>
  <Paragraphs>95</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Calibri</vt:lpstr>
      <vt:lpstr>Century Gothic</vt:lpstr>
      <vt:lpstr>Courier New</vt:lpstr>
      <vt:lpstr>Wingdings 3</vt:lpstr>
      <vt:lpstr>Secteur</vt:lpstr>
      <vt:lpstr>La Métropole de lyon : colosse aux pieds d’argile</vt:lpstr>
      <vt:lpstr>Historique :</vt:lpstr>
      <vt:lpstr>Quelques chiffres :</vt:lpstr>
      <vt:lpstr>Un fonctionnement qu’aucune autre collectivité ne souhaite copier</vt:lpstr>
      <vt:lpstr>Les principales dispositions de la loi maptam</vt:lpstr>
      <vt:lpstr>Les principales dispositions de la loi maptam</vt:lpstr>
      <vt:lpstr>Un mode de scrutin dit démocratique mais aux conséquences désastreuses</vt:lpstr>
      <vt:lpstr>Un mode de scrutin dit démocratique mais aux conséquences désastreuses</vt:lpstr>
      <vt:lpstr>D’une collectivité d’investissement à une collectivité de fonctionnement</vt:lpstr>
      <vt:lpstr>Présentation PowerPoint</vt:lpstr>
      <vt:lpstr>Présentation PowerPoint</vt:lpstr>
      <vt:lpstr>Une déconnexion avec ses habitants</vt:lpstr>
      <vt:lpstr>Présentation PowerPoint</vt:lpstr>
      <vt:lpstr>Présentation PowerPoint</vt:lpstr>
      <vt:lpstr>Mais alors, comment refaire de la Métropole de lyon une collectivité de projets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Métropole de lyon : colosse aux pieds d’argile</dc:title>
  <dc:creator>Charles JEAN-LOUIS</dc:creator>
  <cp:lastModifiedBy>Charles JEAN-LOUIS</cp:lastModifiedBy>
  <cp:revision>19</cp:revision>
  <cp:lastPrinted>2022-01-26T11:24:49Z</cp:lastPrinted>
  <dcterms:created xsi:type="dcterms:W3CDTF">2022-01-26T09:15:50Z</dcterms:created>
  <dcterms:modified xsi:type="dcterms:W3CDTF">2022-01-26T15:46:36Z</dcterms:modified>
</cp:coreProperties>
</file>