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3" r:id="rId1"/>
    <p:sldMasterId id="2147483651" r:id="rId2"/>
  </p:sldMasterIdLst>
  <p:notesMasterIdLst>
    <p:notesMasterId r:id="rId18"/>
  </p:notesMasterIdLst>
  <p:handoutMasterIdLst>
    <p:handoutMasterId r:id="rId19"/>
  </p:handoutMasterIdLst>
  <p:sldIdLst>
    <p:sldId id="572" r:id="rId3"/>
    <p:sldId id="581" r:id="rId4"/>
    <p:sldId id="578" r:id="rId5"/>
    <p:sldId id="589" r:id="rId6"/>
    <p:sldId id="579" r:id="rId7"/>
    <p:sldId id="580" r:id="rId8"/>
    <p:sldId id="582" r:id="rId9"/>
    <p:sldId id="583" r:id="rId10"/>
    <p:sldId id="584" r:id="rId11"/>
    <p:sldId id="588" r:id="rId12"/>
    <p:sldId id="587" r:id="rId13"/>
    <p:sldId id="590" r:id="rId14"/>
    <p:sldId id="585" r:id="rId15"/>
    <p:sldId id="591" r:id="rId16"/>
    <p:sldId id="586" r:id="rId17"/>
  </p:sldIdLst>
  <p:sldSz cx="12192000" cy="6858000"/>
  <p:notesSz cx="9926638" cy="6797675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eu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2728"/>
    <a:srgbClr val="283583"/>
    <a:srgbClr val="596DB2"/>
    <a:srgbClr val="EAEDF6"/>
    <a:srgbClr val="5D5DCB"/>
    <a:srgbClr val="639729"/>
    <a:srgbClr val="636BB5"/>
    <a:srgbClr val="5D61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0" autoAdjust="0"/>
    <p:restoredTop sz="92601" autoAdjust="0"/>
  </p:normalViewPr>
  <p:slideViewPr>
    <p:cSldViewPr>
      <p:cViewPr varScale="1">
        <p:scale>
          <a:sx n="69" d="100"/>
          <a:sy n="69" d="100"/>
        </p:scale>
        <p:origin x="738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964"/>
    </p:cViewPr>
  </p:sorterViewPr>
  <p:notesViewPr>
    <p:cSldViewPr>
      <p:cViewPr varScale="1">
        <p:scale>
          <a:sx n="90" d="100"/>
          <a:sy n="90" d="100"/>
        </p:scale>
        <p:origin x="-1795" y="-82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05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146" tIns="44071" rIns="88146" bIns="44071" numCol="1" anchor="t" anchorCtr="0" compatLnSpc="1">
            <a:prstTxWarp prst="textNoShape">
              <a:avLst/>
            </a:prstTxWarp>
          </a:bodyPr>
          <a:lstStyle>
            <a:lvl1pPr defTabSz="881063" eaLnBrk="1" hangingPunct="1">
              <a:defRPr sz="1100">
                <a:latin typeface="Verdana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925" y="0"/>
            <a:ext cx="4302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146" tIns="44071" rIns="88146" bIns="44071" numCol="1" anchor="t" anchorCtr="0" compatLnSpc="1">
            <a:prstTxWarp prst="textNoShape">
              <a:avLst/>
            </a:prstTxWarp>
          </a:bodyPr>
          <a:lstStyle>
            <a:lvl1pPr algn="r" defTabSz="881063" eaLnBrk="1" hangingPunct="1">
              <a:defRPr sz="1100">
                <a:latin typeface="Verdana" pitchFamily="34" charset="0"/>
              </a:defRPr>
            </a:lvl1pPr>
          </a:lstStyle>
          <a:p>
            <a:pPr>
              <a:defRPr/>
            </a:pPr>
            <a:fld id="{6F1B9293-A7FF-47F2-9AEE-6F6260CD680A}" type="datetimeFigureOut">
              <a:rPr lang="fr-FR" altLang="fr-FR"/>
              <a:pPr>
                <a:defRPr/>
              </a:pPr>
              <a:t>20/05/2021</a:t>
            </a:fld>
            <a:endParaRPr lang="fr-FR" altLang="fr-FR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9538"/>
            <a:ext cx="43005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146" tIns="44071" rIns="88146" bIns="44071" numCol="1" anchor="b" anchorCtr="0" compatLnSpc="1">
            <a:prstTxWarp prst="textNoShape">
              <a:avLst/>
            </a:prstTxWarp>
          </a:bodyPr>
          <a:lstStyle>
            <a:lvl1pPr defTabSz="881063" eaLnBrk="1" hangingPunct="1">
              <a:defRPr sz="1100">
                <a:latin typeface="Verdana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925" y="6459538"/>
            <a:ext cx="4302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146" tIns="44071" rIns="88146" bIns="44071" numCol="1" anchor="b" anchorCtr="0" compatLnSpc="1">
            <a:prstTxWarp prst="textNoShape">
              <a:avLst/>
            </a:prstTxWarp>
          </a:bodyPr>
          <a:lstStyle>
            <a:lvl1pPr algn="r" defTabSz="881063" eaLnBrk="1" hangingPunct="1">
              <a:defRPr sz="11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91AFDB9E-AE75-4A79-BB67-1220162A088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67187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05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146" tIns="44071" rIns="88146" bIns="44071" numCol="1" anchor="t" anchorCtr="0" compatLnSpc="1">
            <a:prstTxWarp prst="textNoShape">
              <a:avLst/>
            </a:prstTxWarp>
          </a:bodyPr>
          <a:lstStyle>
            <a:lvl1pPr defTabSz="881063" eaLnBrk="1" hangingPunct="1">
              <a:defRPr sz="1100">
                <a:latin typeface="Verdana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925" y="0"/>
            <a:ext cx="4302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146" tIns="44071" rIns="88146" bIns="44071" numCol="1" anchor="t" anchorCtr="0" compatLnSpc="1">
            <a:prstTxWarp prst="textNoShape">
              <a:avLst/>
            </a:prstTxWarp>
          </a:bodyPr>
          <a:lstStyle>
            <a:lvl1pPr algn="r" defTabSz="881063" eaLnBrk="1" hangingPunct="1">
              <a:defRPr sz="1100">
                <a:latin typeface="Verdana" pitchFamily="34" charset="0"/>
              </a:defRPr>
            </a:lvl1pPr>
          </a:lstStyle>
          <a:p>
            <a:pPr>
              <a:defRPr/>
            </a:pPr>
            <a:fld id="{A3758748-66B7-4F7A-91C4-2E7D62BDD53F}" type="datetimeFigureOut">
              <a:rPr lang="fr-FR" altLang="fr-FR"/>
              <a:pPr>
                <a:defRPr/>
              </a:pPr>
              <a:t>20/05/2021</a:t>
            </a:fld>
            <a:endParaRPr lang="fr-FR" altLang="fr-F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01925" y="509588"/>
            <a:ext cx="4532313" cy="2551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188" y="3227388"/>
            <a:ext cx="7942262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146" tIns="44071" rIns="88146" bIns="440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9538"/>
            <a:ext cx="43005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146" tIns="44071" rIns="88146" bIns="44071" numCol="1" anchor="b" anchorCtr="0" compatLnSpc="1">
            <a:prstTxWarp prst="textNoShape">
              <a:avLst/>
            </a:prstTxWarp>
          </a:bodyPr>
          <a:lstStyle>
            <a:lvl1pPr defTabSz="881063" eaLnBrk="1" hangingPunct="1">
              <a:defRPr sz="1100">
                <a:latin typeface="Verdana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925" y="6459538"/>
            <a:ext cx="4302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146" tIns="44071" rIns="88146" bIns="44071" numCol="1" anchor="b" anchorCtr="0" compatLnSpc="1">
            <a:prstTxWarp prst="textNoShape">
              <a:avLst/>
            </a:prstTxWarp>
          </a:bodyPr>
          <a:lstStyle>
            <a:lvl1pPr algn="r" defTabSz="881063" eaLnBrk="1" hangingPunct="1">
              <a:defRPr sz="11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FFD6DC46-B474-4408-A0DA-F6BAE3D85B8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090363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6DC46-B474-4408-A0DA-F6BAE3D85B89}" type="slidenum">
              <a:rPr lang="fr-FR" altLang="fr-FR" smtClean="0"/>
              <a:pPr>
                <a:defRPr/>
              </a:pPr>
              <a:t>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61286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6DC46-B474-4408-A0DA-F6BAE3D85B89}" type="slidenum">
              <a:rPr lang="fr-FR" altLang="fr-FR" smtClean="0"/>
              <a:pPr>
                <a:defRPr/>
              </a:pPr>
              <a:t>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92867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055440" y="1268760"/>
            <a:ext cx="7200800" cy="4320480"/>
          </a:xfrm>
          <a:prstGeom prst="rect">
            <a:avLst/>
          </a:prstGeom>
        </p:spPr>
        <p:txBody>
          <a:bodyPr anchor="ctr"/>
          <a:lstStyle>
            <a:lvl1pPr algn="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 smtClean="0"/>
              <a:t>Modifiez le style </a:t>
            </a:r>
            <a:br>
              <a:rPr lang="fr-FR" dirty="0" smtClean="0"/>
            </a:br>
            <a:r>
              <a:rPr lang="fr-FR" dirty="0" smtClean="0"/>
              <a:t>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3496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3670E9-32FA-4A57-8011-EC328232E72B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2495600" y="1600200"/>
            <a:ext cx="936104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>
                <a:solidFill>
                  <a:srgbClr val="FF0000"/>
                </a:solidFill>
              </a:defRPr>
            </a:lvl1pPr>
            <a:lvl2pPr>
              <a:defRPr>
                <a:solidFill>
                  <a:srgbClr val="596DB2"/>
                </a:solidFill>
              </a:defRPr>
            </a:lvl2pPr>
            <a:lvl3pPr marL="1257300" indent="-342900">
              <a:buFont typeface="Calibri" panose="020F0502020204030204" pitchFamily="34" charset="0"/>
              <a:buChar char="₋"/>
              <a:defRPr>
                <a:solidFill>
                  <a:srgbClr val="283583"/>
                </a:solidFill>
              </a:defRPr>
            </a:lvl3pPr>
          </a:lstStyle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91544" y="6468896"/>
            <a:ext cx="4042792" cy="365125"/>
          </a:xfrm>
          <a:prstGeom prst="rect">
            <a:avLst/>
          </a:prstGeom>
        </p:spPr>
        <p:txBody>
          <a:bodyPr/>
          <a:lstStyle>
            <a:lvl1pPr>
              <a:defRPr lang="fr-FR" altLang="fr-FR" b="1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fr-FR" dirty="0" smtClean="0"/>
              <a:t>Club de l’ours – Mai 2021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5882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95600" y="1988840"/>
            <a:ext cx="9361040" cy="1440161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95600" y="3429001"/>
            <a:ext cx="9361040" cy="1440159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91544" y="6468896"/>
            <a:ext cx="4042792" cy="365125"/>
          </a:xfrm>
          <a:prstGeom prst="rect">
            <a:avLst/>
          </a:prstGeom>
        </p:spPr>
        <p:txBody>
          <a:bodyPr/>
          <a:lstStyle>
            <a:lvl1pPr>
              <a:defRPr lang="fr-FR" altLang="fr-FR" b="1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fr-FR" dirty="0" smtClean="0"/>
              <a:t>Sujet et date</a:t>
            </a: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272464" y="6468896"/>
            <a:ext cx="1584176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813670E9-32FA-4A57-8011-EC328232E72B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538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95600" y="4406901"/>
            <a:ext cx="936104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495600" y="2906713"/>
            <a:ext cx="936104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91544" y="6468896"/>
            <a:ext cx="4042792" cy="365125"/>
          </a:xfrm>
          <a:prstGeom prst="rect">
            <a:avLst/>
          </a:prstGeom>
        </p:spPr>
        <p:txBody>
          <a:bodyPr/>
          <a:lstStyle>
            <a:lvl1pPr>
              <a:defRPr lang="fr-FR" altLang="fr-FR" b="1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fr-FR" dirty="0" smtClean="0"/>
              <a:t>Sujet et date</a:t>
            </a: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272464" y="6468896"/>
            <a:ext cx="1584176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813670E9-32FA-4A57-8011-EC328232E72B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1132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495674" y="1628799"/>
            <a:ext cx="4320406" cy="4525963"/>
          </a:xfrm>
        </p:spPr>
        <p:txBody>
          <a:bodyPr/>
          <a:lstStyle>
            <a:lvl1pPr marL="0" indent="0">
              <a:buNone/>
              <a:defRPr sz="2800">
                <a:solidFill>
                  <a:srgbClr val="E82728"/>
                </a:solidFill>
              </a:defRPr>
            </a:lvl1pPr>
            <a:lvl2pPr>
              <a:defRPr sz="2400">
                <a:solidFill>
                  <a:srgbClr val="596DB2"/>
                </a:solidFill>
              </a:defRPr>
            </a:lvl2pPr>
            <a:lvl3pPr marL="1257300" indent="-342900">
              <a:buFont typeface="Calibri" panose="020F0502020204030204" pitchFamily="34" charset="0"/>
              <a:buChar char="₋"/>
              <a:defRPr sz="2000">
                <a:solidFill>
                  <a:srgbClr val="283583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91544" y="6468896"/>
            <a:ext cx="4042792" cy="365125"/>
          </a:xfrm>
          <a:prstGeom prst="rect">
            <a:avLst/>
          </a:prstGeom>
        </p:spPr>
        <p:txBody>
          <a:bodyPr/>
          <a:lstStyle>
            <a:lvl1pPr>
              <a:defRPr lang="fr-FR" altLang="fr-FR" b="1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fr-FR" dirty="0" smtClean="0"/>
              <a:t>Sujet et date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272464" y="6468896"/>
            <a:ext cx="1589079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813670E9-32FA-4A57-8011-EC328232E72B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0"/>
          </p:nvPr>
        </p:nvSpPr>
        <p:spPr>
          <a:xfrm>
            <a:off x="7541137" y="1628799"/>
            <a:ext cx="4320406" cy="4525963"/>
          </a:xfrm>
        </p:spPr>
        <p:txBody>
          <a:bodyPr/>
          <a:lstStyle>
            <a:lvl1pPr marL="0" indent="0">
              <a:buNone/>
              <a:defRPr sz="2800">
                <a:solidFill>
                  <a:srgbClr val="E82728"/>
                </a:solidFill>
              </a:defRPr>
            </a:lvl1pPr>
            <a:lvl2pPr>
              <a:defRPr sz="2400">
                <a:solidFill>
                  <a:srgbClr val="596DB2"/>
                </a:solidFill>
              </a:defRPr>
            </a:lvl2pPr>
            <a:lvl3pPr marL="1257300" indent="-342900">
              <a:buFont typeface="Calibri" panose="020F0502020204030204" pitchFamily="34" charset="0"/>
              <a:buChar char="₋"/>
              <a:defRPr sz="2000">
                <a:solidFill>
                  <a:srgbClr val="283583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399202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91544" y="6468896"/>
            <a:ext cx="4042792" cy="365125"/>
          </a:xfrm>
          <a:prstGeom prst="rect">
            <a:avLst/>
          </a:prstGeom>
        </p:spPr>
        <p:txBody>
          <a:bodyPr/>
          <a:lstStyle>
            <a:lvl1pPr>
              <a:defRPr lang="fr-FR" altLang="fr-FR" b="1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fr-FR" dirty="0" smtClean="0"/>
              <a:t>Sujet et date</a:t>
            </a:r>
            <a:endParaRPr lang="fr-FR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272464" y="6468896"/>
            <a:ext cx="1589079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813670E9-32FA-4A57-8011-EC328232E72B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6933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91544" y="6468896"/>
            <a:ext cx="4042792" cy="365125"/>
          </a:xfrm>
          <a:prstGeom prst="rect">
            <a:avLst/>
          </a:prstGeom>
        </p:spPr>
        <p:txBody>
          <a:bodyPr/>
          <a:lstStyle>
            <a:lvl1pPr>
              <a:defRPr lang="fr-FR" altLang="fr-FR" b="1" i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fr-FR" dirty="0" smtClean="0"/>
              <a:t>Sujet et date</a:t>
            </a:r>
            <a:endParaRPr lang="fr-FR" dirty="0"/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272464" y="6468896"/>
            <a:ext cx="1584176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813670E9-32FA-4A57-8011-EC328232E72B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1962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95600" y="273050"/>
            <a:ext cx="298918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34336" y="273051"/>
            <a:ext cx="5822304" cy="5853113"/>
          </a:xfrm>
        </p:spPr>
        <p:txBody>
          <a:bodyPr/>
          <a:lstStyle>
            <a:lvl1pPr marL="0" indent="0">
              <a:buNone/>
              <a:defRPr sz="3200">
                <a:solidFill>
                  <a:srgbClr val="E82728"/>
                </a:solidFill>
              </a:defRPr>
            </a:lvl1pPr>
            <a:lvl2pPr>
              <a:defRPr sz="2800">
                <a:solidFill>
                  <a:srgbClr val="596DB2"/>
                </a:solidFill>
              </a:defRPr>
            </a:lvl2pPr>
            <a:lvl3pPr marL="1257300" indent="-342900">
              <a:buFont typeface="Calibri" panose="020F0502020204030204" pitchFamily="34" charset="0"/>
              <a:buChar char="₋"/>
              <a:defRPr sz="2400">
                <a:solidFill>
                  <a:srgbClr val="283583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495600" y="1435101"/>
            <a:ext cx="298918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91544" y="6468896"/>
            <a:ext cx="4042792" cy="365125"/>
          </a:xfrm>
          <a:prstGeom prst="rect">
            <a:avLst/>
          </a:prstGeom>
        </p:spPr>
        <p:txBody>
          <a:bodyPr/>
          <a:lstStyle>
            <a:lvl1pPr>
              <a:defRPr lang="fr-FR" altLang="fr-FR" b="1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fr-FR" dirty="0" smtClean="0"/>
              <a:t>Sujet et date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272464" y="6468896"/>
            <a:ext cx="1584176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813670E9-32FA-4A57-8011-EC328232E72B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1501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95598" y="4800600"/>
            <a:ext cx="9361041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495599" y="612775"/>
            <a:ext cx="9361041" cy="4114800"/>
          </a:xfrm>
        </p:spPr>
        <p:txBody>
          <a:bodyPr/>
          <a:lstStyle>
            <a:lvl1pPr marL="0" indent="0">
              <a:buNone/>
              <a:defRPr sz="3200">
                <a:solidFill>
                  <a:srgbClr val="E82728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495599" y="5367338"/>
            <a:ext cx="93610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272464" y="6468896"/>
            <a:ext cx="1584176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813670E9-32FA-4A57-8011-EC328232E72B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8139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4BB45CB-43D0-42A0-8D2E-997C399BEA2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2051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10"/>
          <a:stretch>
            <a:fillRect/>
          </a:stretch>
        </p:blipFill>
        <p:spPr bwMode="auto">
          <a:xfrm>
            <a:off x="8410575" y="0"/>
            <a:ext cx="3781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8610600" cy="6858000"/>
          </a:xfrm>
          <a:prstGeom prst="rect">
            <a:avLst/>
          </a:prstGeom>
          <a:solidFill>
            <a:srgbClr val="596D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95674" y="115889"/>
            <a:ext cx="9365869" cy="93684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 texte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95600" y="1600200"/>
            <a:ext cx="936104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</p:txBody>
      </p:sp>
      <p:pic>
        <p:nvPicPr>
          <p:cNvPr id="1028" name="Imag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60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1960563" y="6453188"/>
            <a:ext cx="10231437" cy="404812"/>
          </a:xfrm>
          <a:prstGeom prst="rect">
            <a:avLst/>
          </a:prstGeom>
          <a:solidFill>
            <a:srgbClr val="596DB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fr-FR" altLang="fr-FR" sz="1400" b="1" dirty="0">
              <a:solidFill>
                <a:schemeClr val="bg1"/>
              </a:solidFill>
              <a:latin typeface="Calibri" panose="020F0502020204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60562" y="6468896"/>
            <a:ext cx="4073773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altLang="fr-FR" b="1" dirty="0" smtClean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Club de l’Ours – Mai 2021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272464" y="6468896"/>
            <a:ext cx="1584176" cy="365125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813670E9-32FA-4A57-8011-EC328232E72B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6" r:id="rId1"/>
    <p:sldLayoutId id="2147484214" r:id="rId2"/>
    <p:sldLayoutId id="2147484216" r:id="rId3"/>
    <p:sldLayoutId id="2147484217" r:id="rId4"/>
    <p:sldLayoutId id="2147484219" r:id="rId5"/>
    <p:sldLayoutId id="2147484220" r:id="rId6"/>
    <p:sldLayoutId id="2147484221" r:id="rId7"/>
    <p:sldLayoutId id="2147484222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83583"/>
          </a:solidFill>
          <a:latin typeface="Calibri" panose="020F0502020204030204" pitchFamily="34" charset="0"/>
          <a:ea typeface="ＭＳ Ｐゴシック" charset="0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ct val="0"/>
        </a:spcAft>
        <a:buFont typeface="Arial" panose="020B0604020202020204" pitchFamily="34" charset="0"/>
        <a:buNone/>
        <a:defRPr sz="3200">
          <a:solidFill>
            <a:srgbClr val="E82728"/>
          </a:solidFill>
          <a:latin typeface="Calibri" panose="020F0502020204030204" pitchFamily="34" charset="0"/>
          <a:ea typeface="ＭＳ Ｐゴシック" charset="0"/>
          <a:cs typeface="Calibri" panose="020F0502020204030204" pitchFamily="34" charset="0"/>
        </a:defRPr>
      </a:lvl1pPr>
      <a:lvl2pPr marL="914400" indent="-457200" algn="l" rtl="0" eaLnBrk="1" fontAlgn="base" hangingPunct="1">
        <a:spcBef>
          <a:spcPts val="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rgbClr val="596DB2"/>
          </a:solidFill>
          <a:latin typeface="Calibri" panose="020F0502020204030204" pitchFamily="34" charset="0"/>
          <a:ea typeface="ＭＳ Ｐゴシック" pitchFamily="34" charset="-128"/>
          <a:cs typeface="Calibri" panose="020F0502020204030204" pitchFamily="34" charset="0"/>
        </a:defRPr>
      </a:lvl2pPr>
      <a:lvl3pPr marL="1257300" indent="-342900" algn="l" rtl="0" eaLnBrk="1" fontAlgn="base" hangingPunct="1">
        <a:spcBef>
          <a:spcPts val="0"/>
        </a:spcBef>
        <a:spcAft>
          <a:spcPct val="0"/>
        </a:spcAft>
        <a:buFont typeface="Calibri" panose="020F0502020204030204" pitchFamily="34" charset="0"/>
        <a:buChar char="₋"/>
        <a:defRPr sz="2400">
          <a:solidFill>
            <a:srgbClr val="283583"/>
          </a:solidFill>
          <a:latin typeface="Calibri" panose="020F0502020204030204" pitchFamily="34" charset="0"/>
          <a:ea typeface="ＭＳ Ｐゴシック" pitchFamily="34" charset="-128"/>
          <a:cs typeface="Calibri" panose="020F0502020204030204" pitchFamily="34" charset="0"/>
        </a:defRPr>
      </a:lvl3pPr>
      <a:lvl4pPr marL="1714500" indent="-342900" algn="l" rtl="0" eaLnBrk="1" fontAlgn="base" hangingPunct="1">
        <a:spcBef>
          <a:spcPts val="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ＭＳ Ｐゴシック" pitchFamily="34" charset="-128"/>
          <a:cs typeface="Calibri" panose="020F0502020204030204" pitchFamily="34" charset="0"/>
        </a:defRPr>
      </a:lvl4pPr>
      <a:lvl5pPr marL="2171700" indent="-342900" algn="l" rtl="0" eaLnBrk="1" fontAlgn="base" hangingPunct="1">
        <a:spcBef>
          <a:spcPts val="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ＭＳ Ｐゴシック" pitchFamily="34" charset="-128"/>
          <a:cs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27448" y="2204864"/>
            <a:ext cx="7200800" cy="4320480"/>
          </a:xfrm>
        </p:spPr>
        <p:txBody>
          <a:bodyPr/>
          <a:lstStyle/>
          <a:p>
            <a:pPr algn="ctr"/>
            <a:r>
              <a:rPr lang="fr-FR" dirty="0" smtClean="0"/>
              <a:t>STRATEGIE D’INVESTISSEMENT DU DEPARTEMENT DU RHÔNE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775521" y="112474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063552" y="478413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bg1"/>
                </a:solidFill>
              </a:rPr>
              <a:t>Club de l’OURS – Mai 2021</a:t>
            </a:r>
            <a:endParaRPr lang="fr-F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85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13670E9-32FA-4A57-8011-EC328232E72B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999656" y="692696"/>
            <a:ext cx="7272808" cy="64881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83583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2800" kern="0" dirty="0" smtClean="0"/>
              <a:t>Plan Pluriannuel d’Investissements 2021-2026</a:t>
            </a:r>
            <a:endParaRPr lang="fr-FR" sz="2800" kern="0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423592" y="2060848"/>
            <a:ext cx="9433048" cy="424847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83583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fr-FR" sz="2800" kern="0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639616" y="1901272"/>
            <a:ext cx="9433048" cy="424847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83583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fr-FR" sz="2800" kern="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575992" y="2213248"/>
            <a:ext cx="9433048" cy="424847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83583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2800" dirty="0">
                <a:solidFill>
                  <a:srgbClr val="00B0F0"/>
                </a:solidFill>
              </a:rPr>
              <a:t>Voirie Départementale et Sécurité routière : 93 M€</a:t>
            </a:r>
          </a:p>
          <a:p>
            <a:r>
              <a:rPr lang="fr-FR" sz="2800" dirty="0"/>
              <a:t>	</a:t>
            </a:r>
            <a:r>
              <a:rPr lang="fr-FR" sz="2800" dirty="0" smtClean="0"/>
              <a:t>Amélioration du réseau et Équipements 12 M€</a:t>
            </a:r>
            <a:endParaRPr lang="fr-FR" sz="2800" dirty="0"/>
          </a:p>
          <a:p>
            <a:r>
              <a:rPr lang="fr-FR" sz="2800" dirty="0"/>
              <a:t>	Grands Projets 44 M</a:t>
            </a:r>
            <a:r>
              <a:rPr lang="fr-FR" sz="2800" dirty="0" smtClean="0"/>
              <a:t>€</a:t>
            </a:r>
          </a:p>
          <a:p>
            <a:r>
              <a:rPr lang="fr-FR" sz="2800" dirty="0" smtClean="0"/>
              <a:t>	Entretien et Exploitation 31 M€</a:t>
            </a:r>
            <a:endParaRPr lang="fr-FR" sz="2800" dirty="0"/>
          </a:p>
          <a:p>
            <a:endParaRPr lang="fr-FR" sz="2800" dirty="0"/>
          </a:p>
          <a:p>
            <a:endParaRPr lang="fr-FR" sz="2800" kern="0" dirty="0"/>
          </a:p>
        </p:txBody>
      </p:sp>
    </p:spTree>
    <p:extLst>
      <p:ext uri="{BB962C8B-B14F-4D97-AF65-F5344CB8AC3E}">
        <p14:creationId xmlns:p14="http://schemas.microsoft.com/office/powerpoint/2010/main" val="13946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13670E9-32FA-4A57-8011-EC328232E72B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999656" y="692696"/>
            <a:ext cx="7272808" cy="64881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83583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2800" kern="0" dirty="0" smtClean="0"/>
              <a:t>Plan Pluriannuel d’Investissements 2021 2026</a:t>
            </a:r>
            <a:endParaRPr lang="fr-FR" sz="2800" kern="0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371916" y="1194404"/>
            <a:ext cx="9433048" cy="424847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83583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fr-FR" sz="2800" kern="0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639616" y="1901272"/>
            <a:ext cx="9433048" cy="424847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83583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fr-FR" sz="2800" kern="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359015" y="1196752"/>
            <a:ext cx="9433048" cy="424847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83583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2800" dirty="0">
                <a:solidFill>
                  <a:srgbClr val="00B0F0"/>
                </a:solidFill>
              </a:rPr>
              <a:t>3 collèges neufs :</a:t>
            </a:r>
          </a:p>
          <a:p>
            <a:r>
              <a:rPr lang="fr-FR" sz="2800" dirty="0"/>
              <a:t>	</a:t>
            </a:r>
            <a:r>
              <a:rPr lang="fr-FR" sz="2800" dirty="0" smtClean="0"/>
              <a:t>Collège Médiathèque Jacques Chirac Bassin Villefranche</a:t>
            </a:r>
          </a:p>
          <a:p>
            <a:r>
              <a:rPr lang="fr-FR" sz="2800" dirty="0" smtClean="0"/>
              <a:t>	Collège Genas</a:t>
            </a:r>
          </a:p>
          <a:p>
            <a:r>
              <a:rPr lang="fr-FR" sz="2800" dirty="0" smtClean="0"/>
              <a:t>	Collège Ouest Lyonnais</a:t>
            </a:r>
          </a:p>
          <a:p>
            <a:endParaRPr lang="fr-FR" sz="2800" dirty="0"/>
          </a:p>
          <a:p>
            <a:r>
              <a:rPr lang="fr-FR" sz="2800" dirty="0">
                <a:solidFill>
                  <a:srgbClr val="00B0F0"/>
                </a:solidFill>
              </a:rPr>
              <a:t>Plusieurs extensions / réhabilitations de Collège</a:t>
            </a:r>
          </a:p>
          <a:p>
            <a:r>
              <a:rPr lang="fr-FR" sz="2800" dirty="0"/>
              <a:t>	</a:t>
            </a:r>
            <a:r>
              <a:rPr lang="fr-FR" sz="2800" dirty="0" err="1" smtClean="0"/>
              <a:t>Lentilly</a:t>
            </a:r>
            <a:r>
              <a:rPr lang="fr-FR" sz="2800" dirty="0" smtClean="0"/>
              <a:t>, </a:t>
            </a:r>
            <a:r>
              <a:rPr lang="fr-FR" sz="2800" dirty="0" err="1" smtClean="0"/>
              <a:t>Chazay</a:t>
            </a:r>
            <a:r>
              <a:rPr lang="fr-FR" sz="2800" dirty="0" smtClean="0"/>
              <a:t> d’</a:t>
            </a:r>
            <a:r>
              <a:rPr lang="fr-FR" sz="2800" dirty="0" err="1" smtClean="0"/>
              <a:t>Azergues</a:t>
            </a:r>
            <a:r>
              <a:rPr lang="fr-FR" sz="2800" dirty="0" smtClean="0"/>
              <a:t>, </a:t>
            </a:r>
            <a:r>
              <a:rPr lang="fr-FR" sz="2800" dirty="0"/>
              <a:t>S</a:t>
            </a:r>
            <a:r>
              <a:rPr lang="fr-FR" sz="2800" dirty="0" smtClean="0"/>
              <a:t>aint </a:t>
            </a:r>
            <a:r>
              <a:rPr lang="fr-FR" sz="2800" dirty="0"/>
              <a:t>S</a:t>
            </a:r>
            <a:r>
              <a:rPr lang="fr-FR" sz="2800" dirty="0" smtClean="0"/>
              <a:t>ymphorien d’Ozon, 	Brindas</a:t>
            </a:r>
          </a:p>
          <a:p>
            <a:endParaRPr lang="fr-FR" sz="2800" dirty="0" smtClean="0"/>
          </a:p>
          <a:p>
            <a:r>
              <a:rPr lang="fr-FR" sz="2800" dirty="0">
                <a:solidFill>
                  <a:srgbClr val="00B0F0"/>
                </a:solidFill>
              </a:rPr>
              <a:t>Programme centre technique</a:t>
            </a:r>
          </a:p>
          <a:p>
            <a:r>
              <a:rPr lang="fr-FR" sz="2800" dirty="0"/>
              <a:t>	</a:t>
            </a:r>
            <a:r>
              <a:rPr lang="fr-FR" sz="2800" dirty="0" smtClean="0"/>
              <a:t>Fleurieu sur L’Arbresle, Saint Martin en Haut, Beaujeu, 	Est Lyonnais</a:t>
            </a: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6351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13670E9-32FA-4A57-8011-EC328232E72B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999656" y="692696"/>
            <a:ext cx="7272808" cy="64881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83583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2800" kern="0" dirty="0" smtClean="0"/>
              <a:t>Plan Pluriannuel d’Investissements 2021 2026</a:t>
            </a:r>
            <a:endParaRPr lang="fr-FR" sz="2800" kern="0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423592" y="1341511"/>
            <a:ext cx="9433048" cy="424847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83583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fr-FR" sz="2800" kern="0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639616" y="1901272"/>
            <a:ext cx="9433048" cy="424847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83583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fr-FR" sz="2800" kern="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207568" y="1341511"/>
            <a:ext cx="9433048" cy="424847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83583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2800" dirty="0">
                <a:solidFill>
                  <a:srgbClr val="00B0F0"/>
                </a:solidFill>
              </a:rPr>
              <a:t>Musée SRG : 9 M€</a:t>
            </a:r>
          </a:p>
          <a:p>
            <a:endParaRPr lang="fr-FR" sz="2800" dirty="0"/>
          </a:p>
          <a:p>
            <a:endParaRPr lang="fr-FR" sz="2800" dirty="0" smtClean="0"/>
          </a:p>
          <a:p>
            <a:r>
              <a:rPr lang="fr-FR" sz="2800" dirty="0" smtClean="0"/>
              <a:t>		</a:t>
            </a:r>
            <a:r>
              <a:rPr lang="fr-FR" sz="2800" dirty="0">
                <a:solidFill>
                  <a:srgbClr val="00B0F0"/>
                </a:solidFill>
              </a:rPr>
              <a:t>Hôtel du département : 10 M€</a:t>
            </a:r>
          </a:p>
          <a:p>
            <a:endParaRPr lang="fr-FR" sz="2800" dirty="0"/>
          </a:p>
          <a:p>
            <a:r>
              <a:rPr lang="fr-FR" sz="2800" dirty="0" smtClean="0"/>
              <a:t>			</a:t>
            </a:r>
          </a:p>
          <a:p>
            <a:r>
              <a:rPr lang="fr-FR" sz="2800" dirty="0"/>
              <a:t>	</a:t>
            </a:r>
            <a:r>
              <a:rPr lang="fr-FR" sz="2800" dirty="0" smtClean="0"/>
              <a:t>		</a:t>
            </a:r>
            <a:r>
              <a:rPr lang="fr-FR" sz="2800" dirty="0">
                <a:solidFill>
                  <a:srgbClr val="00B0F0"/>
                </a:solidFill>
              </a:rPr>
              <a:t>Aménagement RD342 : 9 M€</a:t>
            </a:r>
          </a:p>
          <a:p>
            <a:endParaRPr lang="fr-FR" sz="2800" dirty="0">
              <a:solidFill>
                <a:srgbClr val="00B0F0"/>
              </a:solidFill>
            </a:endParaRPr>
          </a:p>
          <a:p>
            <a:r>
              <a:rPr lang="fr-FR" sz="2800" dirty="0">
                <a:solidFill>
                  <a:srgbClr val="00B0F0"/>
                </a:solidFill>
              </a:rPr>
              <a:t>Pont de Condrieu : 10 M€</a:t>
            </a:r>
          </a:p>
          <a:p>
            <a:endParaRPr lang="fr-FR" sz="2800" dirty="0"/>
          </a:p>
          <a:p>
            <a:endParaRPr lang="fr-FR" sz="2800" kern="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0120" y="2224729"/>
            <a:ext cx="2711880" cy="349719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824" y="5216604"/>
            <a:ext cx="2556874" cy="128038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0905" y="1296489"/>
            <a:ext cx="2155468" cy="112439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6656" y="2240397"/>
            <a:ext cx="1784335" cy="133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07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13670E9-32FA-4A57-8011-EC328232E72B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999656" y="234098"/>
            <a:ext cx="6408712" cy="64881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83583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2800" kern="0" dirty="0" smtClean="0"/>
              <a:t>Autres Investissements départementaux</a:t>
            </a:r>
            <a:endParaRPr lang="fr-FR" sz="2800" kern="0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423592" y="2060848"/>
            <a:ext cx="9433048" cy="424847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83583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fr-FR" sz="2800" kern="0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063552" y="1042489"/>
            <a:ext cx="9793088" cy="470707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83583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altLang="fr-FR" sz="2800" dirty="0">
                <a:solidFill>
                  <a:srgbClr val="00B0F0"/>
                </a:solidFill>
              </a:rPr>
              <a:t>Développement durable, eau, forêts, </a:t>
            </a:r>
            <a:r>
              <a:rPr lang="fr-FR" altLang="fr-FR" sz="2800" dirty="0" smtClean="0">
                <a:solidFill>
                  <a:srgbClr val="00B0F0"/>
                </a:solidFill>
              </a:rPr>
              <a:t>environnement : 10 M€ </a:t>
            </a:r>
          </a:p>
          <a:p>
            <a:r>
              <a:rPr lang="fr-FR" sz="2800" dirty="0" smtClean="0"/>
              <a:t>		</a:t>
            </a:r>
          </a:p>
          <a:p>
            <a:r>
              <a:rPr lang="fr-FR" sz="2800" dirty="0" smtClean="0"/>
              <a:t>Forêts Départementales : 1700 Ha</a:t>
            </a:r>
          </a:p>
          <a:p>
            <a:endParaRPr lang="fr-FR" sz="2800" dirty="0" smtClean="0"/>
          </a:p>
          <a:p>
            <a:endParaRPr lang="fr-FR" sz="2800" dirty="0"/>
          </a:p>
          <a:p>
            <a:r>
              <a:rPr lang="fr-FR" sz="2800" dirty="0" smtClean="0"/>
              <a:t>	Espaces Naturels sensibles : 45 sites</a:t>
            </a:r>
          </a:p>
          <a:p>
            <a:endParaRPr lang="fr-FR" sz="2800" dirty="0" smtClean="0"/>
          </a:p>
          <a:p>
            <a:endParaRPr lang="fr-FR" sz="2800" dirty="0"/>
          </a:p>
          <a:p>
            <a:endParaRPr lang="fr-FR" sz="2800" dirty="0" smtClean="0"/>
          </a:p>
          <a:p>
            <a:r>
              <a:rPr lang="fr-FR" sz="2800" dirty="0" smtClean="0">
                <a:solidFill>
                  <a:srgbClr val="00B0F0"/>
                </a:solidFill>
              </a:rPr>
              <a:t>Agriculture, PENAP</a:t>
            </a:r>
            <a:endParaRPr lang="fr-FR" sz="2800" dirty="0">
              <a:solidFill>
                <a:srgbClr val="00B0F0"/>
              </a:solidFill>
            </a:endParaRPr>
          </a:p>
          <a:p>
            <a:endParaRPr lang="fr-FR" sz="2800" kern="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928" y="4627435"/>
            <a:ext cx="3719314" cy="163424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2726" y="2887300"/>
            <a:ext cx="3359274" cy="147604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8683" y="1524498"/>
            <a:ext cx="2979370" cy="130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93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13670E9-32FA-4A57-8011-EC328232E72B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999656" y="234098"/>
            <a:ext cx="6408712" cy="64881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83583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2800" kern="0" dirty="0" smtClean="0"/>
              <a:t>Autres Investissements départementaux</a:t>
            </a:r>
            <a:endParaRPr lang="fr-FR" sz="2800" kern="0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423592" y="2060848"/>
            <a:ext cx="9433048" cy="424847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83583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fr-FR" sz="2800" kern="0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063552" y="1042489"/>
            <a:ext cx="9793088" cy="470707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83583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fr-FR" sz="2800" dirty="0" smtClean="0">
              <a:solidFill>
                <a:srgbClr val="00B0F0"/>
              </a:solidFill>
            </a:endParaRPr>
          </a:p>
          <a:p>
            <a:r>
              <a:rPr lang="fr-FR" sz="2800" dirty="0" smtClean="0">
                <a:solidFill>
                  <a:srgbClr val="00B0F0"/>
                </a:solidFill>
              </a:rPr>
              <a:t>Aménagement </a:t>
            </a:r>
            <a:r>
              <a:rPr lang="fr-FR" sz="2800" dirty="0">
                <a:solidFill>
                  <a:srgbClr val="00B0F0"/>
                </a:solidFill>
              </a:rPr>
              <a:t>: ZAC </a:t>
            </a:r>
            <a:r>
              <a:rPr lang="fr-FR" sz="2800" dirty="0" err="1">
                <a:solidFill>
                  <a:srgbClr val="00B0F0"/>
                </a:solidFill>
              </a:rPr>
              <a:t>Bordelan</a:t>
            </a:r>
            <a:r>
              <a:rPr lang="fr-FR" sz="2800" dirty="0">
                <a:solidFill>
                  <a:srgbClr val="00B0F0"/>
                </a:solidFill>
              </a:rPr>
              <a:t>, </a:t>
            </a:r>
            <a:r>
              <a:rPr lang="fr-FR" sz="2800" dirty="0" smtClean="0">
                <a:solidFill>
                  <a:srgbClr val="00B0F0"/>
                </a:solidFill>
              </a:rPr>
              <a:t>SDTAN, Lac des sapins, </a:t>
            </a:r>
            <a:endParaRPr lang="fr-FR" sz="2800" dirty="0">
              <a:solidFill>
                <a:srgbClr val="00B0F0"/>
              </a:solidFill>
            </a:endParaRPr>
          </a:p>
          <a:p>
            <a:endParaRPr lang="fr-FR" sz="2800" kern="0" dirty="0"/>
          </a:p>
          <a:p>
            <a:endParaRPr lang="fr-FR" sz="2800" kern="0" dirty="0" smtClean="0"/>
          </a:p>
          <a:p>
            <a:r>
              <a:rPr lang="fr-FR" sz="2800" dirty="0" smtClean="0">
                <a:solidFill>
                  <a:srgbClr val="00B0F0"/>
                </a:solidFill>
              </a:rPr>
              <a:t>Logement social et Habitat </a:t>
            </a:r>
            <a:r>
              <a:rPr lang="fr-FR" sz="2800" dirty="0">
                <a:solidFill>
                  <a:srgbClr val="00B0F0"/>
                </a:solidFill>
              </a:rPr>
              <a:t>: OPAC , </a:t>
            </a:r>
            <a:r>
              <a:rPr lang="fr-FR" sz="2800" dirty="0" smtClean="0">
                <a:solidFill>
                  <a:srgbClr val="00B0F0"/>
                </a:solidFill>
              </a:rPr>
              <a:t>SPPEH</a:t>
            </a:r>
          </a:p>
          <a:p>
            <a:endParaRPr lang="fr-FR" sz="2800" dirty="0">
              <a:solidFill>
                <a:srgbClr val="00B0F0"/>
              </a:solidFill>
            </a:endParaRPr>
          </a:p>
          <a:p>
            <a:endParaRPr lang="fr-FR" sz="2800" dirty="0" smtClean="0">
              <a:solidFill>
                <a:srgbClr val="00B0F0"/>
              </a:solidFill>
            </a:endParaRPr>
          </a:p>
          <a:p>
            <a:r>
              <a:rPr lang="fr-FR" sz="2800" dirty="0" smtClean="0">
                <a:solidFill>
                  <a:srgbClr val="00B0F0"/>
                </a:solidFill>
              </a:rPr>
              <a:t>Tourisme : </a:t>
            </a:r>
            <a:r>
              <a:rPr lang="fr-FR" sz="2800" dirty="0" err="1" smtClean="0">
                <a:solidFill>
                  <a:srgbClr val="00B0F0"/>
                </a:solidFill>
              </a:rPr>
              <a:t>Geocaching</a:t>
            </a:r>
            <a:endParaRPr lang="fr-FR" sz="2800" dirty="0">
              <a:solidFill>
                <a:srgbClr val="00B0F0"/>
              </a:solidFill>
            </a:endParaRPr>
          </a:p>
          <a:p>
            <a:endParaRPr lang="fr-FR" sz="2800" kern="0" dirty="0" smtClean="0"/>
          </a:p>
          <a:p>
            <a:endParaRPr lang="fr-FR" sz="2800" kern="0" dirty="0"/>
          </a:p>
        </p:txBody>
      </p:sp>
    </p:spTree>
    <p:extLst>
      <p:ext uri="{BB962C8B-B14F-4D97-AF65-F5344CB8AC3E}">
        <p14:creationId xmlns:p14="http://schemas.microsoft.com/office/powerpoint/2010/main" val="343457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13670E9-32FA-4A57-8011-EC328232E72B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999656" y="692696"/>
            <a:ext cx="8064896" cy="64881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83583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2800" kern="0" dirty="0" smtClean="0"/>
              <a:t>Le Département partenaire des collectivités locales</a:t>
            </a:r>
          </a:p>
          <a:p>
            <a:endParaRPr lang="fr-FR" sz="2800" kern="0" dirty="0"/>
          </a:p>
          <a:p>
            <a:r>
              <a:rPr lang="fr-FR" sz="2800" kern="0" dirty="0" smtClean="0"/>
              <a:t>		</a:t>
            </a:r>
            <a:r>
              <a:rPr lang="fr-FR" sz="2800" kern="0" dirty="0" smtClean="0">
                <a:solidFill>
                  <a:srgbClr val="FF0000"/>
                </a:solidFill>
              </a:rPr>
              <a:t>82 M€ sur la PPI</a:t>
            </a:r>
            <a:endParaRPr lang="fr-FR" sz="2800" kern="0" dirty="0">
              <a:solidFill>
                <a:srgbClr val="FF0000"/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423592" y="2060848"/>
            <a:ext cx="9433048" cy="424847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83583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fr-FR" sz="2800" kern="0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628234" y="2609528"/>
            <a:ext cx="9433048" cy="424847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83583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fr-FR" sz="2800" dirty="0">
                <a:solidFill>
                  <a:srgbClr val="00B0F0"/>
                </a:solidFill>
              </a:rPr>
              <a:t>Communes : </a:t>
            </a:r>
          </a:p>
          <a:p>
            <a:pPr algn="ctr"/>
            <a:r>
              <a:rPr lang="fr-FR" sz="2800" dirty="0" smtClean="0"/>
              <a:t>Appel à projets annuel 10 M€</a:t>
            </a:r>
          </a:p>
          <a:p>
            <a:endParaRPr lang="fr-FR" sz="2800" dirty="0" smtClean="0"/>
          </a:p>
          <a:p>
            <a:endParaRPr lang="fr-FR" sz="2800" dirty="0"/>
          </a:p>
          <a:p>
            <a:pPr algn="ctr"/>
            <a:r>
              <a:rPr lang="fr-FR" sz="2800" dirty="0">
                <a:solidFill>
                  <a:srgbClr val="00B0F0"/>
                </a:solidFill>
              </a:rPr>
              <a:t>Intercommunalités : </a:t>
            </a:r>
          </a:p>
          <a:p>
            <a:pPr algn="ctr"/>
            <a:r>
              <a:rPr lang="fr-FR" sz="2800" dirty="0" smtClean="0"/>
              <a:t>Pacte Rhône 11 M€ sur 3 ans</a:t>
            </a:r>
          </a:p>
          <a:p>
            <a:pPr algn="ctr"/>
            <a:r>
              <a:rPr lang="fr-FR" sz="2800" dirty="0" smtClean="0"/>
              <a:t>Soutien à la construction de gendarmerie </a:t>
            </a: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64661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13670E9-32FA-4A57-8011-EC328232E72B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345" y="147"/>
            <a:ext cx="4580311" cy="647930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8" y="116632"/>
            <a:ext cx="4144961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30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13670E9-32FA-4A57-8011-EC328232E72B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063552" y="332656"/>
            <a:ext cx="9433048" cy="583264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83583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2800" kern="0" dirty="0" smtClean="0"/>
              <a:t>Un nouveau Département depuis 6 ans</a:t>
            </a:r>
          </a:p>
          <a:p>
            <a:endParaRPr lang="fr-FR" sz="2800" kern="0" dirty="0" smtClean="0"/>
          </a:p>
          <a:p>
            <a:r>
              <a:rPr lang="fr-FR" sz="2800" kern="0" dirty="0"/>
              <a:t>	</a:t>
            </a:r>
            <a:r>
              <a:rPr lang="fr-FR" sz="2800" kern="0" dirty="0" smtClean="0"/>
              <a:t>				Fin d’un premier mandat</a:t>
            </a:r>
          </a:p>
          <a:p>
            <a:endParaRPr lang="fr-FR" sz="2800" kern="0" dirty="0" smtClean="0"/>
          </a:p>
          <a:p>
            <a:r>
              <a:rPr lang="fr-FR" sz="2800" kern="0" dirty="0" smtClean="0"/>
              <a:t>Nouveau Territoire 2 700 km²</a:t>
            </a:r>
          </a:p>
          <a:p>
            <a:r>
              <a:rPr lang="fr-FR" sz="2800" kern="0" dirty="0" smtClean="0"/>
              <a:t>					460 632 Habitants</a:t>
            </a:r>
          </a:p>
          <a:p>
            <a:r>
              <a:rPr lang="fr-FR" sz="2800" kern="0" dirty="0"/>
              <a:t>208 Communes</a:t>
            </a:r>
          </a:p>
          <a:p>
            <a:r>
              <a:rPr lang="fr-FR" sz="2800" kern="0" dirty="0"/>
              <a:t>12 </a:t>
            </a:r>
            <a:r>
              <a:rPr lang="fr-FR" sz="2800" kern="0" dirty="0" smtClean="0"/>
              <a:t>Intercommunalités</a:t>
            </a:r>
            <a:endParaRPr lang="fr-FR" sz="2800" kern="0" dirty="0"/>
          </a:p>
          <a:p>
            <a:endParaRPr lang="fr-FR" sz="2800" kern="0" dirty="0" smtClean="0"/>
          </a:p>
          <a:p>
            <a:r>
              <a:rPr lang="fr-FR" sz="2800" kern="0" dirty="0" smtClean="0"/>
              <a:t>13 Cantons /26 Élus</a:t>
            </a:r>
          </a:p>
          <a:p>
            <a:r>
              <a:rPr lang="fr-FR" sz="2800" kern="0" dirty="0" smtClean="0"/>
              <a:t>1800 Agents</a:t>
            </a:r>
          </a:p>
          <a:p>
            <a:endParaRPr lang="fr-FR" sz="2800" kern="0" dirty="0" smtClean="0"/>
          </a:p>
          <a:p>
            <a:r>
              <a:rPr lang="fr-FR" sz="2800" kern="0" dirty="0" smtClean="0"/>
              <a:t>Nouveau </a:t>
            </a:r>
            <a:r>
              <a:rPr lang="fr-FR" sz="2800" kern="0" dirty="0"/>
              <a:t>Budget </a:t>
            </a:r>
            <a:r>
              <a:rPr lang="fr-FR" sz="2800" kern="0" dirty="0" smtClean="0"/>
              <a:t>: </a:t>
            </a:r>
            <a:r>
              <a:rPr lang="fr-FR" sz="2800" kern="0" dirty="0" smtClean="0">
                <a:solidFill>
                  <a:srgbClr val="FF0000"/>
                </a:solidFill>
              </a:rPr>
              <a:t>556 </a:t>
            </a:r>
            <a:r>
              <a:rPr lang="fr-FR" sz="2800" kern="0" dirty="0">
                <a:solidFill>
                  <a:srgbClr val="FF0000"/>
                </a:solidFill>
              </a:rPr>
              <a:t>M€</a:t>
            </a:r>
            <a:r>
              <a:rPr lang="fr-FR" sz="2800" kern="0" dirty="0"/>
              <a:t> dont 78 M€ </a:t>
            </a:r>
            <a:r>
              <a:rPr lang="fr-FR" sz="2800" kern="0" dirty="0" smtClean="0"/>
              <a:t>d’Investissement</a:t>
            </a:r>
          </a:p>
          <a:p>
            <a:endParaRPr lang="fr-FR" sz="2800" kern="0" dirty="0"/>
          </a:p>
        </p:txBody>
      </p:sp>
    </p:spTree>
    <p:extLst>
      <p:ext uri="{BB962C8B-B14F-4D97-AF65-F5344CB8AC3E}">
        <p14:creationId xmlns:p14="http://schemas.microsoft.com/office/powerpoint/2010/main" val="115470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13670E9-32FA-4A57-8011-EC328232E72B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1399" y="3315656"/>
            <a:ext cx="29201" cy="22668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799" y="3468056"/>
            <a:ext cx="29201" cy="22668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2954" y="-253578"/>
            <a:ext cx="6439510" cy="672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4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13670E9-32FA-4A57-8011-EC328232E72B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8" y="-35768"/>
            <a:ext cx="7243636" cy="643606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681" y="21479"/>
            <a:ext cx="2636525" cy="632156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" y="1196752"/>
            <a:ext cx="3771172" cy="91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51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13670E9-32FA-4A57-8011-EC328232E72B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868" y="116632"/>
            <a:ext cx="10040132" cy="621793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42" y="1208215"/>
            <a:ext cx="2166051" cy="519351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-17699"/>
            <a:ext cx="4464497" cy="91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19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13670E9-32FA-4A57-8011-EC328232E72B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999656" y="188640"/>
            <a:ext cx="4613415" cy="64881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83583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2800" kern="0" dirty="0" smtClean="0">
                <a:solidFill>
                  <a:srgbClr val="00B050"/>
                </a:solidFill>
              </a:rPr>
              <a:t>Un Patrimoine varié</a:t>
            </a:r>
            <a:endParaRPr lang="fr-FR" sz="2800" kern="0" dirty="0">
              <a:solidFill>
                <a:srgbClr val="00B050"/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64788" y="864776"/>
            <a:ext cx="9912424" cy="424847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83583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2800" dirty="0" smtClean="0"/>
              <a:t>33 Collèges </a:t>
            </a:r>
            <a:r>
              <a:rPr lang="fr-FR" sz="2800" dirty="0"/>
              <a:t>P</a:t>
            </a:r>
            <a:r>
              <a:rPr lang="fr-FR" sz="2800" dirty="0" smtClean="0"/>
              <a:t>ublics</a:t>
            </a:r>
            <a:r>
              <a:rPr lang="fr-FR" sz="2800" dirty="0"/>
              <a:t>, </a:t>
            </a:r>
          </a:p>
          <a:p>
            <a:r>
              <a:rPr lang="fr-FR" sz="2800" dirty="0" smtClean="0"/>
              <a:t>			</a:t>
            </a:r>
          </a:p>
          <a:p>
            <a:r>
              <a:rPr lang="fr-FR" sz="2800" dirty="0"/>
              <a:t>	</a:t>
            </a:r>
            <a:r>
              <a:rPr lang="fr-FR" sz="2800" dirty="0" smtClean="0"/>
              <a:t>		1 Musée</a:t>
            </a:r>
            <a:r>
              <a:rPr lang="fr-FR" sz="2800" dirty="0"/>
              <a:t>,</a:t>
            </a:r>
            <a:endParaRPr lang="fr-FR" sz="2800" dirty="0" smtClean="0"/>
          </a:p>
          <a:p>
            <a:r>
              <a:rPr lang="fr-FR" sz="2800" dirty="0" smtClean="0"/>
              <a:t>			2 </a:t>
            </a:r>
            <a:r>
              <a:rPr lang="fr-FR" sz="2800" dirty="0"/>
              <a:t>M</a:t>
            </a:r>
            <a:r>
              <a:rPr lang="fr-FR" sz="2800" dirty="0" smtClean="0"/>
              <a:t>édiathèques </a:t>
            </a:r>
            <a:r>
              <a:rPr lang="fr-FR" sz="2800" dirty="0"/>
              <a:t>Départementales, </a:t>
            </a:r>
            <a:endParaRPr lang="fr-FR" sz="2800" dirty="0" smtClean="0"/>
          </a:p>
          <a:p>
            <a:r>
              <a:rPr lang="fr-FR" sz="2800" dirty="0" smtClean="0"/>
              <a:t>			Archives Départementales et Métropolitaines</a:t>
            </a:r>
          </a:p>
          <a:p>
            <a:endParaRPr lang="fr-FR" sz="2800" dirty="0" smtClean="0"/>
          </a:p>
          <a:p>
            <a:r>
              <a:rPr lang="fr-FR" sz="2800" dirty="0" smtClean="0"/>
              <a:t>20 Centres Technique Routier</a:t>
            </a:r>
          </a:p>
          <a:p>
            <a:endParaRPr lang="fr-FR" sz="2800" dirty="0" smtClean="0"/>
          </a:p>
          <a:p>
            <a:r>
              <a:rPr lang="fr-FR" sz="2800" dirty="0" smtClean="0"/>
              <a:t>			23 </a:t>
            </a:r>
            <a:r>
              <a:rPr lang="fr-FR" sz="2800" dirty="0" smtClean="0"/>
              <a:t>Maisons </a:t>
            </a:r>
            <a:r>
              <a:rPr lang="fr-FR" sz="2800" dirty="0"/>
              <a:t>du Rhône, </a:t>
            </a:r>
            <a:endParaRPr lang="fr-FR" sz="2800" dirty="0" smtClean="0"/>
          </a:p>
          <a:p>
            <a:endParaRPr lang="fr-FR" sz="2800" dirty="0"/>
          </a:p>
          <a:p>
            <a:r>
              <a:rPr lang="fr-FR" sz="2800" dirty="0" smtClean="0"/>
              <a:t>1 centre d’hébergement à St Clément les Places</a:t>
            </a:r>
            <a:endParaRPr lang="fr-FR" sz="2800" dirty="0" smtClean="0"/>
          </a:p>
          <a:p>
            <a:endParaRPr lang="fr-FR" sz="2800" dirty="0" smtClean="0"/>
          </a:p>
          <a:p>
            <a:r>
              <a:rPr lang="fr-FR" sz="2800" dirty="0" smtClean="0"/>
              <a:t>Siège : Hôtel du Département et Bâtiment Sévigné</a:t>
            </a:r>
          </a:p>
          <a:p>
            <a:endParaRPr lang="fr-FR" sz="2800" dirty="0"/>
          </a:p>
        </p:txBody>
      </p:sp>
      <p:sp>
        <p:nvSpPr>
          <p:cNvPr id="6" name="ZoneTexte 5"/>
          <p:cNvSpPr txBox="1"/>
          <p:nvPr/>
        </p:nvSpPr>
        <p:spPr>
          <a:xfrm rot="2123351">
            <a:off x="7339275" y="1495078"/>
            <a:ext cx="5330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B050"/>
                </a:solidFill>
              </a:rPr>
              <a:t>Environ </a:t>
            </a:r>
            <a:r>
              <a:rPr lang="fr-FR" sz="2800" dirty="0" smtClean="0">
                <a:solidFill>
                  <a:srgbClr val="00B050"/>
                </a:solidFill>
              </a:rPr>
              <a:t>30</a:t>
            </a:r>
            <a:r>
              <a:rPr lang="fr-FR" sz="2800" dirty="0" smtClean="0">
                <a:solidFill>
                  <a:srgbClr val="00B050"/>
                </a:solidFill>
              </a:rPr>
              <a:t>0 </a:t>
            </a:r>
            <a:r>
              <a:rPr lang="fr-FR" sz="2800" dirty="0">
                <a:solidFill>
                  <a:srgbClr val="00B050"/>
                </a:solidFill>
              </a:rPr>
              <a:t>000m2 de plancher</a:t>
            </a:r>
            <a:r>
              <a:rPr lang="fr-FR" sz="2800" dirty="0"/>
              <a:t>. </a:t>
            </a:r>
            <a:endParaRPr lang="fr-FR" sz="2800" kern="0" dirty="0"/>
          </a:p>
        </p:txBody>
      </p:sp>
    </p:spTree>
    <p:extLst>
      <p:ext uri="{BB962C8B-B14F-4D97-AF65-F5344CB8AC3E}">
        <p14:creationId xmlns:p14="http://schemas.microsoft.com/office/powerpoint/2010/main" val="160208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13670E9-32FA-4A57-8011-EC328232E72B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999656" y="692696"/>
            <a:ext cx="7272808" cy="64881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83583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2800" kern="0" dirty="0" smtClean="0"/>
              <a:t>Une Stratégie Patrimoniale basée sur 5 enjeux</a:t>
            </a:r>
            <a:endParaRPr lang="fr-FR" sz="2800" kern="0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323262" y="1904817"/>
            <a:ext cx="9433048" cy="424847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83583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2800" dirty="0">
                <a:solidFill>
                  <a:srgbClr val="00B0F0"/>
                </a:solidFill>
              </a:rPr>
              <a:t>Décret Tertiaire</a:t>
            </a:r>
          </a:p>
          <a:p>
            <a:endParaRPr lang="fr-FR" sz="2800" dirty="0">
              <a:solidFill>
                <a:srgbClr val="00B0F0"/>
              </a:solidFill>
            </a:endParaRPr>
          </a:p>
          <a:p>
            <a:r>
              <a:rPr lang="fr-FR" sz="2800" dirty="0">
                <a:solidFill>
                  <a:srgbClr val="00B0F0"/>
                </a:solidFill>
              </a:rPr>
              <a:t>Diagnostic patrimonial des bâtiments</a:t>
            </a:r>
          </a:p>
          <a:p>
            <a:endParaRPr lang="fr-FR" sz="2800" dirty="0">
              <a:solidFill>
                <a:srgbClr val="00B0F0"/>
              </a:solidFill>
            </a:endParaRPr>
          </a:p>
          <a:p>
            <a:r>
              <a:rPr lang="fr-FR" sz="2800" dirty="0" err="1">
                <a:solidFill>
                  <a:srgbClr val="00B0F0"/>
                </a:solidFill>
              </a:rPr>
              <a:t>Ad’AP</a:t>
            </a:r>
            <a:endParaRPr lang="fr-FR" sz="2800" dirty="0">
              <a:solidFill>
                <a:srgbClr val="00B0F0"/>
              </a:solidFill>
            </a:endParaRPr>
          </a:p>
          <a:p>
            <a:endParaRPr lang="fr-FR" sz="2800" dirty="0">
              <a:solidFill>
                <a:srgbClr val="00B0F0"/>
              </a:solidFill>
            </a:endParaRPr>
          </a:p>
          <a:p>
            <a:r>
              <a:rPr lang="fr-FR" sz="2800" dirty="0">
                <a:solidFill>
                  <a:srgbClr val="00B0F0"/>
                </a:solidFill>
              </a:rPr>
              <a:t>Optimisation des locaux</a:t>
            </a:r>
          </a:p>
          <a:p>
            <a:endParaRPr lang="fr-FR" sz="2800" dirty="0">
              <a:solidFill>
                <a:srgbClr val="00B0F0"/>
              </a:solidFill>
            </a:endParaRPr>
          </a:p>
          <a:p>
            <a:r>
              <a:rPr lang="fr-FR" sz="2800" dirty="0">
                <a:solidFill>
                  <a:srgbClr val="00B0F0"/>
                </a:solidFill>
              </a:rPr>
              <a:t>Valorisation du foncier</a:t>
            </a:r>
          </a:p>
          <a:p>
            <a:endParaRPr lang="fr-FR" sz="2800" kern="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888" y="1256002"/>
            <a:ext cx="3238500" cy="14097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4272" y="2276872"/>
            <a:ext cx="1269325" cy="110078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9239" y="3216052"/>
            <a:ext cx="1194975" cy="119497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4032" y="4005064"/>
            <a:ext cx="999555" cy="99955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9786" y="4915220"/>
            <a:ext cx="1203619" cy="120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82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13670E9-32FA-4A57-8011-EC328232E72B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3215680" y="8620"/>
            <a:ext cx="7272808" cy="64881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83583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2800" kern="0" dirty="0" smtClean="0"/>
              <a:t>Plan Pluriannuel d’Investissements 2021-2026</a:t>
            </a:r>
            <a:endParaRPr lang="fr-FR" sz="2800" kern="0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423592" y="2060848"/>
            <a:ext cx="9433048" cy="424847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83583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fr-FR" sz="2800" kern="0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639616" y="1901272"/>
            <a:ext cx="9433048" cy="424847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83583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fr-FR" sz="2800" kern="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991544" y="579925"/>
            <a:ext cx="9433048" cy="5400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83583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fr-FR" sz="2800" dirty="0" smtClean="0">
                <a:solidFill>
                  <a:srgbClr val="E82728"/>
                </a:solidFill>
              </a:rPr>
              <a:t>470 M€ sur 6 ans</a:t>
            </a:r>
          </a:p>
          <a:p>
            <a:endParaRPr lang="fr-FR" sz="2800" dirty="0"/>
          </a:p>
          <a:p>
            <a:r>
              <a:rPr lang="fr-FR" sz="2800" dirty="0">
                <a:solidFill>
                  <a:srgbClr val="00B0F0"/>
                </a:solidFill>
              </a:rPr>
              <a:t>Collèges : 	152 M€</a:t>
            </a:r>
          </a:p>
          <a:p>
            <a:r>
              <a:rPr lang="fr-FR" sz="2800" dirty="0"/>
              <a:t>	</a:t>
            </a:r>
            <a:r>
              <a:rPr lang="fr-FR" sz="2800" dirty="0" smtClean="0"/>
              <a:t>	Construction et Rénovation 116 M€</a:t>
            </a:r>
          </a:p>
          <a:p>
            <a:r>
              <a:rPr lang="fr-FR" sz="2800" dirty="0" smtClean="0"/>
              <a:t>		Entretien et Maintenance 17 M€</a:t>
            </a:r>
          </a:p>
          <a:p>
            <a:r>
              <a:rPr lang="fr-FR" sz="2800" dirty="0"/>
              <a:t>	</a:t>
            </a:r>
            <a:r>
              <a:rPr lang="fr-FR" sz="2800" dirty="0" smtClean="0"/>
              <a:t>	Équipement Numérique 10 M€</a:t>
            </a:r>
          </a:p>
          <a:p>
            <a:endParaRPr lang="fr-FR" sz="2800" dirty="0"/>
          </a:p>
          <a:p>
            <a:r>
              <a:rPr lang="fr-FR" sz="2800" dirty="0">
                <a:solidFill>
                  <a:srgbClr val="00B0F0"/>
                </a:solidFill>
              </a:rPr>
              <a:t>Autres Bâtiments 68 M€</a:t>
            </a:r>
          </a:p>
          <a:p>
            <a:r>
              <a:rPr lang="fr-FR" sz="2800" dirty="0" smtClean="0"/>
              <a:t>		Entretien </a:t>
            </a:r>
            <a:r>
              <a:rPr lang="fr-FR" sz="2800" dirty="0"/>
              <a:t>et Maintenance 17 M€</a:t>
            </a:r>
          </a:p>
          <a:p>
            <a:r>
              <a:rPr lang="fr-FR" sz="2800" dirty="0" smtClean="0"/>
              <a:t>		Programme centre technique</a:t>
            </a:r>
          </a:p>
          <a:p>
            <a:r>
              <a:rPr lang="fr-FR" sz="2800" dirty="0"/>
              <a:t>	</a:t>
            </a:r>
            <a:r>
              <a:rPr lang="fr-FR" sz="2800" dirty="0" smtClean="0"/>
              <a:t>	Musée SRG</a:t>
            </a:r>
          </a:p>
          <a:p>
            <a:r>
              <a:rPr lang="fr-FR" sz="2800" dirty="0"/>
              <a:t>	</a:t>
            </a:r>
            <a:r>
              <a:rPr lang="fr-FR" sz="2800" dirty="0" smtClean="0"/>
              <a:t>	Hôtel du département</a:t>
            </a:r>
          </a:p>
          <a:p>
            <a:endParaRPr lang="fr-FR" sz="2800" dirty="0"/>
          </a:p>
          <a:p>
            <a:endParaRPr lang="fr-FR" sz="2800" kern="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8488" y="32024"/>
            <a:ext cx="1703512" cy="170351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1039" y="1978782"/>
            <a:ext cx="2661625" cy="118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49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e_PPT_Rhon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érimentation certification des comptesV6" id="{114D3E0F-4EF8-4DA2-AF1D-F4BD92A7B4F9}" vid="{A9FF3851-55A5-48D1-9692-EB9737B30E23}"/>
    </a:ext>
  </a:extLst>
</a:theme>
</file>

<file path=ppt/theme/theme2.xml><?xml version="1.0" encoding="utf-8"?>
<a:theme xmlns:a="http://schemas.openxmlformats.org/drawingml/2006/main" name="1_Modèle par défaut">
  <a:themeElements>
    <a:clrScheme name="1_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odèle par défaut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xpérimentation certification des comptesV6" id="{114D3E0F-4EF8-4DA2-AF1D-F4BD92A7B4F9}" vid="{17E81123-61D2-41B2-AF84-8EEC4C8352C8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Modele_PPT_Rhone</Template>
  <TotalTime>0</TotalTime>
  <Words>183</Words>
  <Application>Microsoft Office PowerPoint</Application>
  <PresentationFormat>Grand écran</PresentationFormat>
  <Paragraphs>125</Paragraphs>
  <Slides>15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23" baseType="lpstr">
      <vt:lpstr>Malgun Gothic</vt:lpstr>
      <vt:lpstr>ＭＳ Ｐゴシック</vt:lpstr>
      <vt:lpstr>Arial</vt:lpstr>
      <vt:lpstr>Calibri</vt:lpstr>
      <vt:lpstr>Calibri Light</vt:lpstr>
      <vt:lpstr>Verdana</vt:lpstr>
      <vt:lpstr>Modele_PPT_Rhone</vt:lpstr>
      <vt:lpstr>1_Modèle par défaut</vt:lpstr>
      <vt:lpstr>STRATEGIE D’INVESTISSEMENT DU DEPARTEMENT DU RHÔNE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2020-11-30T10:15:19Z</dcterms:created>
  <dcterms:modified xsi:type="dcterms:W3CDTF">2021-05-20T04:27:00Z</dcterms:modified>
</cp:coreProperties>
</file>