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288" r:id="rId3"/>
    <p:sldId id="259" r:id="rId4"/>
    <p:sldId id="287" r:id="rId5"/>
    <p:sldId id="276" r:id="rId6"/>
    <p:sldId id="280" r:id="rId7"/>
    <p:sldId id="278" r:id="rId8"/>
    <p:sldId id="289" r:id="rId9"/>
    <p:sldId id="269" r:id="rId10"/>
  </p:sldIdLst>
  <p:sldSz cx="9144000" cy="6858000" type="screen4x3"/>
  <p:notesSz cx="6797675" cy="987266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0CE"/>
    <a:srgbClr val="FCDB18"/>
    <a:srgbClr val="2E669D"/>
    <a:srgbClr val="60BDA3"/>
    <a:srgbClr val="154E9E"/>
    <a:srgbClr val="5F6370"/>
    <a:srgbClr val="E5E5E5"/>
    <a:srgbClr val="343D4D"/>
    <a:srgbClr val="333C4E"/>
    <a:srgbClr val="353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41"/>
  </p:normalViewPr>
  <p:slideViewPr>
    <p:cSldViewPr>
      <p:cViewPr varScale="1">
        <p:scale>
          <a:sx n="84" d="100"/>
          <a:sy n="84" d="100"/>
        </p:scale>
        <p:origin x="938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3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Dépenses de fonctionnement </a:t>
            </a:r>
          </a:p>
          <a:p>
            <a:pPr>
              <a:defRPr/>
            </a:pPr>
            <a:r>
              <a:rPr lang="fr-FR" sz="1400" dirty="0"/>
              <a:t>2010-2015 (en M€</a:t>
            </a:r>
            <a:r>
              <a:rPr lang="fr-FR" sz="1200" dirty="0"/>
              <a:t>)</a:t>
            </a:r>
          </a:p>
        </c:rich>
      </c:tx>
      <c:layout>
        <c:manualLayout>
          <c:xMode val="edge"/>
          <c:yMode val="edge"/>
          <c:x val="0.18612900089953338"/>
          <c:y val="7.3075770696615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91454573626715E-2"/>
          <c:w val="0.95563724540637485"/>
          <c:h val="0.7789572824678003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fld id="{F9AF3D6E-4107-4546-9321-C835C4E844F7}" type="VALUE">
                      <a:rPr lang="en-US" b="0">
                        <a:solidFill>
                          <a:srgbClr val="0390CE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CD-444C-B28E-14799B6490C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1864</c:v>
                </c:pt>
                <c:pt idx="1">
                  <c:v>1920</c:v>
                </c:pt>
                <c:pt idx="2">
                  <c:v>2006</c:v>
                </c:pt>
                <c:pt idx="3">
                  <c:v>2042</c:v>
                </c:pt>
                <c:pt idx="4">
                  <c:v>2082</c:v>
                </c:pt>
                <c:pt idx="5">
                  <c:v>2121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CD-444C-B28E-14799B6490C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CD-444C-B28E-14799B6490C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CD-444C-B28E-14799B6490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5755648"/>
        <c:axId val="1555757328"/>
      </c:lineChart>
      <c:dateAx>
        <c:axId val="15557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757328"/>
        <c:crosses val="autoZero"/>
        <c:auto val="0"/>
        <c:lblOffset val="100"/>
        <c:baseTimeUnit val="days"/>
      </c:dateAx>
      <c:valAx>
        <c:axId val="1555757328"/>
        <c:scaling>
          <c:orientation val="minMax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7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d’investissement</a:t>
            </a:r>
          </a:p>
          <a:p>
            <a:pPr>
              <a:defRPr sz="1600"/>
            </a:pPr>
            <a:r>
              <a:rPr lang="fr-FR" sz="1600" b="1" i="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2015-2019 </a:t>
            </a:r>
            <a:r>
              <a:rPr lang="fr-FR" sz="1600" b="1" i="0" u="none" strike="noStrike" baseline="0" dirty="0">
                <a:effectLst/>
              </a:rPr>
              <a:t>(en M€) </a:t>
            </a:r>
            <a:endParaRPr lang="fr-FR" sz="1600" b="1" i="0" dirty="0">
              <a:solidFill>
                <a:srgbClr val="35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1566725516848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0329300620270498E-3"/>
          <c:y val="8.347636800682956E-2"/>
          <c:w val="0.95563724540637485"/>
          <c:h val="0.7789572824678003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B0F2A21-E667-5248-9080-C20F212A6FF1}" type="VALUE">
                      <a:rPr lang="en-US" b="1">
                        <a:solidFill>
                          <a:srgbClr val="0390CE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5C8-8243-8BE7-2EC676FC58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9AF3D6E-4107-4546-9321-C835C4E844F7}" type="VALUE">
                      <a:rPr lang="en-US" b="1">
                        <a:solidFill>
                          <a:srgbClr val="0390CE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23-5548-A5C5-781247F7AF2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716</c:v>
                </c:pt>
                <c:pt idx="1">
                  <c:v>835</c:v>
                </c:pt>
                <c:pt idx="2">
                  <c:v>808</c:v>
                </c:pt>
                <c:pt idx="3">
                  <c:v>951</c:v>
                </c:pt>
                <c:pt idx="4">
                  <c:v>1086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23-5548-A5C5-781247F7AF2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23-5548-A5C5-781247F7AF2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23-5548-A5C5-781247F7AF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5755648"/>
        <c:axId val="1555757328"/>
      </c:lineChart>
      <c:catAx>
        <c:axId val="15557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757328"/>
        <c:crosses val="autoZero"/>
        <c:auto val="1"/>
        <c:lblAlgn val="ctr"/>
        <c:lblOffset val="100"/>
        <c:noMultiLvlLbl val="0"/>
      </c:catAx>
      <c:valAx>
        <c:axId val="1555757328"/>
        <c:scaling>
          <c:orientation val="minMax"/>
          <c:min val="60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57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de la dette</a:t>
            </a:r>
          </a:p>
        </c:rich>
      </c:tx>
      <c:layout>
        <c:manualLayout>
          <c:xMode val="edge"/>
          <c:yMode val="edge"/>
          <c:x val="0.29129951996074516"/>
          <c:y val="3.3752072379097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D2BB8E6-4B55-7E49-A34A-E03247CDB70F}" type="VALUE">
                      <a:rPr lang="en-US" smtClean="0"/>
                      <a:pPr/>
                      <a:t>[VALEUR]</a:t>
                    </a:fld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6ED-8147-A5E8-8818F95E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2"/>
                <c:pt idx="0">
                  <c:v>Mandat 2010-2015</c:v>
                </c:pt>
                <c:pt idx="1">
                  <c:v>Depuis 2016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428</c:v>
                </c:pt>
                <c:pt idx="1">
                  <c:v>-87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D-1A42-961E-E97DE3C3A4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9660432"/>
        <c:axId val="1639317056"/>
      </c:barChart>
      <c:catAx>
        <c:axId val="16396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39317056"/>
        <c:crossesAt val="0"/>
        <c:auto val="0"/>
        <c:lblAlgn val="ctr"/>
        <c:lblOffset val="100"/>
        <c:noMultiLvlLbl val="0"/>
      </c:catAx>
      <c:valAx>
        <c:axId val="1639317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3966043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Frais financier de la dette (en M€)</a:t>
            </a:r>
          </a:p>
        </c:rich>
      </c:tx>
      <c:layout>
        <c:manualLayout>
          <c:xMode val="edge"/>
          <c:yMode val="edge"/>
          <c:x val="0.1130432476898222"/>
          <c:y val="1.3790632143031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rgbClr val="2B88BF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80</c:v>
                </c:pt>
                <c:pt idx="1">
                  <c:v>69</c:v>
                </c:pt>
                <c:pt idx="2">
                  <c:v>64</c:v>
                </c:pt>
                <c:pt idx="3">
                  <c:v>59</c:v>
                </c:pt>
                <c:pt idx="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7-4098-83F8-DABA8CA817D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7-4098-83F8-DABA8CA817D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67-4098-83F8-DABA8CA817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5755648"/>
        <c:axId val="1555757328"/>
      </c:lineChart>
      <c:catAx>
        <c:axId val="15557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555757328"/>
        <c:crosses val="autoZero"/>
        <c:auto val="1"/>
        <c:lblAlgn val="ctr"/>
        <c:lblOffset val="100"/>
        <c:noMultiLvlLbl val="0"/>
      </c:catAx>
      <c:valAx>
        <c:axId val="1555757328"/>
        <c:scaling>
          <c:orientation val="minMax"/>
          <c:min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57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fr-FR" sz="12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désendettement</a:t>
            </a:r>
            <a:endParaRPr lang="fr-FR" sz="12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2425083769841762"/>
          <c:y val="2.2189333460303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rgbClr val="2B88BF"/>
              </a:solidFill>
              <a:round/>
            </a:ln>
            <a:effectLst/>
          </c:spPr>
          <c:marker>
            <c:symbol val="none"/>
          </c:marke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6.6</c:v>
                </c:pt>
                <c:pt idx="1">
                  <c:v>5.3</c:v>
                </c:pt>
                <c:pt idx="2">
                  <c:v>4</c:v>
                </c:pt>
                <c:pt idx="3">
                  <c:v>3.7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77-4B81-ACB6-3734779AEF8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77-4B81-ACB6-3734779AEF8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77-4B81-ACB6-3734779AEF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55755648"/>
        <c:axId val="1555757328"/>
      </c:lineChart>
      <c:catAx>
        <c:axId val="155575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555757328"/>
        <c:crosses val="autoZero"/>
        <c:auto val="1"/>
        <c:lblAlgn val="ctr"/>
        <c:lblOffset val="100"/>
        <c:noMultiLvlLbl val="0"/>
      </c:catAx>
      <c:valAx>
        <c:axId val="1555757328"/>
        <c:scaling>
          <c:orientation val="minMax"/>
          <c:max val="7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557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8E1221-494E-3B42-8D03-1642FF4B4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B30DAF-AE9A-BF45-B709-5D50DF5586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E556-D835-BD45-BD04-6C8A94DDCD00}" type="datetimeFigureOut">
              <a:rPr lang="fr-FR" smtClean="0"/>
              <a:t>25/09/2020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37A3D-2DBE-FC44-80EA-F95244516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73B7CA-DD06-D743-8B89-7BD3E52C9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82B2-E1BC-1F46-AF9F-97992842BB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43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>
                <a:sym typeface="Helvetica Neue" pitchFamily="-108" charset="0"/>
              </a:rPr>
              <a:t>Click to edit Master text styles</a:t>
            </a:r>
          </a:p>
          <a:p>
            <a:pPr lvl="1"/>
            <a:r>
              <a:rPr lang="fr-FR" noProof="0">
                <a:sym typeface="Helvetica Neue" pitchFamily="-108" charset="0"/>
              </a:rPr>
              <a:t>Second level</a:t>
            </a:r>
          </a:p>
          <a:p>
            <a:pPr lvl="2"/>
            <a:r>
              <a:rPr lang="fr-FR" noProof="0">
                <a:sym typeface="Helvetica Neue" pitchFamily="-108" charset="0"/>
              </a:rPr>
              <a:t>Third level</a:t>
            </a:r>
          </a:p>
          <a:p>
            <a:pPr lvl="3"/>
            <a:r>
              <a:rPr lang="fr-FR" noProof="0">
                <a:sym typeface="Helvetica Neue" pitchFamily="-108" charset="0"/>
              </a:rPr>
              <a:t>Fourth level</a:t>
            </a:r>
          </a:p>
          <a:p>
            <a:pPr lvl="4"/>
            <a:r>
              <a:rPr lang="fr-FR" noProof="0">
                <a:sym typeface="Helvetica Neue" pitchFamily="-10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itchFamily="-108" charset="0"/>
        <a:ea typeface="Helvetica Neue" pitchFamily="-108" charset="0"/>
        <a:cs typeface="Helvetica Neue" pitchFamily="-108" charset="0"/>
        <a:sym typeface="Helvetica Neue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itchFamily="-108" charset="0"/>
        <a:ea typeface="Helvetica Neue" pitchFamily="-108" charset="0"/>
        <a:cs typeface="Helvetica Neue" pitchFamily="-108" charset="0"/>
        <a:sym typeface="Helvetica Neue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itchFamily="-108" charset="0"/>
        <a:ea typeface="Helvetica Neue" pitchFamily="-108" charset="0"/>
        <a:cs typeface="Helvetica Neue" pitchFamily="-108" charset="0"/>
        <a:sym typeface="Helvetica Neue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itchFamily="-108" charset="0"/>
        <a:ea typeface="Helvetica Neue" pitchFamily="-108" charset="0"/>
        <a:cs typeface="Helvetica Neue" pitchFamily="-108" charset="0"/>
        <a:sym typeface="Helvetica Neue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pitchFamily="-108" charset="0"/>
        <a:ea typeface="Helvetica Neue" pitchFamily="-108" charset="0"/>
        <a:cs typeface="Helvetica Neue" pitchFamily="-108" charset="0"/>
        <a:sym typeface="Helvetica Neu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4094163"/>
            <a:ext cx="9239251" cy="2763837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-93663" y="0"/>
            <a:ext cx="9237663" cy="4149725"/>
          </a:xfrm>
          <a:prstGeom prst="rect">
            <a:avLst/>
          </a:prstGeom>
          <a:solidFill>
            <a:srgbClr val="E6E5E8"/>
          </a:solidFill>
          <a:ln>
            <a:noFill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3616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99B939-4DCC-F64A-A603-0EEA8D0AC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568" y="4968119"/>
            <a:ext cx="34179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4094163"/>
            <a:ext cx="9239251" cy="3600450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-93663" y="0"/>
            <a:ext cx="9237663" cy="4149725"/>
          </a:xfrm>
          <a:prstGeom prst="rect">
            <a:avLst/>
          </a:prstGeom>
          <a:solidFill>
            <a:srgbClr val="E6E5E8"/>
          </a:solidFill>
          <a:ln>
            <a:noFill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76925"/>
            <a:ext cx="27924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0"/>
            <a:ext cx="9239251" cy="6958013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863600"/>
            <a:ext cx="36163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70450"/>
            <a:ext cx="47640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3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863600"/>
            <a:ext cx="36163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870450"/>
            <a:ext cx="47847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96975"/>
            <a:ext cx="2881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5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31863"/>
            <a:ext cx="7199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45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-100013"/>
            <a:ext cx="9239251" cy="6958013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46150"/>
            <a:ext cx="71580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-71438"/>
            <a:ext cx="9239251" cy="6956426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6011863" y="6073775"/>
            <a:ext cx="2886075" cy="311150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fr-FR" altLang="fr-FR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auvergnerhonealpes.fr</a:t>
            </a:r>
            <a:endParaRPr lang="fr-FR" altLang="fr-FR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4613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423025"/>
            <a:ext cx="24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423025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3025"/>
            <a:ext cx="244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46663"/>
            <a:ext cx="63928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04397D-3CF1-BA4E-BE20-02AD743725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31640" y="2204864"/>
            <a:ext cx="497151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6">
            <a:extLst>
              <a:ext uri="{FF2B5EF4-FFF2-40B4-BE49-F238E27FC236}">
                <a16:creationId xmlns:a16="http://schemas.microsoft.com/office/drawing/2014/main" id="{0C7DB139-CED6-044F-9C70-517EDB37832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6712" y="6309320"/>
            <a:ext cx="1770400" cy="548680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>
              <a:lnSpc>
                <a:spcPct val="90000"/>
              </a:lnSpc>
            </a:pPr>
            <a:endParaRPr lang="fr-FR" altLang="fr-FR" sz="2400" kern="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C1789E-7FD1-3A49-B168-8D2BD3EF9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86174"/>
          <a:stretch/>
        </p:blipFill>
        <p:spPr>
          <a:xfrm>
            <a:off x="10581516" y="6056993"/>
            <a:ext cx="1544567" cy="5987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CD8E42-FF15-1349-85A2-DE4B77084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86174"/>
          <a:stretch/>
        </p:blipFill>
        <p:spPr>
          <a:xfrm>
            <a:off x="10733916" y="6209393"/>
            <a:ext cx="1544567" cy="5987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35FD87-E92D-7445-B34C-CF5C3F158FE7}"/>
              </a:ext>
            </a:extLst>
          </p:cNvPr>
          <p:cNvSpPr/>
          <p:nvPr userDrawn="1"/>
        </p:nvSpPr>
        <p:spPr bwMode="auto">
          <a:xfrm>
            <a:off x="1907704" y="6309320"/>
            <a:ext cx="7236296" cy="548680"/>
          </a:xfrm>
          <a:prstGeom prst="rect">
            <a:avLst/>
          </a:pr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3F3DA8-7F97-5F4D-AB5A-B09B982670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089" y="6381328"/>
            <a:ext cx="1553599" cy="36004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8B52163-73CA-3145-85A0-22707F6F7F3F}"/>
              </a:ext>
            </a:extLst>
          </p:cNvPr>
          <p:cNvSpPr txBox="1"/>
          <p:nvPr userDrawn="1"/>
        </p:nvSpPr>
        <p:spPr>
          <a:xfrm>
            <a:off x="2051720" y="6567313"/>
            <a:ext cx="56563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fld id="{76FD2770-BB8F-4707-B0B4-92CB1CF8C284}" type="slidenum">
              <a:rPr lang="fr-FR" altLang="fr-FR" sz="1000">
                <a:solidFill>
                  <a:schemeClr val="bg1"/>
                </a:solidFill>
              </a:rPr>
              <a:pPr algn="ctr" eaLnBrk="1"/>
              <a:t>‹N°›</a:t>
            </a:fld>
            <a:endParaRPr lang="fr-FR" altLang="fr-FR" sz="10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C77BFB9-4EE2-684F-BCB7-7F5E5F0A0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86174"/>
          <a:stretch/>
        </p:blipFill>
        <p:spPr>
          <a:xfrm>
            <a:off x="7708113" y="6304117"/>
            <a:ext cx="1435887" cy="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4094163"/>
            <a:ext cx="9239251" cy="3600450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-93663" y="0"/>
            <a:ext cx="9237663" cy="4149725"/>
          </a:xfrm>
          <a:prstGeom prst="rect">
            <a:avLst/>
          </a:prstGeom>
          <a:solidFill>
            <a:srgbClr val="E6E5E8"/>
          </a:solidFill>
          <a:ln>
            <a:noFill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76925"/>
            <a:ext cx="27924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2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0"/>
            <a:ext cx="9239251" cy="6958013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863600"/>
            <a:ext cx="36163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70450"/>
            <a:ext cx="47640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863600"/>
            <a:ext cx="36163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870450"/>
            <a:ext cx="47847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96975"/>
            <a:ext cx="2881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31863"/>
            <a:ext cx="71993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7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-100013"/>
            <a:ext cx="9239251" cy="6958013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46150"/>
            <a:ext cx="71580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-71438"/>
            <a:ext cx="9239251" cy="6956426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6011863" y="6073775"/>
            <a:ext cx="2886075" cy="311150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fr-FR" altLang="fr-FR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auvergnerhonealpes.fr</a:t>
            </a:r>
            <a:endParaRPr lang="fr-FR" altLang="fr-FR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424613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423025"/>
            <a:ext cx="24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6423025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3025"/>
            <a:ext cx="244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46663"/>
            <a:ext cx="63928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04397D-3CF1-BA4E-BE20-02AD743725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31640" y="2204864"/>
            <a:ext cx="497151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B3C3B031-E9B4-CF4D-887D-160970AF13CC}"/>
              </a:ext>
            </a:extLst>
          </p:cNvPr>
          <p:cNvSpPr txBox="1"/>
          <p:nvPr userDrawn="1"/>
        </p:nvSpPr>
        <p:spPr>
          <a:xfrm>
            <a:off x="5724128" y="6567313"/>
            <a:ext cx="3313113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fld id="{76FD2770-BB8F-4707-B0B4-92CB1CF8C284}" type="slidenum">
              <a:rPr lang="fr-FR" altLang="fr-FR" sz="1000">
                <a:solidFill>
                  <a:schemeClr val="bg1"/>
                </a:solidFill>
              </a:rPr>
              <a:pPr algn="r" eaLnBrk="1"/>
              <a:t>‹N°›</a:t>
            </a:fld>
            <a:endParaRPr lang="fr-FR" altLang="fr-FR" sz="1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6007A5-F5BA-DA4D-A5DD-CC3431FC0ABF}"/>
              </a:ext>
            </a:extLst>
          </p:cNvPr>
          <p:cNvSpPr/>
          <p:nvPr userDrawn="1"/>
        </p:nvSpPr>
        <p:spPr bwMode="auto">
          <a:xfrm>
            <a:off x="1907704" y="6309320"/>
            <a:ext cx="7236296" cy="548680"/>
          </a:xfrm>
          <a:prstGeom prst="rect">
            <a:avLst/>
          </a:pr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8A33055-3AA8-084D-A68B-2AE47B8A6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89" y="6381328"/>
            <a:ext cx="1553599" cy="36004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F410E0C-7F49-D34B-9981-666B34AD2B13}"/>
              </a:ext>
            </a:extLst>
          </p:cNvPr>
          <p:cNvSpPr txBox="1"/>
          <p:nvPr userDrawn="1"/>
        </p:nvSpPr>
        <p:spPr>
          <a:xfrm>
            <a:off x="1907704" y="6453336"/>
            <a:ext cx="58004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fld id="{76FD2770-BB8F-4707-B0B4-92CB1CF8C284}" type="slidenum"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/>
              <a:t>‹N°›</a:t>
            </a:fld>
            <a:endParaRPr lang="fr-FR" alt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F44D93A-E758-4241-BAB0-CD6BF7C62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86174"/>
          <a:stretch/>
        </p:blipFill>
        <p:spPr>
          <a:xfrm>
            <a:off x="7708113" y="6304117"/>
            <a:ext cx="1435887" cy="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-58738" y="4094163"/>
            <a:ext cx="9239251" cy="2763837"/>
          </a:xfrm>
          <a:prstGeom prst="rect">
            <a:avLst/>
          </a:prstGeom>
          <a:solidFill>
            <a:srgbClr val="0390CE"/>
          </a:solidFill>
          <a:ln w="25400">
            <a:noFill/>
            <a:bevel/>
            <a:headEnd/>
            <a:tailEnd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-93663" y="0"/>
            <a:ext cx="9237663" cy="4149725"/>
          </a:xfrm>
          <a:prstGeom prst="rect">
            <a:avLst/>
          </a:prstGeom>
          <a:solidFill>
            <a:srgbClr val="E6E5E8"/>
          </a:solidFill>
          <a:ln>
            <a:noFill/>
          </a:ln>
        </p:spPr>
        <p:txBody>
          <a:bodyPr lIns="0" tIns="0" rIns="0" bIns="0"/>
          <a:lstStyle>
            <a:lvl1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1pPr>
            <a:lvl2pPr marL="37931725" indent="-37474525"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2pPr>
            <a:lvl3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3pPr>
            <a:lvl4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4pPr>
            <a:lvl5pPr eaLnBrk="0"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charset="0"/>
                <a:sym typeface="Calibri" charset="0"/>
              </a:defRPr>
            </a:lvl9pPr>
          </a:lstStyle>
          <a:p>
            <a:pPr eaLnBrk="1" hangingPunct="0">
              <a:defRPr/>
            </a:pPr>
            <a:endParaRPr lang="fr-FR" altLang="fr-FR" sz="1800" dirty="0"/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36163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99B939-4DCC-F64A-A603-0EEA8D0AC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568" y="4968119"/>
            <a:ext cx="341791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solidFill>
                  <a:srgbClr val="898989"/>
                </a:solidFill>
              </a:defRPr>
            </a:lvl1pPr>
          </a:lstStyle>
          <a:p>
            <a:fld id="{470EF266-5E89-48E4-85A5-86E1086AA35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82638" indent="-325438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19200" indent="-3048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36725" indent="-365125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2352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924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6pPr>
      <a:lvl7pPr marL="31496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7pPr>
      <a:lvl8pPr marL="36068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8pPr>
      <a:lvl9pPr marL="40640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3600" cy="2682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solidFill>
                  <a:srgbClr val="898989"/>
                </a:solidFill>
              </a:defRPr>
            </a:lvl1pPr>
          </a:lstStyle>
          <a:p>
            <a:fld id="{470EF266-5E89-48E4-85A5-86E1086AA35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871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-108" charset="0"/>
          <a:ea typeface="Calibri" pitchFamily="-108" charset="0"/>
          <a:cs typeface="Calibri" pitchFamily="-108" charset="0"/>
          <a:sym typeface="Calibri" pitchFamily="-108" charset="0"/>
        </a:defRPr>
      </a:lvl9pPr>
    </p:titleStyle>
    <p:bodyStyle>
      <a:lvl1pPr marL="342900" indent="-3429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82638" indent="-325438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19200" indent="-3048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36725" indent="-365125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2352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924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6pPr>
      <a:lvl7pPr marL="31496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7pPr>
      <a:lvl8pPr marL="36068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8pPr>
      <a:lvl9pPr marL="4064000" indent="-406400" algn="l" defTabSz="457200" rtl="0" eaLnBrk="1" fontAlgn="base" hangingPunct="1">
        <a:spcBef>
          <a:spcPts val="700"/>
        </a:spcBef>
        <a:spcAft>
          <a:spcPct val="0"/>
        </a:spcAft>
        <a:buSzPct val="100000"/>
        <a:buFont typeface="Arial" pitchFamily="-108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itchFamily="-108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chart" Target="../charts/chart2.xml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512" y="980729"/>
            <a:ext cx="662473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altLang="fr-FR" sz="4000" b="1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Petit déjeuner du Club de l’Ours</a:t>
            </a:r>
            <a:br>
              <a:rPr lang="fr-FR" altLang="fr-FR" sz="4000" b="1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</a:br>
            <a:br>
              <a:rPr lang="fr-FR" altLang="fr-FR" sz="4000" b="1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</a:br>
            <a:endParaRPr lang="fr-FR" altLang="fr-FR" sz="1200" dirty="0">
              <a:solidFill>
                <a:srgbClr val="35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2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6">
            <a:extLst>
              <a:ext uri="{FF2B5EF4-FFF2-40B4-BE49-F238E27FC236}">
                <a16:creationId xmlns:a16="http://schemas.microsoft.com/office/drawing/2014/main" id="{1BE82544-33E1-774F-8047-8CC50D30BDA9}"/>
              </a:ext>
            </a:extLst>
          </p:cNvPr>
          <p:cNvSpPr txBox="1">
            <a:spLocks/>
          </p:cNvSpPr>
          <p:nvPr/>
        </p:nvSpPr>
        <p:spPr bwMode="auto">
          <a:xfrm>
            <a:off x="611559" y="731256"/>
            <a:ext cx="7632848" cy="724228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DES ECONOMIES SUR LES COUTS DE FONCTIONNEMENT MAITRISÉS</a:t>
            </a:r>
            <a:endParaRPr lang="fr-FR" altLang="fr-FR" sz="2000" kern="0" dirty="0">
              <a:solidFill>
                <a:srgbClr val="87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id="{D98F2E60-6C20-A94A-9610-C57F945DD529}"/>
              </a:ext>
            </a:extLst>
          </p:cNvPr>
          <p:cNvSpPr txBox="1">
            <a:spLocks/>
          </p:cNvSpPr>
          <p:nvPr/>
        </p:nvSpPr>
        <p:spPr bwMode="auto">
          <a:xfrm>
            <a:off x="611559" y="1455484"/>
            <a:ext cx="7704858" cy="605364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18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LES EFFORTS ENGAGÉS DEPUIS 2016 SONT CONFORTÉS EN 2019:</a:t>
            </a:r>
          </a:p>
          <a:p>
            <a:pPr>
              <a:lnSpc>
                <a:spcPct val="90000"/>
              </a:lnSpc>
            </a:pPr>
            <a:r>
              <a:rPr lang="fr-FR" altLang="fr-FR" sz="18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1 Mds€ D’ECONOMIES </a:t>
            </a:r>
            <a:endParaRPr lang="fr-FR" altLang="fr-FR" sz="1800" kern="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BE087A6-26A2-824E-A5FC-88590FD0996C}"/>
              </a:ext>
            </a:extLst>
          </p:cNvPr>
          <p:cNvGrpSpPr/>
          <p:nvPr/>
        </p:nvGrpSpPr>
        <p:grpSpPr>
          <a:xfrm>
            <a:off x="4644008" y="2213821"/>
            <a:ext cx="6347981" cy="2344583"/>
            <a:chOff x="381807" y="2256715"/>
            <a:chExt cx="7558273" cy="2791596"/>
          </a:xfrm>
        </p:grpSpPr>
        <p:sp>
          <p:nvSpPr>
            <p:cNvPr id="5" name="Text Box 6"/>
            <p:cNvSpPr txBox="1">
              <a:spLocks/>
            </p:cNvSpPr>
            <p:nvPr/>
          </p:nvSpPr>
          <p:spPr bwMode="auto">
            <a:xfrm>
              <a:off x="636836" y="4681854"/>
              <a:ext cx="7303244" cy="3664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45720" rIns="45720">
              <a:spAutoFit/>
            </a:bodyPr>
            <a:lstStyle/>
            <a:p>
              <a:pPr marL="9525" hangingPunct="0">
                <a:defRPr/>
              </a:pPr>
              <a:r>
                <a:rPr lang="fr-FR" altLang="fr-FR" sz="1100" i="1" dirty="0">
                  <a:solidFill>
                    <a:srgbClr val="4B505F"/>
                  </a:solidFill>
                  <a:latin typeface="Arial Narrow" panose="020B0604020202020204" pitchFamily="34" charset="0"/>
                  <a:ea typeface="Times New Roman" charset="0"/>
                  <a:cs typeface="Arial Narrow" panose="020B0604020202020204" pitchFamily="34" charset="0"/>
                  <a:sym typeface="Arial Narrow" charset="0"/>
                </a:rPr>
                <a:t>A périmètre constant (neutralisation des effets de périmètre et transferts</a:t>
              </a:r>
              <a:r>
                <a:rPr lang="fr-FR" altLang="fr-FR" sz="1400" b="1" i="1" dirty="0">
                  <a:solidFill>
                    <a:srgbClr val="4B505F"/>
                  </a:solidFill>
                  <a:latin typeface="Times New Roman" charset="0"/>
                  <a:ea typeface="Times New Roman" charset="0"/>
                  <a:cs typeface="Times New Roman" charset="0"/>
                  <a:sym typeface="Arial Narrow" charset="0"/>
                </a:rPr>
                <a:t>)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5A360A9-D5FF-DD4E-BA2A-7C3A8D520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579" t="19622" r="17901" b="19783"/>
            <a:stretch/>
          </p:blipFill>
          <p:spPr>
            <a:xfrm>
              <a:off x="381807" y="2256715"/>
              <a:ext cx="4941917" cy="2693014"/>
            </a:xfrm>
            <a:prstGeom prst="rect">
              <a:avLst/>
            </a:prstGeom>
          </p:spPr>
        </p:pic>
      </p:grp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884F727-2F10-B74A-B6A2-3192F79F7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151576"/>
              </p:ext>
            </p:extLst>
          </p:nvPr>
        </p:nvGraphicFramePr>
        <p:xfrm>
          <a:off x="642913" y="2212454"/>
          <a:ext cx="3816423" cy="243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0B0602-CD63-D745-9C98-7BCC0AE63AE5}"/>
              </a:ext>
            </a:extLst>
          </p:cNvPr>
          <p:cNvSpPr txBox="1"/>
          <p:nvPr/>
        </p:nvSpPr>
        <p:spPr>
          <a:xfrm>
            <a:off x="303384" y="5004310"/>
            <a:ext cx="84450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Graphik Medium" panose="020B0603030202060203" pitchFamily="34" charset="0"/>
              </a:rPr>
              <a:t>Depuis 2016, la Région a totalement inversé la tendance d’évolution </a:t>
            </a:r>
          </a:p>
          <a:p>
            <a:pPr algn="ctr"/>
            <a:r>
              <a:rPr lang="fr-FR" sz="1600" dirty="0">
                <a:latin typeface="Graphik Medium" panose="020B0603030202060203" pitchFamily="34" charset="0"/>
              </a:rPr>
              <a:t>des dépenses de fonctionnement :</a:t>
            </a:r>
          </a:p>
          <a:p>
            <a:pPr algn="ctr"/>
            <a:endParaRPr lang="fr-FR" sz="1400" dirty="0">
              <a:latin typeface="Graphik Medium" panose="020B0603030202060203" pitchFamily="34" charset="0"/>
            </a:endParaRPr>
          </a:p>
          <a:p>
            <a:pPr algn="ctr"/>
            <a:r>
              <a:rPr lang="fr-FR" sz="1600" b="1" dirty="0">
                <a:solidFill>
                  <a:srgbClr val="0390CE"/>
                </a:solidFill>
                <a:latin typeface="Graphik Medium" panose="020B0603030202060203" pitchFamily="34" charset="0"/>
              </a:rPr>
              <a:t>+2,5%/an</a:t>
            </a:r>
            <a:r>
              <a:rPr lang="fr-FR" sz="1600" b="1" dirty="0">
                <a:latin typeface="Graphik Medium" panose="020B0603030202060203" pitchFamily="34" charset="0"/>
              </a:rPr>
              <a:t> sous le précédent mandat / </a:t>
            </a:r>
            <a:r>
              <a:rPr lang="fr-FR" sz="1600" b="1" dirty="0">
                <a:solidFill>
                  <a:srgbClr val="0390CE"/>
                </a:solidFill>
                <a:latin typeface="Graphik Medium" panose="020B0603030202060203" pitchFamily="34" charset="0"/>
              </a:rPr>
              <a:t>1 Mds€</a:t>
            </a:r>
            <a:r>
              <a:rPr lang="fr-FR" sz="1600" b="1" dirty="0">
                <a:latin typeface="Graphik Medium" panose="020B0603030202060203" pitchFamily="34" charset="0"/>
              </a:rPr>
              <a:t> d’économies dégagées depuis 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54FC2-234C-495C-8694-AF6A100C06A4}"/>
              </a:ext>
            </a:extLst>
          </p:cNvPr>
          <p:cNvSpPr/>
          <p:nvPr/>
        </p:nvSpPr>
        <p:spPr bwMode="auto">
          <a:xfrm>
            <a:off x="7740352" y="6309320"/>
            <a:ext cx="1296144" cy="50405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96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395327-3ADD-D54C-A6F3-866F85AC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4" y="2031067"/>
            <a:ext cx="3168352" cy="2547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D5067F-8594-204F-AB6A-256FAC5A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20478"/>
            <a:ext cx="4575501" cy="257246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F635B8C-6B35-0D45-8266-F9334FE4D13F}"/>
              </a:ext>
            </a:extLst>
          </p:cNvPr>
          <p:cNvSpPr txBox="1">
            <a:spLocks/>
          </p:cNvSpPr>
          <p:nvPr/>
        </p:nvSpPr>
        <p:spPr bwMode="auto">
          <a:xfrm>
            <a:off x="611559" y="620688"/>
            <a:ext cx="8031886" cy="576064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DES CAPACITÉS DE FINANCEMENT RECONSTITUÉES</a:t>
            </a:r>
            <a:endParaRPr kumimoji="0" lang="fr-FR" altLang="fr-FR" sz="2200" b="0" i="0" u="none" strike="noStrike" kern="0" cap="none" spc="0" normalizeH="0" baseline="0" noProof="0" dirty="0">
              <a:ln>
                <a:noFill/>
              </a:ln>
              <a:solidFill>
                <a:srgbClr val="878A9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9D3AEFA4-3800-3D4A-8348-788C1A86AA7A}"/>
              </a:ext>
            </a:extLst>
          </p:cNvPr>
          <p:cNvSpPr txBox="1">
            <a:spLocks/>
          </p:cNvSpPr>
          <p:nvPr/>
        </p:nvSpPr>
        <p:spPr bwMode="auto">
          <a:xfrm>
            <a:off x="611560" y="1174304"/>
            <a:ext cx="7632848" cy="670520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390C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L’AUTOFINANCEMENT À UN HAUT NIVEAU HISTORIQUE : LE PLUS HAUT DE TOUTES LES REGIONS DE FRANCE </a:t>
            </a: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390C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E5C850-2355-3241-989D-B2ECA645B239}"/>
              </a:ext>
            </a:extLst>
          </p:cNvPr>
          <p:cNvSpPr txBox="1"/>
          <p:nvPr/>
        </p:nvSpPr>
        <p:spPr>
          <a:xfrm>
            <a:off x="639317" y="4869160"/>
            <a:ext cx="7735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Graphik Medium" panose="020B0603030202060203" pitchFamily="34" charset="0"/>
                <a:cs typeface="Calibri"/>
                <a:sym typeface="Calibri" panose="020F0502020204030204" pitchFamily="34" charset="0"/>
              </a:rPr>
              <a:t>En 2019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53D4D"/>
                </a:solidFill>
                <a:effectLst/>
                <a:uLnTx/>
                <a:uFillTx/>
                <a:latin typeface="Graphik Regular" panose="020B0503030202060203" pitchFamily="34" charset="0"/>
                <a:cs typeface="Calibri"/>
                <a:sym typeface="Calibri" panose="020F0502020204030204" pitchFamily="34" charset="0"/>
              </a:rPr>
              <a:t>, l’épargne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53D4D"/>
                </a:solidFill>
                <a:effectLst/>
                <a:uLnTx/>
                <a:uFillTx/>
                <a:latin typeface="Graphik Medium" panose="020B0603030202060203" pitchFamily="34" charset="0"/>
                <a:cs typeface="Calibri"/>
                <a:sym typeface="Calibri" panose="020F0502020204030204" pitchFamily="34" charset="0"/>
              </a:rPr>
              <a:t>est confortée à 760M€.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96DE"/>
              </a:solidFill>
              <a:effectLst/>
              <a:uLnTx/>
              <a:uFillTx/>
              <a:latin typeface="Graphik Medium" panose="020B0603030202060203" pitchFamily="34" charset="0"/>
              <a:cs typeface="Calibri"/>
              <a:sym typeface="Calibri" panose="020F050202020403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53D4D"/>
                </a:solidFill>
                <a:effectLst/>
                <a:uLnTx/>
                <a:uFillTx/>
                <a:latin typeface="Graphik Medium" panose="020B0603030202060203" pitchFamily="34" charset="0"/>
                <a:cs typeface="Calibri"/>
                <a:sym typeface="Calibri" panose="020F0502020204030204" pitchFamily="34" charset="0"/>
              </a:rPr>
              <a:t>Fort de cet autofinancement,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53D4D"/>
                </a:solidFill>
                <a:effectLst/>
                <a:uLnTx/>
                <a:uFillTx/>
                <a:latin typeface="Graphik Medium" panose="020B0603030202060203" pitchFamily="34" charset="0"/>
                <a:cs typeface="Calibri"/>
                <a:sym typeface="Calibri" panose="020F0502020204030204" pitchFamily="34" charset="0"/>
              </a:rPr>
              <a:t>la Région est en capacité de financer un important niveau d’aides face à la crise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DD6039-0CB7-E047-A5FF-79B9A984F598}"/>
              </a:ext>
            </a:extLst>
          </p:cNvPr>
          <p:cNvSpPr txBox="1"/>
          <p:nvPr/>
        </p:nvSpPr>
        <p:spPr>
          <a:xfrm rot="16200000">
            <a:off x="4385538" y="3066328"/>
            <a:ext cx="4443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rgbClr val="5F63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9A7F12-5085-CB45-B20E-56CA06A93B32}"/>
              </a:ext>
            </a:extLst>
          </p:cNvPr>
          <p:cNvSpPr txBox="1"/>
          <p:nvPr/>
        </p:nvSpPr>
        <p:spPr>
          <a:xfrm>
            <a:off x="5292080" y="2348880"/>
            <a:ext cx="2215350" cy="276999"/>
          </a:xfrm>
          <a:prstGeom prst="rect">
            <a:avLst/>
          </a:prstGeom>
          <a:solidFill>
            <a:srgbClr val="E5E5E5"/>
          </a:solidFill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5F6370"/>
                </a:solidFill>
              </a:rPr>
              <a:t>AUTOFINANCEMENT 2015-2019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1AF08-8DF5-4B24-9473-CDC67A7EC834}"/>
              </a:ext>
            </a:extLst>
          </p:cNvPr>
          <p:cNvSpPr/>
          <p:nvPr/>
        </p:nvSpPr>
        <p:spPr bwMode="auto">
          <a:xfrm>
            <a:off x="7740352" y="6237312"/>
            <a:ext cx="1296144" cy="5760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4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99FBF644-6D8F-FA4F-B5DF-C2376898B6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1343543"/>
                  </p:ext>
                </p:extLst>
              </p:nvPr>
            </p:nvGraphicFramePr>
            <p:xfrm>
              <a:off x="307677" y="2229331"/>
              <a:ext cx="8629511" cy="33505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99FBF644-6D8F-FA4F-B5DF-C2376898B6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77" y="2229331"/>
                <a:ext cx="8629511" cy="335054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re 6">
            <a:extLst>
              <a:ext uri="{FF2B5EF4-FFF2-40B4-BE49-F238E27FC236}">
                <a16:creationId xmlns:a16="http://schemas.microsoft.com/office/drawing/2014/main" id="{D8F26900-6D28-4349-996B-4229C03F693F}"/>
              </a:ext>
            </a:extLst>
          </p:cNvPr>
          <p:cNvSpPr txBox="1">
            <a:spLocks/>
          </p:cNvSpPr>
          <p:nvPr/>
        </p:nvSpPr>
        <p:spPr bwMode="auto">
          <a:xfrm>
            <a:off x="611559" y="620688"/>
            <a:ext cx="8325629" cy="576064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DÉPENSES D’INVESTISSEMENT: UN NIVEAU INÉDIT  </a:t>
            </a:r>
            <a:endParaRPr lang="fr-FR" altLang="fr-FR" sz="2400" kern="0" dirty="0">
              <a:solidFill>
                <a:srgbClr val="87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E53A4D44-B487-1341-ADB7-35B3DABCFDFB}"/>
              </a:ext>
            </a:extLst>
          </p:cNvPr>
          <p:cNvSpPr txBox="1">
            <a:spLocks/>
          </p:cNvSpPr>
          <p:nvPr/>
        </p:nvSpPr>
        <p:spPr bwMode="auto">
          <a:xfrm>
            <a:off x="602430" y="1196752"/>
            <a:ext cx="8334758" cy="576063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18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RÉCOLTONS LES FRUITS DE NOS EFFORTS : +DE 1Mds€ GENERANT 3 Mds € DE PROJETS SUR LE TERRITOIRE</a:t>
            </a:r>
            <a:endParaRPr lang="fr-FR" altLang="fr-FR" sz="1800" kern="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ECCF8F1-E96E-994C-A7C2-8EF56612C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395970"/>
              </p:ext>
            </p:extLst>
          </p:nvPr>
        </p:nvGraphicFramePr>
        <p:xfrm>
          <a:off x="4622432" y="2470019"/>
          <a:ext cx="4608312" cy="310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11D3D1FD-00EA-BE4D-BD65-64F97E7C6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1" y="2454013"/>
            <a:ext cx="4593734" cy="30714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1CFFC7-31F7-7043-875E-242BEFDE5BD2}"/>
              </a:ext>
            </a:extLst>
          </p:cNvPr>
          <p:cNvSpPr txBox="1"/>
          <p:nvPr/>
        </p:nvSpPr>
        <p:spPr>
          <a:xfrm>
            <a:off x="174674" y="5661248"/>
            <a:ext cx="878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53D4D"/>
                </a:solidFill>
                <a:latin typeface="Graphik Medium" panose="020B0603030202060203" pitchFamily="34" charset="0"/>
              </a:rPr>
              <a:t>Seuil de 1Mds€ d’investissement franchi en 2019</a:t>
            </a:r>
          </a:p>
          <a:p>
            <a:pPr algn="ctr"/>
            <a:r>
              <a:rPr lang="fr-FR" sz="1400" b="1" dirty="0">
                <a:solidFill>
                  <a:srgbClr val="353D4D"/>
                </a:solidFill>
                <a:latin typeface="Graphik Medium" panose="020B0603030202060203" pitchFamily="34" charset="0"/>
              </a:rPr>
              <a:t>+370 M€ par rapport au niveau d’investissement 2015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1ACD4-5830-42E6-B3F1-912DC4EF8742}"/>
              </a:ext>
            </a:extLst>
          </p:cNvPr>
          <p:cNvSpPr/>
          <p:nvPr/>
        </p:nvSpPr>
        <p:spPr>
          <a:xfrm>
            <a:off x="395536" y="1815640"/>
            <a:ext cx="828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Plus de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Mds€ d’investissements en 2019 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environ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25 000 créations d’emplois espérées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territoire régional </a:t>
            </a:r>
            <a:endParaRPr lang="fr-FR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9F9C0-040F-4FA6-BB83-C63070FFE08F}"/>
              </a:ext>
            </a:extLst>
          </p:cNvPr>
          <p:cNvSpPr/>
          <p:nvPr/>
        </p:nvSpPr>
        <p:spPr bwMode="auto">
          <a:xfrm>
            <a:off x="7740352" y="6184468"/>
            <a:ext cx="1296144" cy="62890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83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D50E4DE-5580-A140-8D1F-4ED74984A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942889"/>
              </p:ext>
            </p:extLst>
          </p:nvPr>
        </p:nvGraphicFramePr>
        <p:xfrm>
          <a:off x="539552" y="3122582"/>
          <a:ext cx="3456384" cy="31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8D23E7D-E17E-734F-B53C-F49093167414}"/>
              </a:ext>
            </a:extLst>
          </p:cNvPr>
          <p:cNvSpPr txBox="1"/>
          <p:nvPr/>
        </p:nvSpPr>
        <p:spPr>
          <a:xfrm>
            <a:off x="434205" y="1807076"/>
            <a:ext cx="38497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009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Région a réduit sa dette entre 2015 et </a:t>
            </a:r>
            <a:r>
              <a:rPr lang="fr-FR" sz="16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: </a:t>
            </a:r>
            <a:r>
              <a:rPr lang="fr-FR" sz="1600" b="1" dirty="0">
                <a:solidFill>
                  <a:srgbClr val="009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87M€. </a:t>
            </a:r>
          </a:p>
          <a:p>
            <a:pPr algn="just"/>
            <a:endParaRPr lang="fr-FR" sz="1600" dirty="0">
              <a:solidFill>
                <a:srgbClr val="35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empruntons à taux négatif, une 1</a:t>
            </a:r>
            <a:r>
              <a:rPr lang="fr-FR" sz="1400" baseline="300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4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une collectivité locale en France.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A88627-2DDA-4349-9513-AE74F062A54C}"/>
              </a:ext>
            </a:extLst>
          </p:cNvPr>
          <p:cNvSpPr txBox="1"/>
          <p:nvPr/>
        </p:nvSpPr>
        <p:spPr>
          <a:xfrm rot="16200000">
            <a:off x="462761" y="4280158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En M€</a:t>
            </a: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D7874BF6-5601-FE4C-9245-4EF65A3132E5}"/>
              </a:ext>
            </a:extLst>
          </p:cNvPr>
          <p:cNvSpPr txBox="1">
            <a:spLocks/>
          </p:cNvSpPr>
          <p:nvPr/>
        </p:nvSpPr>
        <p:spPr bwMode="auto">
          <a:xfrm>
            <a:off x="611559" y="620688"/>
            <a:ext cx="1512169" cy="576064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DETTE</a:t>
            </a:r>
            <a:endParaRPr lang="fr-FR" altLang="fr-FR" sz="3200" kern="0" dirty="0">
              <a:solidFill>
                <a:srgbClr val="87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E179CEDF-7002-EA44-A648-271375E7D3A5}"/>
              </a:ext>
            </a:extLst>
          </p:cNvPr>
          <p:cNvSpPr txBox="1">
            <a:spLocks/>
          </p:cNvSpPr>
          <p:nvPr/>
        </p:nvSpPr>
        <p:spPr bwMode="auto">
          <a:xfrm>
            <a:off x="611558" y="1196752"/>
            <a:ext cx="7560842" cy="454497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NOUS POURSUIVONS LA BAISSE CONTINUE DE LA DETTE</a:t>
            </a:r>
            <a:endParaRPr lang="fr-FR" altLang="fr-FR" sz="2000" kern="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8E56A6D-0B97-44CA-8E0A-BB85D90A5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918037"/>
              </p:ext>
            </p:extLst>
          </p:nvPr>
        </p:nvGraphicFramePr>
        <p:xfrm>
          <a:off x="4860034" y="3109593"/>
          <a:ext cx="4032447" cy="241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5F3F407-CFCA-4255-9A66-314D3E938B94}"/>
              </a:ext>
            </a:extLst>
          </p:cNvPr>
          <p:cNvSpPr/>
          <p:nvPr/>
        </p:nvSpPr>
        <p:spPr>
          <a:xfrm>
            <a:off x="4860034" y="1789151"/>
            <a:ext cx="428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9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M€ qui au lieu d’être des frais bancaires reviennent sur nos projets, l’équivalent de la rénovation de 5 lycées 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C31901A-BE73-422F-9E25-00B5D6E7B1C9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916832"/>
            <a:ext cx="0" cy="4104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AD1C49D-69FA-4C91-8EA8-BC902F11E8CB}"/>
              </a:ext>
            </a:extLst>
          </p:cNvPr>
          <p:cNvSpPr txBox="1"/>
          <p:nvPr/>
        </p:nvSpPr>
        <p:spPr>
          <a:xfrm>
            <a:off x="5796144" y="5476583"/>
            <a:ext cx="295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-11 M         -16M        - 21M        - 24M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847B8-C741-4DED-BE13-D1AA56C03DD7}"/>
              </a:ext>
            </a:extLst>
          </p:cNvPr>
          <p:cNvSpPr/>
          <p:nvPr/>
        </p:nvSpPr>
        <p:spPr bwMode="auto">
          <a:xfrm>
            <a:off x="7668344" y="6093296"/>
            <a:ext cx="1368152" cy="7200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1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>
            <a:extLst>
              <a:ext uri="{FF2B5EF4-FFF2-40B4-BE49-F238E27FC236}">
                <a16:creationId xmlns:a16="http://schemas.microsoft.com/office/drawing/2014/main" id="{B50CB3E4-EBD3-4A4E-BDB9-8C79B940E36F}"/>
              </a:ext>
            </a:extLst>
          </p:cNvPr>
          <p:cNvSpPr txBox="1">
            <a:spLocks/>
          </p:cNvSpPr>
          <p:nvPr/>
        </p:nvSpPr>
        <p:spPr bwMode="auto">
          <a:xfrm>
            <a:off x="611559" y="620688"/>
            <a:ext cx="1512169" cy="576064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DETTE</a:t>
            </a:r>
            <a:endParaRPr lang="fr-FR" altLang="fr-FR" sz="3200" kern="0" dirty="0">
              <a:solidFill>
                <a:srgbClr val="87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016E6AD6-C04E-2742-94DC-2330329D4457}"/>
              </a:ext>
            </a:extLst>
          </p:cNvPr>
          <p:cNvSpPr txBox="1">
            <a:spLocks/>
          </p:cNvSpPr>
          <p:nvPr/>
        </p:nvSpPr>
        <p:spPr bwMode="auto">
          <a:xfrm>
            <a:off x="611558" y="1196752"/>
            <a:ext cx="7560842" cy="454497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20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NOUS POURSUIVONS LA BAISSE CONTINUE DE LA DETTE</a:t>
            </a:r>
            <a:endParaRPr lang="fr-FR" altLang="fr-FR" sz="2000" kern="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4FE95AE-DA18-43E2-BF09-16583B6F2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927563"/>
              </p:ext>
            </p:extLst>
          </p:nvPr>
        </p:nvGraphicFramePr>
        <p:xfrm>
          <a:off x="1655676" y="2780928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0ECD6C-F399-44B0-BF22-3DFBD52D15A3}"/>
              </a:ext>
            </a:extLst>
          </p:cNvPr>
          <p:cNvSpPr/>
          <p:nvPr/>
        </p:nvSpPr>
        <p:spPr>
          <a:xfrm>
            <a:off x="647564" y="191683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1600" b="1" dirty="0">
                <a:solidFill>
                  <a:srgbClr val="0096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capacité de désendettement est passée de 6,6 années à 3,5 années en 2019. Nous ne voulons pas laisser le fardeau de la dette à nos enfants.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F5402D-D0F0-4FC6-A5F9-FEFF3041ACD4}"/>
              </a:ext>
            </a:extLst>
          </p:cNvPr>
          <p:cNvSpPr/>
          <p:nvPr/>
        </p:nvSpPr>
        <p:spPr bwMode="auto">
          <a:xfrm>
            <a:off x="7740352" y="6021288"/>
            <a:ext cx="1296144" cy="792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95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orme libre 97">
            <a:extLst>
              <a:ext uri="{FF2B5EF4-FFF2-40B4-BE49-F238E27FC236}">
                <a16:creationId xmlns:a16="http://schemas.microsoft.com/office/drawing/2014/main" id="{C3DCE23B-4FB3-534C-9FD4-A6AC74B2B2D1}"/>
              </a:ext>
            </a:extLst>
          </p:cNvPr>
          <p:cNvSpPr/>
          <p:nvPr/>
        </p:nvSpPr>
        <p:spPr bwMode="auto">
          <a:xfrm>
            <a:off x="4677025" y="4730019"/>
            <a:ext cx="1598400" cy="1094400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A01C0B9-4957-0C4C-A419-32CF22A25E3F}"/>
              </a:ext>
            </a:extLst>
          </p:cNvPr>
          <p:cNvSpPr/>
          <p:nvPr/>
        </p:nvSpPr>
        <p:spPr>
          <a:xfrm>
            <a:off x="4388903" y="442265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4D4FB8B-D58D-4A48-9364-ABD29ED1EEFF}"/>
              </a:ext>
            </a:extLst>
          </p:cNvPr>
          <p:cNvSpPr txBox="1"/>
          <p:nvPr/>
        </p:nvSpPr>
        <p:spPr>
          <a:xfrm>
            <a:off x="4677025" y="5037766"/>
            <a:ext cx="172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8M €</a:t>
            </a:r>
          </a:p>
        </p:txBody>
      </p:sp>
      <p:sp>
        <p:nvSpPr>
          <p:cNvPr id="102" name="Forme libre 101">
            <a:extLst>
              <a:ext uri="{FF2B5EF4-FFF2-40B4-BE49-F238E27FC236}">
                <a16:creationId xmlns:a16="http://schemas.microsoft.com/office/drawing/2014/main" id="{9FD7BD30-599A-7C4E-93FD-755E575DABE8}"/>
              </a:ext>
            </a:extLst>
          </p:cNvPr>
          <p:cNvSpPr/>
          <p:nvPr/>
        </p:nvSpPr>
        <p:spPr bwMode="auto">
          <a:xfrm>
            <a:off x="6396807" y="4730019"/>
            <a:ext cx="1598400" cy="1094400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CC79B85-67FE-E54F-8EBF-6D82A3CBBF90}"/>
              </a:ext>
            </a:extLst>
          </p:cNvPr>
          <p:cNvSpPr/>
          <p:nvPr/>
        </p:nvSpPr>
        <p:spPr>
          <a:xfrm>
            <a:off x="6328297" y="4081109"/>
            <a:ext cx="1725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aux territoires ruraux </a:t>
            </a:r>
            <a:r>
              <a:rPr lang="fr-FR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39236A9A-FA69-CA44-9D5E-8A65DBAC7B04}"/>
              </a:ext>
            </a:extLst>
          </p:cNvPr>
          <p:cNvSpPr txBox="1"/>
          <p:nvPr/>
        </p:nvSpPr>
        <p:spPr>
          <a:xfrm>
            <a:off x="6396807" y="5037766"/>
            <a:ext cx="172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161M €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41E789C1-92C7-9446-AB03-CD58EE67A15D}"/>
              </a:ext>
            </a:extLst>
          </p:cNvPr>
          <p:cNvSpPr/>
          <p:nvPr/>
        </p:nvSpPr>
        <p:spPr bwMode="auto">
          <a:xfrm>
            <a:off x="1197476" y="2504700"/>
            <a:ext cx="1596443" cy="1095083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A8DC6-B4E6-144E-94E9-3D95E515594C}"/>
              </a:ext>
            </a:extLst>
          </p:cNvPr>
          <p:cNvSpPr/>
          <p:nvPr/>
        </p:nvSpPr>
        <p:spPr>
          <a:xfrm>
            <a:off x="997599" y="1658581"/>
            <a:ext cx="199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construisons </a:t>
            </a:r>
          </a:p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Région qui protège, </a:t>
            </a:r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Région où on se sent en sécurité 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6202B4-69B9-B746-9DA1-4BAE60DEAD81}"/>
              </a:ext>
            </a:extLst>
          </p:cNvPr>
          <p:cNvSpPr txBox="1"/>
          <p:nvPr/>
        </p:nvSpPr>
        <p:spPr>
          <a:xfrm>
            <a:off x="1197476" y="2791997"/>
            <a:ext cx="1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22M€</a:t>
            </a:r>
          </a:p>
        </p:txBody>
      </p:sp>
      <p:sp>
        <p:nvSpPr>
          <p:cNvPr id="48" name="Forme libre 47">
            <a:extLst>
              <a:ext uri="{FF2B5EF4-FFF2-40B4-BE49-F238E27FC236}">
                <a16:creationId xmlns:a16="http://schemas.microsoft.com/office/drawing/2014/main" id="{BF80F838-3FFE-C74D-AB04-6CE269A2675A}"/>
              </a:ext>
            </a:extLst>
          </p:cNvPr>
          <p:cNvSpPr/>
          <p:nvPr/>
        </p:nvSpPr>
        <p:spPr bwMode="auto">
          <a:xfrm>
            <a:off x="2929747" y="2504700"/>
            <a:ext cx="1596443" cy="1095083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6B4739-9C5F-B04D-BD8E-38DB8B635228}"/>
              </a:ext>
            </a:extLst>
          </p:cNvPr>
          <p:cNvSpPr/>
          <p:nvPr/>
        </p:nvSpPr>
        <p:spPr>
          <a:xfrm>
            <a:off x="2748670" y="1473915"/>
            <a:ext cx="1998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Région </a:t>
            </a:r>
          </a:p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plus près </a:t>
            </a:r>
          </a:p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ses entreprises </a:t>
            </a:r>
          </a:p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renforçant </a:t>
            </a:r>
          </a:p>
          <a:p>
            <a:pPr algn="ctr"/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l’action économique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3F14D86-3280-2542-A6DC-70EE1AF5CED5}"/>
              </a:ext>
            </a:extLst>
          </p:cNvPr>
          <p:cNvSpPr txBox="1"/>
          <p:nvPr/>
        </p:nvSpPr>
        <p:spPr>
          <a:xfrm>
            <a:off x="2929747" y="2791997"/>
            <a:ext cx="1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121M€</a:t>
            </a:r>
          </a:p>
        </p:txBody>
      </p:sp>
      <p:sp>
        <p:nvSpPr>
          <p:cNvPr id="52" name="Forme libre 51">
            <a:extLst>
              <a:ext uri="{FF2B5EF4-FFF2-40B4-BE49-F238E27FC236}">
                <a16:creationId xmlns:a16="http://schemas.microsoft.com/office/drawing/2014/main" id="{9FEE2238-1770-EA4A-8D76-D2E5F1749DDE}"/>
              </a:ext>
            </a:extLst>
          </p:cNvPr>
          <p:cNvSpPr/>
          <p:nvPr/>
        </p:nvSpPr>
        <p:spPr bwMode="auto">
          <a:xfrm>
            <a:off x="4654642" y="2504700"/>
            <a:ext cx="1596443" cy="1095083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8DF1E48-5138-0743-98CB-4B4592CCB86D}"/>
              </a:ext>
            </a:extLst>
          </p:cNvPr>
          <p:cNvSpPr/>
          <p:nvPr/>
        </p:nvSpPr>
        <p:spPr>
          <a:xfrm>
            <a:off x="4447157" y="1998610"/>
            <a:ext cx="1998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</a:t>
            </a:r>
          </a:p>
          <a:p>
            <a:pPr algn="ctr"/>
            <a:r>
              <a:rPr lang="fr-FR" sz="120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E78E988-EB18-8F41-AD4B-C0B61E05B228}"/>
              </a:ext>
            </a:extLst>
          </p:cNvPr>
          <p:cNvSpPr txBox="1"/>
          <p:nvPr/>
        </p:nvSpPr>
        <p:spPr>
          <a:xfrm>
            <a:off x="4654642" y="2791997"/>
            <a:ext cx="1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53M€</a:t>
            </a:r>
          </a:p>
        </p:txBody>
      </p:sp>
      <p:sp>
        <p:nvSpPr>
          <p:cNvPr id="56" name="Forme libre 55">
            <a:extLst>
              <a:ext uri="{FF2B5EF4-FFF2-40B4-BE49-F238E27FC236}">
                <a16:creationId xmlns:a16="http://schemas.microsoft.com/office/drawing/2014/main" id="{64EB9960-26D3-5D4A-938A-439D73C552F4}"/>
              </a:ext>
            </a:extLst>
          </p:cNvPr>
          <p:cNvSpPr/>
          <p:nvPr/>
        </p:nvSpPr>
        <p:spPr bwMode="auto">
          <a:xfrm>
            <a:off x="6379537" y="2504700"/>
            <a:ext cx="1596443" cy="1095083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F6EFC9-0EBE-8A4D-81D9-00EB584644E4}"/>
              </a:ext>
            </a:extLst>
          </p:cNvPr>
          <p:cNvSpPr/>
          <p:nvPr/>
        </p:nvSpPr>
        <p:spPr>
          <a:xfrm>
            <a:off x="6179660" y="2180283"/>
            <a:ext cx="19987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Lycées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10EF5BB-E086-354D-B39C-8CEB8CFB763A}"/>
              </a:ext>
            </a:extLst>
          </p:cNvPr>
          <p:cNvSpPr txBox="1"/>
          <p:nvPr/>
        </p:nvSpPr>
        <p:spPr>
          <a:xfrm>
            <a:off x="6379537" y="2791997"/>
            <a:ext cx="1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329M€</a:t>
            </a:r>
          </a:p>
        </p:txBody>
      </p:sp>
      <p:sp>
        <p:nvSpPr>
          <p:cNvPr id="106" name="Forme libre 105">
            <a:extLst>
              <a:ext uri="{FF2B5EF4-FFF2-40B4-BE49-F238E27FC236}">
                <a16:creationId xmlns:a16="http://schemas.microsoft.com/office/drawing/2014/main" id="{970A8FC2-DCC3-674F-BEFD-A21CB5A8D391}"/>
              </a:ext>
            </a:extLst>
          </p:cNvPr>
          <p:cNvSpPr/>
          <p:nvPr/>
        </p:nvSpPr>
        <p:spPr bwMode="auto">
          <a:xfrm>
            <a:off x="1172071" y="4729336"/>
            <a:ext cx="1596443" cy="1095083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FBA1569-422C-2B4A-8E7D-F198CCC976F2}"/>
              </a:ext>
            </a:extLst>
          </p:cNvPr>
          <p:cNvSpPr/>
          <p:nvPr/>
        </p:nvSpPr>
        <p:spPr>
          <a:xfrm>
            <a:off x="970905" y="4435706"/>
            <a:ext cx="1998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région durable</a:t>
            </a:r>
          </a:p>
          <a:p>
            <a:pPr algn="ctr"/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AF39A070-256A-B441-BCA8-E20BDDB00EC0}"/>
              </a:ext>
            </a:extLst>
          </p:cNvPr>
          <p:cNvSpPr txBox="1"/>
          <p:nvPr/>
        </p:nvSpPr>
        <p:spPr>
          <a:xfrm>
            <a:off x="1172071" y="5016632"/>
            <a:ext cx="159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219M€</a:t>
            </a:r>
          </a:p>
        </p:txBody>
      </p:sp>
      <p:pic>
        <p:nvPicPr>
          <p:cNvPr id="114" name="Image 113">
            <a:extLst>
              <a:ext uri="{FF2B5EF4-FFF2-40B4-BE49-F238E27FC236}">
                <a16:creationId xmlns:a16="http://schemas.microsoft.com/office/drawing/2014/main" id="{46CAB3A0-A03B-1A45-B313-D0BF3559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23" y="3249323"/>
            <a:ext cx="383809" cy="258165"/>
          </a:xfrm>
          <a:prstGeom prst="rect">
            <a:avLst/>
          </a:prstGeom>
        </p:spPr>
      </p:pic>
      <p:sp>
        <p:nvSpPr>
          <p:cNvPr id="41" name="Titre 6">
            <a:extLst>
              <a:ext uri="{FF2B5EF4-FFF2-40B4-BE49-F238E27FC236}">
                <a16:creationId xmlns:a16="http://schemas.microsoft.com/office/drawing/2014/main" id="{3C80C8E4-883C-5D46-85DB-230C92C64102}"/>
              </a:ext>
            </a:extLst>
          </p:cNvPr>
          <p:cNvSpPr txBox="1">
            <a:spLocks/>
          </p:cNvSpPr>
          <p:nvPr/>
        </p:nvSpPr>
        <p:spPr bwMode="auto">
          <a:xfrm>
            <a:off x="1135291" y="302110"/>
            <a:ext cx="7056785" cy="465496"/>
          </a:xfrm>
          <a:prstGeom prst="rect">
            <a:avLst/>
          </a:prstGeom>
          <a:solidFill>
            <a:srgbClr val="0390CE"/>
          </a:solidFill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DÉPENSES D’INVESTISSEMENT: UN NIVEAU INÉDIT  </a:t>
            </a:r>
          </a:p>
        </p:txBody>
      </p:sp>
      <p:sp>
        <p:nvSpPr>
          <p:cNvPr id="42" name="Titre 6">
            <a:extLst>
              <a:ext uri="{FF2B5EF4-FFF2-40B4-BE49-F238E27FC236}">
                <a16:creationId xmlns:a16="http://schemas.microsoft.com/office/drawing/2014/main" id="{99019AA0-DFF4-BD48-AAB9-EECF1ABA8952}"/>
              </a:ext>
            </a:extLst>
          </p:cNvPr>
          <p:cNvSpPr txBox="1">
            <a:spLocks/>
          </p:cNvSpPr>
          <p:nvPr/>
        </p:nvSpPr>
        <p:spPr bwMode="auto">
          <a:xfrm>
            <a:off x="1081531" y="778562"/>
            <a:ext cx="7272808" cy="546468"/>
          </a:xfrm>
          <a:prstGeom prst="rect">
            <a:avLst/>
          </a:prstGeom>
          <a:solidFill>
            <a:schemeClr val="bg1"/>
          </a:solidFill>
          <a:effectLst>
            <a:outerShdw blurRad="266700" dist="38100" algn="tl" rotWithShape="0">
              <a:prstClr val="black">
                <a:alpha val="24000"/>
              </a:prstClr>
            </a:outerShdw>
          </a:effectLst>
        </p:spPr>
        <p:txBody>
          <a:bodyPr lIns="0" tIns="0" rIns="0" bIns="0"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anose="020F050202020403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FR" altLang="fr-FR" sz="1600" b="1" kern="0" dirty="0">
                <a:solidFill>
                  <a:srgbClr val="0390CE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NOUS INVESTISSONS POUR L’AVENIR AVEC DES PRIORITÉS CLAIRES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4D7B770-7C39-4FDE-9891-25670CEDDD38}"/>
              </a:ext>
            </a:extLst>
          </p:cNvPr>
          <p:cNvSpPr/>
          <p:nvPr/>
        </p:nvSpPr>
        <p:spPr bwMode="auto">
          <a:xfrm>
            <a:off x="1557077" y="3224604"/>
            <a:ext cx="826429" cy="72088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NOUVEAU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BUDGET</a:t>
            </a:r>
          </a:p>
          <a:p>
            <a:pPr algn="ctr" hangingPunct="0"/>
            <a:r>
              <a:rPr lang="fr-FR" sz="900" b="1" dirty="0">
                <a:solidFill>
                  <a:schemeClr val="tx1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6B4C9DF-7C75-4289-B50C-7C35C01D5E17}"/>
              </a:ext>
            </a:extLst>
          </p:cNvPr>
          <p:cNvSpPr/>
          <p:nvPr/>
        </p:nvSpPr>
        <p:spPr bwMode="auto">
          <a:xfrm>
            <a:off x="3275857" y="3172628"/>
            <a:ext cx="929552" cy="87013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31M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chemeClr val="tx1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5D9607A-9142-4061-9393-5390E9E0AE48}"/>
              </a:ext>
            </a:extLst>
          </p:cNvPr>
          <p:cNvSpPr/>
          <p:nvPr/>
        </p:nvSpPr>
        <p:spPr bwMode="auto">
          <a:xfrm>
            <a:off x="5079776" y="3169271"/>
            <a:ext cx="826429" cy="84571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lang="fr-FR" sz="1400" b="1" dirty="0">
                <a:solidFill>
                  <a:srgbClr val="0390CE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10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M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algn="ctr" hangingPunct="0"/>
            <a:r>
              <a:rPr lang="fr-FR" sz="1050" b="1" dirty="0">
                <a:solidFill>
                  <a:schemeClr val="tx1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576EB4E-7FF0-44F3-8F78-0AD2B0D8EF04}"/>
              </a:ext>
            </a:extLst>
          </p:cNvPr>
          <p:cNvSpPr/>
          <p:nvPr/>
        </p:nvSpPr>
        <p:spPr bwMode="auto">
          <a:xfrm>
            <a:off x="6700317" y="3172628"/>
            <a:ext cx="826429" cy="83243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92M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lvl="0" algn="ctr" hangingPunct="0"/>
            <a:r>
              <a:rPr lang="fr-FR" sz="1100" b="1" dirty="0"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80CB2FA-3083-4934-BBD8-B41882D6C21D}"/>
              </a:ext>
            </a:extLst>
          </p:cNvPr>
          <p:cNvSpPr/>
          <p:nvPr/>
        </p:nvSpPr>
        <p:spPr bwMode="auto">
          <a:xfrm>
            <a:off x="1621303" y="5406303"/>
            <a:ext cx="790457" cy="79288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lang="fr-FR" sz="1400" b="1" dirty="0">
                <a:solidFill>
                  <a:srgbClr val="0390CE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64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M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algn="ctr" hangingPunct="0"/>
            <a:r>
              <a:rPr lang="fr-FR" sz="1100" b="1" dirty="0">
                <a:solidFill>
                  <a:schemeClr val="tx1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51" name="Forme libre 97">
            <a:extLst>
              <a:ext uri="{FF2B5EF4-FFF2-40B4-BE49-F238E27FC236}">
                <a16:creationId xmlns:a16="http://schemas.microsoft.com/office/drawing/2014/main" id="{9049E0BC-0811-464C-AADF-0F2A8DCAAC8E}"/>
              </a:ext>
            </a:extLst>
          </p:cNvPr>
          <p:cNvSpPr/>
          <p:nvPr/>
        </p:nvSpPr>
        <p:spPr bwMode="auto">
          <a:xfrm>
            <a:off x="2950394" y="4730019"/>
            <a:ext cx="1598400" cy="1094400"/>
          </a:xfrm>
          <a:custGeom>
            <a:avLst/>
            <a:gdLst>
              <a:gd name="connsiteX0" fmla="*/ 0 w 1728192"/>
              <a:gd name="connsiteY0" fmla="*/ 0 h 1440160"/>
              <a:gd name="connsiteX1" fmla="*/ 668646 w 1728192"/>
              <a:gd name="connsiteY1" fmla="*/ 0 h 1440160"/>
              <a:gd name="connsiteX2" fmla="*/ 864096 w 1728192"/>
              <a:gd name="connsiteY2" fmla="*/ 288032 h 1440160"/>
              <a:gd name="connsiteX3" fmla="*/ 1059546 w 1728192"/>
              <a:gd name="connsiteY3" fmla="*/ 0 h 1440160"/>
              <a:gd name="connsiteX4" fmla="*/ 1728192 w 1728192"/>
              <a:gd name="connsiteY4" fmla="*/ 0 h 1440160"/>
              <a:gd name="connsiteX5" fmla="*/ 1728192 w 1728192"/>
              <a:gd name="connsiteY5" fmla="*/ 1440160 h 1440160"/>
              <a:gd name="connsiteX6" fmla="*/ 0 w 1728192"/>
              <a:gd name="connsiteY6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440160">
                <a:moveTo>
                  <a:pt x="0" y="0"/>
                </a:moveTo>
                <a:lnTo>
                  <a:pt x="668646" y="0"/>
                </a:lnTo>
                <a:lnTo>
                  <a:pt x="864096" y="288032"/>
                </a:lnTo>
                <a:lnTo>
                  <a:pt x="1059546" y="0"/>
                </a:lnTo>
                <a:lnTo>
                  <a:pt x="1728192" y="0"/>
                </a:lnTo>
                <a:lnTo>
                  <a:pt x="1728192" y="1440160"/>
                </a:lnTo>
                <a:lnTo>
                  <a:pt x="0" y="1440160"/>
                </a:lnTo>
                <a:close/>
              </a:path>
            </a:pathLst>
          </a:custGeom>
          <a:solidFill>
            <a:srgbClr val="0390CE"/>
          </a:solidFill>
          <a:ln w="25400" cap="flat" cmpd="sng" algn="ctr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0DCA79-83F7-450C-B54A-918587A2C51A}"/>
              </a:ext>
            </a:extLst>
          </p:cNvPr>
          <p:cNvSpPr/>
          <p:nvPr/>
        </p:nvSpPr>
        <p:spPr>
          <a:xfrm>
            <a:off x="2643628" y="4450441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endParaRPr lang="fr-FR" sz="1200" dirty="0">
              <a:solidFill>
                <a:srgbClr val="0390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E49CB65-A029-4174-AE40-E9B9C4D567D5}"/>
              </a:ext>
            </a:extLst>
          </p:cNvPr>
          <p:cNvSpPr txBox="1"/>
          <p:nvPr/>
        </p:nvSpPr>
        <p:spPr>
          <a:xfrm>
            <a:off x="2950394" y="5037766"/>
            <a:ext cx="172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6,1M €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DB2491A-9580-4555-BA87-9DD54BC574CD}"/>
              </a:ext>
            </a:extLst>
          </p:cNvPr>
          <p:cNvSpPr/>
          <p:nvPr/>
        </p:nvSpPr>
        <p:spPr bwMode="auto">
          <a:xfrm>
            <a:off x="3400605" y="5489711"/>
            <a:ext cx="804803" cy="79288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4,5M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lvl="0" algn="ctr" hangingPunct="0"/>
            <a:r>
              <a:rPr lang="fr-FR" sz="1100" b="1" dirty="0"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7EBBF881-A9CC-48BB-8D03-FDA7F995C4CA}"/>
              </a:ext>
            </a:extLst>
          </p:cNvPr>
          <p:cNvSpPr/>
          <p:nvPr/>
        </p:nvSpPr>
        <p:spPr bwMode="auto">
          <a:xfrm>
            <a:off x="5127236" y="5469679"/>
            <a:ext cx="804803" cy="729511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hangingPunct="0"/>
            <a:r>
              <a:rPr lang="fr-FR" sz="800" b="1" dirty="0">
                <a:solidFill>
                  <a:srgbClr val="0390CE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NOUVEAU</a:t>
            </a:r>
          </a:p>
          <a:p>
            <a:pPr lvl="0" algn="ctr" hangingPunct="0"/>
            <a:r>
              <a:rPr lang="fr-FR" sz="800" b="1" dirty="0">
                <a:solidFill>
                  <a:srgbClr val="0390CE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BUDGET</a:t>
            </a:r>
          </a:p>
          <a:p>
            <a:pPr lvl="0" algn="ctr" hangingPunct="0"/>
            <a:r>
              <a:rPr lang="fr-FR" sz="900" b="1" dirty="0"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196F931-DFD7-4E4E-A542-045E036385BA}"/>
              </a:ext>
            </a:extLst>
          </p:cNvPr>
          <p:cNvSpPr/>
          <p:nvPr/>
        </p:nvSpPr>
        <p:spPr bwMode="auto">
          <a:xfrm>
            <a:off x="6842013" y="5437876"/>
            <a:ext cx="898339" cy="79288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+</a:t>
            </a:r>
            <a:r>
              <a:rPr lang="fr-FR" sz="1400" b="1" dirty="0">
                <a:solidFill>
                  <a:srgbClr val="0390CE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73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M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390CE"/>
                </a:solidFill>
                <a:effectLst/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€</a:t>
            </a:r>
          </a:p>
          <a:p>
            <a:pPr algn="ctr" hangingPunct="0"/>
            <a:r>
              <a:rPr lang="fr-FR" sz="1100" b="1" dirty="0">
                <a:solidFill>
                  <a:schemeClr val="tx1"/>
                </a:solidFill>
                <a:latin typeface="Calibri" pitchFamily="-108" charset="0"/>
                <a:ea typeface="Calibri" pitchFamily="-108" charset="0"/>
                <a:cs typeface="Calibri" pitchFamily="-108" charset="0"/>
                <a:sym typeface="Calibri" pitchFamily="-108" charset="0"/>
              </a:rPr>
              <a:t>Par rapport à 2015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0390CE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35BD8-FB0E-479D-ADE7-CC5903BC1AAD}"/>
              </a:ext>
            </a:extLst>
          </p:cNvPr>
          <p:cNvSpPr/>
          <p:nvPr/>
        </p:nvSpPr>
        <p:spPr bwMode="auto">
          <a:xfrm>
            <a:off x="7740352" y="6093296"/>
            <a:ext cx="1368152" cy="72008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-108" charset="0"/>
              <a:ea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9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976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ura_modele_powerpoint_nouvelle_charte_v6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6DD"/>
      </a:accent1>
      <a:accent2>
        <a:srgbClr val="2A98DD"/>
      </a:accent2>
      <a:accent3>
        <a:srgbClr val="56A5DC"/>
      </a:accent3>
      <a:accent4>
        <a:srgbClr val="76B1DB"/>
      </a:accent4>
      <a:accent5>
        <a:srgbClr val="88B7DB"/>
      </a:accent5>
      <a:accent6>
        <a:srgbClr val="97BDDA"/>
      </a:accent6>
      <a:hlink>
        <a:srgbClr val="ADC6D9"/>
      </a:hlink>
      <a:folHlink>
        <a:srgbClr val="954F72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pitchFamily="-108" charset="0"/>
            <a:ea typeface="Calibri" pitchFamily="-108" charset="0"/>
            <a:cs typeface="Calibri" pitchFamily="-108" charset="0"/>
            <a:sym typeface="Calibri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pitchFamily="-108" charset="0"/>
            <a:ea typeface="Calibri" pitchFamily="-108" charset="0"/>
            <a:cs typeface="Calibri" pitchFamily="-108" charset="0"/>
            <a:sym typeface="Calibri" pitchFamily="-10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aura_modele_powerpoint_nouvelle_charte_V6" id="{9D0013CE-64BF-6443-9DFF-17C4169D65B9}" vid="{452734F3-0D23-154F-B0C4-9326B601AA36}"/>
    </a:ext>
  </a:extLst>
</a:theme>
</file>

<file path=ppt/theme/theme2.xml><?xml version="1.0" encoding="utf-8"?>
<a:theme xmlns:a="http://schemas.openxmlformats.org/drawingml/2006/main" name="1_aura_modele_powerpoint_nouvelle_charte_v6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6DD"/>
      </a:accent1>
      <a:accent2>
        <a:srgbClr val="2A98DD"/>
      </a:accent2>
      <a:accent3>
        <a:srgbClr val="56A5DC"/>
      </a:accent3>
      <a:accent4>
        <a:srgbClr val="76B1DB"/>
      </a:accent4>
      <a:accent5>
        <a:srgbClr val="88B7DB"/>
      </a:accent5>
      <a:accent6>
        <a:srgbClr val="97BDDA"/>
      </a:accent6>
      <a:hlink>
        <a:srgbClr val="ADC6D9"/>
      </a:hlink>
      <a:folHlink>
        <a:srgbClr val="954F72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pitchFamily="-108" charset="0"/>
            <a:ea typeface="Calibri" pitchFamily="-108" charset="0"/>
            <a:cs typeface="Calibri" pitchFamily="-108" charset="0"/>
            <a:sym typeface="Calibri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pitchFamily="-108" charset="0"/>
            <a:ea typeface="Calibri" pitchFamily="-108" charset="0"/>
            <a:cs typeface="Calibri" pitchFamily="-108" charset="0"/>
            <a:sym typeface="Calibri" pitchFamily="-10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aura_modele_powerpoint_nouvelle_charte_V6" id="{9D0013CE-64BF-6443-9DFF-17C4169D65B9}" vid="{452734F3-0D23-154F-B0C4-9326B601AA36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PresentationAURA</Template>
  <TotalTime>5112</TotalTime>
  <Words>480</Words>
  <Application>Microsoft Office PowerPoint</Application>
  <PresentationFormat>Affichage à l'écran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Graphik Medium</vt:lpstr>
      <vt:lpstr>Graphik Regular</vt:lpstr>
      <vt:lpstr>Helvetica Neue</vt:lpstr>
      <vt:lpstr>Times New Roman</vt:lpstr>
      <vt:lpstr>aura_modele_powerpoint_nouvelle_charte_v6</vt:lpstr>
      <vt:lpstr>1_aura_modele_powerpoint_nouvelle_charte_v6</vt:lpstr>
      <vt:lpstr>Petit déjeuner du Club de l’Ours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Régional Rhône-Alpes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EXECUTIF 3 JUIN Compte administratif 2018</dc:title>
  <dc:creator>SIMON Claire</dc:creator>
  <cp:lastModifiedBy>Yvette RICHAUD</cp:lastModifiedBy>
  <cp:revision>94</cp:revision>
  <cp:lastPrinted>2020-09-23T17:52:03Z</cp:lastPrinted>
  <dcterms:created xsi:type="dcterms:W3CDTF">2019-05-28T16:06:27Z</dcterms:created>
  <dcterms:modified xsi:type="dcterms:W3CDTF">2020-09-25T12:45:58Z</dcterms:modified>
</cp:coreProperties>
</file>