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74" r:id="rId15"/>
    <p:sldId id="275" r:id="rId16"/>
    <p:sldId id="276" r:id="rId17"/>
    <p:sldId id="269" r:id="rId18"/>
    <p:sldId id="270" r:id="rId19"/>
    <p:sldId id="271" r:id="rId20"/>
    <p:sldId id="272" r:id="rId21"/>
    <p:sldId id="273" r:id="rId22"/>
    <p:sldId id="277" r:id="rId23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1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76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34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4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40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44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8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38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80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4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96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47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D1BC8-3556-4092-802E-C937B16BF340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6E241-B7F2-4DF3-BAA3-ECF3F6441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9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57663" y="152298"/>
            <a:ext cx="10238325" cy="670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Alain Giordano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Adjoint au Maire de Lyon</a:t>
            </a:r>
          </a:p>
          <a:p>
            <a:r>
              <a:rPr lang="fr-FR" dirty="0"/>
              <a:t>Délégué aux espaces verts, au cadre de vie,</a:t>
            </a:r>
          </a:p>
          <a:p>
            <a:r>
              <a:rPr lang="fr-FR" dirty="0"/>
              <a:t>Aux nouveaux modes de vie urbains</a:t>
            </a:r>
          </a:p>
          <a:p>
            <a:r>
              <a:rPr lang="fr-FR" dirty="0"/>
              <a:t>Et à la qualité de l’environnement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9884" t="6513" r="8770" b="12252"/>
          <a:stretch/>
        </p:blipFill>
        <p:spPr>
          <a:xfrm>
            <a:off x="9649608" y="182880"/>
            <a:ext cx="2294965" cy="2280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71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une démarche toujours plus écologique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biodiversité comme critère d’évaluation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760" y="1463039"/>
            <a:ext cx="3962876" cy="5230395"/>
          </a:xfrm>
          <a:prstGeom prst="rect">
            <a:avLst/>
          </a:prstGeom>
        </p:spPr>
      </p:pic>
      <p:pic>
        <p:nvPicPr>
          <p:cNvPr id="5" name="Picture 6" descr="IMG_19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59" y="2562630"/>
            <a:ext cx="2513141" cy="188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_10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59" y="4428061"/>
            <a:ext cx="2513141" cy="188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05026" y="3528508"/>
            <a:ext cx="3625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De l’étude </a:t>
            </a:r>
            <a:r>
              <a:rPr lang="fr-FR" dirty="0" err="1"/>
              <a:t>urbanbees</a:t>
            </a:r>
            <a:r>
              <a:rPr lang="fr-FR" dirty="0"/>
              <a:t> à la l’évaluation biodiversité des espaces verts : une prise en compte désormais systématique du vivant.</a:t>
            </a:r>
          </a:p>
        </p:txBody>
      </p:sp>
    </p:spTree>
    <p:extLst>
      <p:ext uri="{BB962C8B-B14F-4D97-AF65-F5344CB8AC3E}">
        <p14:creationId xmlns:p14="http://schemas.microsoft.com/office/powerpoint/2010/main" val="4244357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une démarche toujours plus écologique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extension de la démarche aux cimetières lyonnais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21" y="2422514"/>
            <a:ext cx="4214622" cy="31575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11" y="2422514"/>
            <a:ext cx="4744963" cy="31575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24193" y="2440750"/>
            <a:ext cx="2011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Démarche pionnière en France, la labélisation « Refuge LPO » du cimetière de </a:t>
            </a:r>
            <a:r>
              <a:rPr lang="fr-FR" dirty="0" err="1"/>
              <a:t>Loyasse</a:t>
            </a:r>
            <a:r>
              <a:rPr lang="fr-FR" dirty="0"/>
              <a:t> où les espèces recensées sont passées de 30 en 2017 à 50 en 2019!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1" y="5580071"/>
            <a:ext cx="2785701" cy="11142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430305" y="5881659"/>
            <a:ext cx="491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Soit 10% de la ville gérés sans phyto !</a:t>
            </a:r>
          </a:p>
        </p:txBody>
      </p:sp>
    </p:spTree>
    <p:extLst>
      <p:ext uri="{BB962C8B-B14F-4D97-AF65-F5344CB8AC3E}">
        <p14:creationId xmlns:p14="http://schemas.microsoft.com/office/powerpoint/2010/main" val="333653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53834" y="123078"/>
            <a:ext cx="4199966" cy="1325563"/>
          </a:xfrm>
        </p:spPr>
        <p:txBody>
          <a:bodyPr/>
          <a:lstStyle/>
          <a:p>
            <a:r>
              <a:rPr lang="fr-FR" b="1" dirty="0"/>
              <a:t>Un bilan qualitatif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2811" y="1344706"/>
            <a:ext cx="5038166" cy="51636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service espaces verts certifié ISO 14 001 en 2005</a:t>
            </a:r>
          </a:p>
          <a:p>
            <a:pPr marL="0" indent="0">
              <a:buNone/>
            </a:pP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grande ville à avoir abandonné les produits phytosanitaires</a:t>
            </a:r>
          </a:p>
          <a:p>
            <a:pPr marL="0" indent="0">
              <a:buNone/>
            </a:pP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ville en France à avoir engagé une démarche d’évaluation biodiversité</a:t>
            </a:r>
          </a:p>
          <a:p>
            <a:pPr marL="0" indent="0">
              <a:buNone/>
            </a:pPr>
            <a:r>
              <a:rPr lang="fr-FR" dirty="0"/>
              <a:t>Seule ville de France à avoir mené une étude sur les pollinisateurs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Reconnue 2</a:t>
            </a:r>
            <a:r>
              <a:rPr lang="fr-FR" b="1" baseline="30000" dirty="0">
                <a:solidFill>
                  <a:schemeClr val="accent6">
                    <a:lumMod val="75000"/>
                  </a:schemeClr>
                </a:solidFill>
              </a:rPr>
              <a:t>ème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ville de France pour sa politique en faveur de la biodiversité selon l’observatoire des Villes Vertes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66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10512" cy="1325563"/>
          </a:xfrm>
        </p:spPr>
        <p:txBody>
          <a:bodyPr/>
          <a:lstStyle/>
          <a:p>
            <a:r>
              <a:rPr lang="fr-FR" dirty="0"/>
              <a:t>Proximité : l’allié de la santé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643282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développement d’espaces verts de proximité représente une condition essentielle pour assurer une bonne santé aux habitants :</a:t>
            </a:r>
          </a:p>
          <a:p>
            <a:pPr>
              <a:buFontTx/>
              <a:buChar char="-"/>
            </a:pPr>
            <a:r>
              <a:rPr lang="fr-FR" dirty="0"/>
              <a:t>La proximité permet d’améliorer significativement la santé</a:t>
            </a:r>
          </a:p>
          <a:p>
            <a:pPr>
              <a:buFontTx/>
              <a:buChar char="-"/>
            </a:pPr>
            <a:r>
              <a:rPr lang="fr-FR" dirty="0"/>
              <a:t>La proximité permet de mailler le territoire</a:t>
            </a:r>
          </a:p>
          <a:p>
            <a:pPr>
              <a:buFontTx/>
              <a:buChar char="-"/>
            </a:pPr>
            <a:r>
              <a:rPr lang="fr-FR" dirty="0"/>
              <a:t>La proximité, une salle de sport pour tous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712" y="0"/>
            <a:ext cx="5110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Proximité et santé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Des études internationales à la 1</a:t>
            </a:r>
            <a:r>
              <a:rPr lang="fr-FR" baseline="30000" dirty="0"/>
              <a:t>ère</a:t>
            </a:r>
            <a:r>
              <a:rPr lang="fr-FR" dirty="0"/>
              <a:t> Etude d’Impact Santé en France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1" y="3333525"/>
            <a:ext cx="3230880" cy="242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35" y="3321423"/>
            <a:ext cx="3263154" cy="2447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603" y="3333525"/>
            <a:ext cx="3251835" cy="2435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oneTexte 6"/>
          <p:cNvSpPr txBox="1"/>
          <p:nvPr/>
        </p:nvSpPr>
        <p:spPr>
          <a:xfrm>
            <a:off x="573741" y="2753954"/>
            <a:ext cx="323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340€/an/</a:t>
            </a:r>
            <a:r>
              <a:rPr lang="fr-FR" dirty="0" err="1"/>
              <a:t>hbt</a:t>
            </a:r>
            <a:r>
              <a:rPr lang="fr-FR" dirty="0"/>
              <a:t>  d’économies sur la santé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35035" y="2817154"/>
            <a:ext cx="326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1€ investi en rapporte 7 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328603" y="2753954"/>
            <a:ext cx="302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EIS en France sur le parc Zénith</a:t>
            </a:r>
          </a:p>
        </p:txBody>
      </p:sp>
    </p:spTree>
    <p:extLst>
      <p:ext uri="{BB962C8B-B14F-4D97-AF65-F5344CB8AC3E}">
        <p14:creationId xmlns:p14="http://schemas.microsoft.com/office/powerpoint/2010/main" val="10001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938" y="83697"/>
            <a:ext cx="4591203" cy="30264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34129"/>
            <a:ext cx="4002741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Proximité, la nature au cœur de la ville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4164" y="2457637"/>
            <a:ext cx="4217894" cy="360698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Proposer un espace vert public à moins de 300 mètres de chaque habitation : des MIF aux grands projets urbains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219" y="2957872"/>
            <a:ext cx="3507889" cy="198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57" y="3696353"/>
            <a:ext cx="2784651" cy="24876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79" y="4788279"/>
            <a:ext cx="3435723" cy="2018487"/>
          </a:xfrm>
          <a:prstGeom prst="rect">
            <a:avLst/>
          </a:prstGeom>
        </p:spPr>
      </p:pic>
      <p:pic>
        <p:nvPicPr>
          <p:cNvPr id="9" name="Picture 4" descr="18MIF-55134-011-08-2004-p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80" y="2139183"/>
            <a:ext cx="2076226" cy="155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632" y="434021"/>
            <a:ext cx="2364823" cy="170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proximité en faveur de la santé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Les espaces verts : la plus grande salle de sport de France !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026" y="2357722"/>
            <a:ext cx="3112356" cy="23363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27" y="2507400"/>
            <a:ext cx="4202541" cy="22746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27" y="4510359"/>
            <a:ext cx="4470708" cy="22063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3895" y="2539383"/>
            <a:ext cx="167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220 aires pour inviter les enfants à jouer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62171" y="4510359"/>
            <a:ext cx="185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support pour se déplacer de façon douce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026" y="4606102"/>
            <a:ext cx="3904241" cy="219850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852434" y="3270836"/>
            <a:ext cx="159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espaces gratuits pour pratiquer un sport</a:t>
            </a:r>
          </a:p>
        </p:txBody>
      </p:sp>
    </p:spTree>
    <p:extLst>
      <p:ext uri="{BB962C8B-B14F-4D97-AF65-F5344CB8AC3E}">
        <p14:creationId xmlns:p14="http://schemas.microsoft.com/office/powerpoint/2010/main" val="375146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Vers un bilan favorable à la santé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21227"/>
            <a:ext cx="6907306" cy="4351338"/>
          </a:xfrm>
        </p:spPr>
        <p:txBody>
          <a:bodyPr/>
          <a:lstStyle/>
          <a:p>
            <a:r>
              <a:rPr lang="fr-FR" dirty="0"/>
              <a:t>270 parcs et jardins</a:t>
            </a:r>
          </a:p>
          <a:p>
            <a:r>
              <a:rPr lang="fr-FR" dirty="0"/>
              <a:t>Développement de l’agriculture urbaine (12ha, 50 jardins collectifs)</a:t>
            </a:r>
          </a:p>
          <a:p>
            <a:r>
              <a:rPr lang="fr-FR" dirty="0"/>
              <a:t>Un maillage favorable à la santé</a:t>
            </a:r>
          </a:p>
          <a:p>
            <a:r>
              <a:rPr lang="fr-FR" dirty="0"/>
              <a:t>7km de MIF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414" y="3952324"/>
            <a:ext cx="3954912" cy="22246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414" y="1381807"/>
            <a:ext cx="3954912" cy="261948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672" y="3999076"/>
            <a:ext cx="3875742" cy="218010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2" y="3999076"/>
            <a:ext cx="3895390" cy="21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47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L’avenir de la nature en ville, c’est la ville nature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3490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Aujourd’hui, la nature représente un élément constitutif de l’aménagement urbain. Son avenir passe par sa priorisation pour offrir aux habitants des conditions de vie acceptables face au réchauffement climatique. Cela passe par :</a:t>
            </a:r>
          </a:p>
          <a:p>
            <a:pPr>
              <a:buFontTx/>
              <a:buChar char="-"/>
            </a:pPr>
            <a:r>
              <a:rPr lang="fr-FR" dirty="0"/>
              <a:t>Un plan Canopée</a:t>
            </a:r>
          </a:p>
          <a:p>
            <a:pPr>
              <a:buFontTx/>
              <a:buChar char="-"/>
            </a:pPr>
            <a:r>
              <a:rPr lang="fr-FR" dirty="0"/>
              <a:t>Le développement des liaisons vertes</a:t>
            </a:r>
          </a:p>
          <a:p>
            <a:pPr>
              <a:buFontTx/>
              <a:buChar char="-"/>
            </a:pPr>
            <a:r>
              <a:rPr lang="fr-FR" dirty="0"/>
              <a:t>La végétalisation des toits et des façades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47" y="3356908"/>
            <a:ext cx="3939988" cy="2954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5100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une ville nature	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La mise en place d’une stratégie de territoire pour le végétal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26222"/>
            <a:ext cx="3020031" cy="33135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18403" b="27183"/>
          <a:stretch/>
        </p:blipFill>
        <p:spPr>
          <a:xfrm>
            <a:off x="4371351" y="2526222"/>
            <a:ext cx="6469328" cy="238202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371351" y="4971215"/>
            <a:ext cx="6469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Ville élabore une stratégie pour le végétal afin d’envisager les opportunités vertes, développer les liaisons vertes, et relier les parcs entre eux.</a:t>
            </a:r>
          </a:p>
        </p:txBody>
      </p:sp>
    </p:spTree>
    <p:extLst>
      <p:ext uri="{BB962C8B-B14F-4D97-AF65-F5344CB8AC3E}">
        <p14:creationId xmlns:p14="http://schemas.microsoft.com/office/powerpoint/2010/main" val="280898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600" dirty="0"/>
              <a:t>Une stratégie en 3 axes</a:t>
            </a:r>
          </a:p>
        </p:txBody>
      </p:sp>
      <p:pic>
        <p:nvPicPr>
          <p:cNvPr id="9" name="Picture 4" descr="voie ve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79" y="1802903"/>
            <a:ext cx="5705007" cy="42886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974592" y="1913132"/>
            <a:ext cx="3033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6">
                    <a:lumMod val="50000"/>
                  </a:schemeClr>
                </a:solidFill>
              </a:rPr>
              <a:t>Quantité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81483" y="3617873"/>
            <a:ext cx="2292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chemeClr val="accent6">
                    <a:lumMod val="50000"/>
                  </a:schemeClr>
                </a:solidFill>
              </a:rPr>
              <a:t>Qualité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974592" y="5322614"/>
            <a:ext cx="3794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6">
                    <a:lumMod val="50000"/>
                  </a:schemeClr>
                </a:solidFill>
              </a:rPr>
              <a:t>Proximité</a:t>
            </a:r>
          </a:p>
        </p:txBody>
      </p:sp>
    </p:spTree>
    <p:extLst>
      <p:ext uri="{BB962C8B-B14F-4D97-AF65-F5344CB8AC3E}">
        <p14:creationId xmlns:p14="http://schemas.microsoft.com/office/powerpoint/2010/main" val="480318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une ville nature	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Une réflexion en cours sur la végétalisation des toits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24" y="2561632"/>
            <a:ext cx="2894703" cy="19328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077" y="2670177"/>
            <a:ext cx="4930667" cy="38195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24" y="4581617"/>
            <a:ext cx="2894703" cy="190813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66391" y="2915322"/>
            <a:ext cx="2162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gisement inexploité estimé à 260 hectares 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27755" y="4701092"/>
            <a:ext cx="2000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végétalisation des toits pourrait faire abaisser la température de plusieurs degrés…</a:t>
            </a:r>
          </a:p>
        </p:txBody>
      </p:sp>
    </p:spTree>
    <p:extLst>
      <p:ext uri="{BB962C8B-B14F-4D97-AF65-F5344CB8AC3E}">
        <p14:creationId xmlns:p14="http://schemas.microsoft.com/office/powerpoint/2010/main" val="2904775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une ville nature	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L’arbre, notre meilleur allié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568" y="1825625"/>
            <a:ext cx="4419600" cy="33326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734779" y="5158266"/>
            <a:ext cx="376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La rue Garibaldi, un grand test pour l’évapotranspiration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24024" y="6335913"/>
            <a:ext cx="459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8 000 arbres au parc de la Tête d’Or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76367"/>
            <a:ext cx="5982179" cy="39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50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« Vert », la ville du futur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442757"/>
            <a:ext cx="9525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0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quantité : toujours plus d’espaces verts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 développement de la nature en ville permet d’agir en faveur d’une ville plus écologique :</a:t>
            </a:r>
          </a:p>
          <a:p>
            <a:pPr>
              <a:buFontTx/>
              <a:buChar char="-"/>
            </a:pPr>
            <a:r>
              <a:rPr lang="fr-FR" dirty="0"/>
              <a:t>Une ville plus perméable</a:t>
            </a:r>
          </a:p>
          <a:p>
            <a:pPr>
              <a:buFontTx/>
              <a:buChar char="-"/>
            </a:pPr>
            <a:r>
              <a:rPr lang="fr-FR" dirty="0"/>
              <a:t>Une ville qui résiste au réchauffement climatique</a:t>
            </a:r>
          </a:p>
          <a:p>
            <a:pPr>
              <a:buFontTx/>
              <a:buChar char="-"/>
            </a:pPr>
            <a:r>
              <a:rPr lang="fr-FR" dirty="0"/>
              <a:t>Une ville qui limite la pollution…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87" y="4452171"/>
            <a:ext cx="2997109" cy="21742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896" y="4452171"/>
            <a:ext cx="3861211" cy="21742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107" y="4452171"/>
            <a:ext cx="3913693" cy="2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4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créer davantage d’espaces verts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prenant de la place sur l’automobile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629778"/>
            <a:ext cx="5118372" cy="341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Berges du Rhône (3) - ©InSit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75" y="2543432"/>
            <a:ext cx="4840226" cy="363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290917" y="6176963"/>
            <a:ext cx="886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Du parking au jardin, l’exemple des berges du Rhône</a:t>
            </a:r>
          </a:p>
        </p:txBody>
      </p:sp>
    </p:spTree>
    <p:extLst>
      <p:ext uri="{BB962C8B-B14F-4D97-AF65-F5344CB8AC3E}">
        <p14:creationId xmlns:p14="http://schemas.microsoft.com/office/powerpoint/2010/main" val="118164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créer davantage d’espaces verts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repensant la voirie</a:t>
            </a:r>
          </a:p>
        </p:txBody>
      </p:sp>
      <p:pic>
        <p:nvPicPr>
          <p:cNvPr id="4" name="Picture 4" descr="LYOP000656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/>
          <a:stretch/>
        </p:blipFill>
        <p:spPr bwMode="auto">
          <a:xfrm>
            <a:off x="325538" y="2872292"/>
            <a:ext cx="4324045" cy="292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200" y="2652733"/>
            <a:ext cx="6206266" cy="31458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8337" y="5906291"/>
            <a:ext cx="11041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Rue Garibaldi : </a:t>
            </a:r>
            <a:r>
              <a:rPr lang="fr-FR" sz="2000" b="1" i="1" dirty="0"/>
              <a:t>1/3 du budget alloué à la nature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322484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créer davantage d’espaces verts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repensant l’espace public</a:t>
            </a:r>
          </a:p>
        </p:txBody>
      </p:sp>
      <p:pic>
        <p:nvPicPr>
          <p:cNvPr id="4" name="Picture 2" descr="C:\Users\bregfr\Desktop\pour françois bregnac\IMG_3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6228" y="2681265"/>
            <a:ext cx="3704260" cy="2778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460" y="2662068"/>
            <a:ext cx="7306192" cy="25315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26371" y="5633545"/>
            <a:ext cx="995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La place Général </a:t>
            </a:r>
            <a:r>
              <a:rPr lang="fr-FR" i="1" dirty="0" err="1"/>
              <a:t>Brosset</a:t>
            </a:r>
            <a:r>
              <a:rPr lang="fr-FR" i="1" dirty="0"/>
              <a:t> (6</a:t>
            </a:r>
            <a:r>
              <a:rPr lang="fr-FR" i="1" baseline="30000" dirty="0"/>
              <a:t>e</a:t>
            </a:r>
            <a:r>
              <a:rPr lang="fr-FR" i="1" dirty="0"/>
              <a:t>) : la nature en faveur de la vie locale</a:t>
            </a:r>
          </a:p>
        </p:txBody>
      </p:sp>
    </p:spTree>
    <p:extLst>
      <p:ext uri="{BB962C8B-B14F-4D97-AF65-F5344CB8AC3E}">
        <p14:creationId xmlns:p14="http://schemas.microsoft.com/office/powerpoint/2010/main" val="243781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Un bilan quantitatif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024262" cy="4351338"/>
          </a:xfrm>
        </p:spPr>
        <p:txBody>
          <a:bodyPr/>
          <a:lstStyle/>
          <a:p>
            <a:r>
              <a:rPr lang="fr-FR" dirty="0"/>
              <a:t>Une trame verte et bleue de 1800 hectares</a:t>
            </a:r>
          </a:p>
          <a:p>
            <a:r>
              <a:rPr lang="fr-FR" dirty="0"/>
              <a:t>+ 50 hectares d’espaces verts publics</a:t>
            </a:r>
          </a:p>
          <a:p>
            <a:r>
              <a:rPr lang="fr-FR" dirty="0"/>
              <a:t>80 000 arbres</a:t>
            </a:r>
          </a:p>
          <a:p>
            <a:r>
              <a:rPr lang="fr-FR" dirty="0"/>
              <a:t>27km de liaisons vertes</a:t>
            </a: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fr-FR" b="1" baseline="30000" dirty="0">
                <a:solidFill>
                  <a:schemeClr val="accent6">
                    <a:lumMod val="75000"/>
                  </a:schemeClr>
                </a:solidFill>
              </a:rPr>
              <a:t>ère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grande ville de France labélisée « 4</a:t>
            </a:r>
            <a:r>
              <a:rPr lang="fr-FR" b="1" baseline="30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Fleur »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62" y="0"/>
            <a:ext cx="6329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37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Qualité : la condition essentielle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055813"/>
            <a:ext cx="7531249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qualité écologique des espaces verts permet de recréer un milieu favorable au vivant:</a:t>
            </a:r>
          </a:p>
          <a:p>
            <a:pPr>
              <a:buFontTx/>
              <a:buChar char="-"/>
            </a:pPr>
            <a:r>
              <a:rPr lang="fr-FR" dirty="0"/>
              <a:t>Il est désormais prouvé que les produits phytosanitaires ont un impact sur la santé</a:t>
            </a:r>
          </a:p>
          <a:p>
            <a:pPr>
              <a:buFontTx/>
              <a:buChar char="-"/>
            </a:pPr>
            <a:r>
              <a:rPr lang="fr-FR" dirty="0"/>
              <a:t>L’absence de produits phytosanitaires permet à la biodiversité de se développer</a:t>
            </a:r>
          </a:p>
          <a:p>
            <a:pPr>
              <a:buFontTx/>
              <a:buChar char="-"/>
            </a:pPr>
            <a:r>
              <a:rPr lang="fr-FR" dirty="0"/>
              <a:t>Travailler de façon écologique permet de proposer des espaces à vivre et non plus à voir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034" y="3456820"/>
            <a:ext cx="2292295" cy="1719221"/>
          </a:xfrm>
          <a:prstGeom prst="rect">
            <a:avLst/>
          </a:prstGeom>
        </p:spPr>
      </p:pic>
      <p:pic>
        <p:nvPicPr>
          <p:cNvPr id="5" name="Espace réservé du contenu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588" y="1728410"/>
            <a:ext cx="2296906" cy="172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P10204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034" y="5176041"/>
            <a:ext cx="2310193" cy="173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00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034" y="0"/>
            <a:ext cx="2304014" cy="172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32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une démarche toujours plus écologique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Au départ : le 0 phyto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077319" y="2769305"/>
            <a:ext cx="2463977" cy="246397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72" y="2038572"/>
            <a:ext cx="4883973" cy="3662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3861995" y="3546895"/>
            <a:ext cx="257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Sans chimie, les miracles se multiplient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94899" y="5701551"/>
            <a:ext cx="359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L’orchidée du Rhône</a:t>
            </a:r>
          </a:p>
        </p:txBody>
      </p:sp>
    </p:spTree>
    <p:extLst>
      <p:ext uri="{BB962C8B-B14F-4D97-AF65-F5344CB8AC3E}">
        <p14:creationId xmlns:p14="http://schemas.microsoft.com/office/powerpoint/2010/main" val="1547449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742</Words>
  <Application>Microsoft Office PowerPoint</Application>
  <PresentationFormat>Grand écran</PresentationFormat>
  <Paragraphs>92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Alain Giordano</vt:lpstr>
      <vt:lpstr>Une stratégie en 3 axes</vt:lpstr>
      <vt:lpstr>La quantité : toujours plus d’espaces verts</vt:lpstr>
      <vt:lpstr>Comment créer davantage d’espaces verts ?</vt:lpstr>
      <vt:lpstr>Comment créer davantage d’espaces verts ?</vt:lpstr>
      <vt:lpstr>Comment créer davantage d’espaces verts ?</vt:lpstr>
      <vt:lpstr>Un bilan quantitatif</vt:lpstr>
      <vt:lpstr>Qualité : la condition essentielle</vt:lpstr>
      <vt:lpstr>Vers une démarche toujours plus écologique</vt:lpstr>
      <vt:lpstr>Vers une démarche toujours plus écologique</vt:lpstr>
      <vt:lpstr>Vers une démarche toujours plus écologique</vt:lpstr>
      <vt:lpstr>Un bilan qualitatif</vt:lpstr>
      <vt:lpstr>Proximité : l’allié de la santé</vt:lpstr>
      <vt:lpstr>Proximité et santé</vt:lpstr>
      <vt:lpstr>Proximité, la nature au cœur de la ville</vt:lpstr>
      <vt:lpstr>La proximité en faveur de la santé</vt:lpstr>
      <vt:lpstr>Vers un bilan favorable à la santé</vt:lpstr>
      <vt:lpstr>L’avenir de la nature en ville, c’est la ville nature</vt:lpstr>
      <vt:lpstr>Vers une ville nature </vt:lpstr>
      <vt:lpstr>Vers une ville nature </vt:lpstr>
      <vt:lpstr>Vers une ville nature </vt:lpstr>
      <vt:lpstr>« Vert », la ville du futur ?</vt:lpstr>
    </vt:vector>
  </TitlesOfParts>
  <Company>Ville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SINGER Julien</dc:creator>
  <cp:lastModifiedBy>Yvette RICHAUD</cp:lastModifiedBy>
  <cp:revision>23</cp:revision>
  <cp:lastPrinted>2019-04-08T15:19:13Z</cp:lastPrinted>
  <dcterms:created xsi:type="dcterms:W3CDTF">2019-04-08T12:31:28Z</dcterms:created>
  <dcterms:modified xsi:type="dcterms:W3CDTF">2019-08-28T13:01:33Z</dcterms:modified>
</cp:coreProperties>
</file>