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92" r:id="rId7"/>
    <p:sldId id="261" r:id="rId8"/>
    <p:sldId id="293" r:id="rId9"/>
    <p:sldId id="262" r:id="rId10"/>
    <p:sldId id="276" r:id="rId11"/>
    <p:sldId id="284" r:id="rId12"/>
    <p:sldId id="294" r:id="rId13"/>
    <p:sldId id="263" r:id="rId14"/>
    <p:sldId id="265" r:id="rId15"/>
    <p:sldId id="291" r:id="rId16"/>
    <p:sldId id="267" r:id="rId17"/>
    <p:sldId id="295" r:id="rId18"/>
    <p:sldId id="266" r:id="rId19"/>
    <p:sldId id="268" r:id="rId20"/>
    <p:sldId id="296" r:id="rId21"/>
    <p:sldId id="288" r:id="rId22"/>
    <p:sldId id="287" r:id="rId23"/>
    <p:sldId id="285" r:id="rId24"/>
    <p:sldId id="290" r:id="rId25"/>
    <p:sldId id="297" r:id="rId26"/>
    <p:sldId id="269" r:id="rId27"/>
    <p:sldId id="282" r:id="rId28"/>
    <p:sldId id="283" r:id="rId29"/>
    <p:sldId id="286" r:id="rId30"/>
    <p:sldId id="270" r:id="rId31"/>
    <p:sldId id="298" r:id="rId32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7B9A3-F87A-4032-8850-A9C403863154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75E4C-CE9C-4C75-A262-E2915DE56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22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20CB-07C5-4F4A-B282-36968AEA1D4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0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404665"/>
            <a:ext cx="7052320" cy="39723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839087"/>
            <a:ext cx="5680720" cy="4320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5D7EEB0-6508-44DE-BF96-B6FB6A923B99}" type="datetimeFigureOut">
              <a:rPr lang="fr-FR" smtClean="0"/>
              <a:pPr/>
              <a:t>19/06/2019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La ville de demain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 b="1"/>
            </a:lvl1pPr>
          </a:lstStyle>
          <a:p>
            <a:r>
              <a:rPr lang="fr-FR" dirty="0" smtClean="0"/>
              <a:t>Diapo n°</a:t>
            </a:r>
            <a:fld id="{B5E8BD73-70E2-443F-90CB-D6DF67B9F09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722189" cy="9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9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27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7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00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55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9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87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90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3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12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7EEB0-6508-44DE-BF96-B6FB6A923B99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8BD73-70E2-443F-90CB-D6DF67B9F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39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2132856"/>
            <a:ext cx="7772400" cy="309634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Conférence débat du jeudi 20 juin 2019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000" dirty="0" smtClean="0"/>
              <a:t>La rénovation urbaine</a:t>
            </a:r>
            <a:br>
              <a:rPr lang="fr-FR" sz="4000" dirty="0" smtClean="0"/>
            </a:br>
            <a:r>
              <a:rPr lang="fr-FR" sz="4000" dirty="0" smtClean="0"/>
              <a:t>d’une ville populaire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par Alexandre VINCENDET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Maire de Rillieux-la-Pape</a:t>
            </a:r>
            <a:br>
              <a:rPr lang="fr-FR" dirty="0" smtClean="0"/>
            </a:br>
            <a:r>
              <a:rPr lang="fr-FR" dirty="0" smtClean="0"/>
              <a:t>Conseiller de la Métropole du Grand Lyon</a:t>
            </a:r>
            <a:endParaRPr lang="fr-FR" dirty="0"/>
          </a:p>
        </p:txBody>
      </p:sp>
      <p:sp>
        <p:nvSpPr>
          <p:cNvPr id="3" name="AutoShape 2" descr="Image result for club de l'ou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Image result for club de l'ou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Image result for club de l'our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Image result for club de l'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737"/>
            <a:ext cx="199072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4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9" y="102482"/>
            <a:ext cx="683325" cy="889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77" y="1018183"/>
            <a:ext cx="84112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ranches n°1 et n°2 livrées – 1 000 000 €HT</a:t>
            </a:r>
          </a:p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Tranches n°3 et n°4 – 2020/2022</a:t>
            </a:r>
          </a:p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6985" r="1655" b="5639"/>
          <a:stretch/>
        </p:blipFill>
        <p:spPr bwMode="auto">
          <a:xfrm>
            <a:off x="272629" y="1556792"/>
            <a:ext cx="8528692" cy="471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899592" y="188640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Structurer l’armature paysagère.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971600" y="511490"/>
            <a:ext cx="3384376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Création du Parc Linéaire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7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9" y="102482"/>
            <a:ext cx="683325" cy="889835"/>
          </a:xfrm>
          <a:prstGeom prst="rect">
            <a:avLst/>
          </a:prstGeom>
        </p:spPr>
      </p:pic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971600" y="209818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Structurer l’armature paysagère.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079" y="1030002"/>
            <a:ext cx="841124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Montée Castellane – livraison novembre 2019 – 300 000 €HT </a:t>
            </a:r>
          </a:p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18788" r="12987" b="11481"/>
          <a:stretch/>
        </p:blipFill>
        <p:spPr bwMode="auto">
          <a:xfrm>
            <a:off x="971600" y="1340768"/>
            <a:ext cx="8028384" cy="52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043608" y="522042"/>
            <a:ext cx="4032448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Création de jardins partagés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34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309634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2800" dirty="0" smtClean="0"/>
              <a:t>La rénovation urbaine d’une ville populaire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dirty="0" smtClean="0"/>
              <a:t>Reconstituer une centralité étirée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100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04664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Reconstituer une centralité étirée.</a:t>
            </a:r>
            <a:endParaRPr lang="fr-F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7148868" cy="50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259632" y="836712"/>
            <a:ext cx="3384376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Création d’un </a:t>
            </a:r>
            <a:r>
              <a:rPr lang="fr-FR" dirty="0"/>
              <a:t>c</a:t>
            </a:r>
            <a:r>
              <a:rPr lang="fr-FR" dirty="0" smtClean="0"/>
              <a:t>entre </a:t>
            </a:r>
            <a:r>
              <a:rPr lang="fr-FR" dirty="0"/>
              <a:t>v</a:t>
            </a:r>
            <a:r>
              <a:rPr lang="fr-FR" dirty="0" smtClean="0"/>
              <a:t>ille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90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04664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Reconstituer une centralité étirée.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467544" y="1412776"/>
            <a:ext cx="831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Ouverture au public prévue en Septembre 2020 – 14 000 000 €HT</a:t>
            </a:r>
          </a:p>
        </p:txBody>
      </p:sp>
      <p:pic>
        <p:nvPicPr>
          <p:cNvPr id="2051" name="Picture 3" descr="M:\Répertoire Commun\DGA Cadre de Vie\pour A Desbrosses NE PAS EFFACER\illustrations bilan de mandat\Baudelaire PERS EXTERIE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064896" cy="46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1259632" y="908720"/>
            <a:ext cx="3384376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Création d’une médiathèque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92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04664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Reconstituer une centralité étirée.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467544" y="1412776"/>
            <a:ext cx="831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Ouverture au public depuis décembre 2017 – Partenariat Ville/</a:t>
            </a:r>
            <a:r>
              <a:rPr lang="fr-FR" sz="1600" b="1" dirty="0" err="1" smtClean="0"/>
              <a:t>Urfol</a:t>
            </a:r>
            <a:r>
              <a:rPr lang="fr-FR" sz="1600" b="1" dirty="0" smtClean="0"/>
              <a:t>/CDC - 4 000 000 €HT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35 000 entrées payantes en 2018 – Objectif 45 000 entrées payantes en 2019</a:t>
            </a:r>
          </a:p>
        </p:txBody>
      </p:sp>
      <p:pic>
        <p:nvPicPr>
          <p:cNvPr id="4098" name="Picture 2" descr="M:\Répertoire Commun\DGA Cadre de Vie\pour A Desbrosses NE PAS EFFACER\illustrations bilan de mandat\RillieuxCinema avec affich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8" y="2420888"/>
            <a:ext cx="835292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259632" y="908720"/>
            <a:ext cx="3384376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Création d’un cinéma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02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Reconstituer une centralité étirée.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6829721" y="1735034"/>
            <a:ext cx="2314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rogramme îlot 1 et 2 :</a:t>
            </a:r>
          </a:p>
          <a:p>
            <a:endParaRPr lang="fr-FR" sz="1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12 500 m² de SDP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9 625 m² de logements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2 000 m² de commerces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624 m² de tertiaire</a:t>
            </a:r>
          </a:p>
          <a:p>
            <a:pPr lvl="1"/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hauteurs allant de  R+4 à R+5 + attique</a:t>
            </a:r>
          </a:p>
          <a:p>
            <a:endParaRPr lang="fr-FR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100% de logements en accession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Création d’une surface commerciale en </a:t>
            </a:r>
            <a:r>
              <a:rPr lang="fr-F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rdc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259632" y="908720"/>
            <a:ext cx="3384376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Projet </a:t>
            </a:r>
            <a:r>
              <a:rPr lang="fr-FR" dirty="0" err="1" smtClean="0"/>
              <a:t>Bottet</a:t>
            </a:r>
            <a:r>
              <a:rPr lang="fr-FR" dirty="0" smtClean="0"/>
              <a:t> - Centre Ville	</a:t>
            </a:r>
            <a:endParaRPr lang="fr-FR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871747" y="4818667"/>
            <a:ext cx="2337052" cy="1288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sz="1200" b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Les dates clés </a:t>
            </a:r>
            <a:r>
              <a:rPr lang="fr-FR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FontTx/>
              <a:buNone/>
              <a:defRPr/>
            </a:pPr>
            <a:endParaRPr lang="fr-FR" sz="12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fr-FR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2018 livraison 1</a:t>
            </a:r>
            <a:r>
              <a:rPr lang="fr-FR" sz="1200" b="1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îlot</a:t>
            </a:r>
          </a:p>
          <a:p>
            <a:pPr>
              <a:buFontTx/>
              <a:buChar char="-"/>
              <a:defRPr/>
            </a:pPr>
            <a:r>
              <a:rPr lang="fr-FR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2020 livraison 2</a:t>
            </a:r>
            <a:r>
              <a:rPr lang="fr-FR" sz="1200" b="1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ième</a:t>
            </a:r>
            <a:r>
              <a:rPr lang="fr-FR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îlot</a:t>
            </a:r>
          </a:p>
          <a:p>
            <a:pPr marL="0" indent="0">
              <a:buNone/>
              <a:defRPr/>
            </a:pPr>
            <a:endParaRPr lang="fr-FR" sz="1800" b="1" kern="0" dirty="0" smtClean="0"/>
          </a:p>
          <a:p>
            <a:pPr>
              <a:buFontTx/>
              <a:buChar char="-"/>
              <a:defRPr/>
            </a:pPr>
            <a:endParaRPr lang="fr-FR" sz="1800" b="1" kern="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" y="1772816"/>
            <a:ext cx="67913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4355976" y="2492896"/>
            <a:ext cx="2016224" cy="1873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7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309634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2800" dirty="0" smtClean="0"/>
              <a:t>La rénovation urbaine d’une ville populaire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dirty="0" smtClean="0"/>
              <a:t>Elaborer un nouveau programme de rénovation urbaine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100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/>
              <a:t>U</a:t>
            </a:r>
            <a:r>
              <a:rPr lang="fr-FR" sz="2800" dirty="0" smtClean="0"/>
              <a:t>n nouveau programme de rénovation urbaine.</a:t>
            </a:r>
            <a:endParaRPr lang="fr-FR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413" b="2445"/>
          <a:stretch/>
        </p:blipFill>
        <p:spPr bwMode="auto">
          <a:xfrm>
            <a:off x="467544" y="1412776"/>
            <a:ext cx="6336704" cy="510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04248" y="1403333"/>
            <a:ext cx="252028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  :</a:t>
            </a:r>
          </a:p>
          <a:p>
            <a:pPr marL="4762" lvl="0">
              <a:spcAft>
                <a:spcPts val="600"/>
              </a:spcAft>
            </a:pPr>
            <a:endParaRPr lang="fr-FR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Période 2019/2030</a:t>
            </a:r>
          </a:p>
          <a:p>
            <a:pPr marL="177800" lvl="1">
              <a:spcAft>
                <a:spcPts val="600"/>
              </a:spcAft>
            </a:pPr>
            <a:endParaRPr lang="fr-FR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619 démolitions</a:t>
            </a: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1 018 réhabilitations</a:t>
            </a: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1 155 résidentialisations</a:t>
            </a: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662 reconstitutions</a:t>
            </a: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d’équipements publics (groupes scolaires – Maison de la Métropole – Pôle entrepreneurial)</a:t>
            </a: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lvl="1" indent="-17938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Opération d’un montant total de 278 M€</a:t>
            </a:r>
            <a:endParaRPr lang="fr-F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253417" y="836712"/>
            <a:ext cx="5832648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Comité d’engagement de l’ANRU du 4 février 2019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99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4263414" cy="291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/>
              <a:t>U</a:t>
            </a:r>
            <a:r>
              <a:rPr lang="fr-FR" sz="2800" dirty="0" smtClean="0"/>
              <a:t>n nouveau programme de rénovation urbaine.</a:t>
            </a:r>
            <a:endParaRPr lang="fr-FR" sz="28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355976" y="1628800"/>
            <a:ext cx="3240360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u="sng" dirty="0" smtClean="0">
                <a:solidFill>
                  <a:schemeClr val="tx1"/>
                </a:solidFill>
              </a:rPr>
              <a:t>Programmation  :</a:t>
            </a:r>
            <a:endParaRPr lang="fr-FR" sz="1600" u="sng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Accession libre : 289 logements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Accession sociale : 135 logements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Locatif social : 120 </a:t>
            </a:r>
            <a:r>
              <a:rPr lang="fr-FR" sz="1600" dirty="0" smtClean="0">
                <a:solidFill>
                  <a:schemeClr val="tx1"/>
                </a:solidFill>
              </a:rPr>
              <a:t>logements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628800"/>
            <a:ext cx="3522442" cy="455930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259632" y="764704"/>
            <a:ext cx="3384376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Projet Balcons </a:t>
            </a:r>
            <a:r>
              <a:rPr lang="fr-FR" sz="2400" dirty="0" err="1" smtClean="0"/>
              <a:t>Sermenaz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427984" y="2924944"/>
            <a:ext cx="280831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u="sng" dirty="0" smtClean="0">
                <a:solidFill>
                  <a:schemeClr val="tx1"/>
                </a:solidFill>
              </a:rPr>
              <a:t>Échéances :  </a:t>
            </a:r>
            <a:endParaRPr lang="fr-FR" sz="1600" u="sng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2018 - 2022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buFontTx/>
              <a:buChar char="-"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7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5680720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Une courte histoire urbaine.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16832"/>
            <a:ext cx="5360622" cy="39157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9552" y="1916832"/>
            <a:ext cx="28803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Une commune récente à l’origine agricole sur un plateau dominant la plaine du Rhône :</a:t>
            </a:r>
          </a:p>
          <a:p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/>
              <a:t>1959 : </a:t>
            </a:r>
            <a:r>
              <a:rPr lang="fr-FR" sz="1400" dirty="0" smtClean="0"/>
              <a:t>création de la ZUP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/>
              <a:t>1968 : </a:t>
            </a:r>
            <a:r>
              <a:rPr lang="fr-FR" sz="1400" dirty="0" smtClean="0"/>
              <a:t>adjonction du hameau de </a:t>
            </a:r>
            <a:r>
              <a:rPr lang="fr-FR" sz="1400" dirty="0" err="1" smtClean="0"/>
              <a:t>Vancia</a:t>
            </a:r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/>
              <a:t>1970 </a:t>
            </a:r>
            <a:r>
              <a:rPr lang="fr-FR" sz="1400" dirty="0" smtClean="0"/>
              <a:t>: premiers ensembles immobiliers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/>
              <a:t>1972 : </a:t>
            </a:r>
            <a:r>
              <a:rPr lang="fr-FR" sz="1400" dirty="0" smtClean="0"/>
              <a:t>ajout de la commune de </a:t>
            </a:r>
            <a:r>
              <a:rPr lang="fr-FR" sz="1400" dirty="0" err="1" smtClean="0"/>
              <a:t>Crépieux</a:t>
            </a:r>
            <a:r>
              <a:rPr lang="fr-FR" sz="1400" dirty="0" smtClean="0"/>
              <a:t>-la-Pape.</a:t>
            </a:r>
          </a:p>
          <a:p>
            <a:endParaRPr lang="fr-FR" sz="1400" dirty="0"/>
          </a:p>
          <a:p>
            <a:r>
              <a:rPr lang="fr-FR" sz="1400" dirty="0" smtClean="0"/>
              <a:t>Une commune qui se pense par quartier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/>
              <a:t>Vancia</a:t>
            </a:r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/>
              <a:t>Village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/>
              <a:t>La Roue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/>
              <a:t>Semailles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/>
              <a:t>Alagniers</a:t>
            </a:r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/>
              <a:t>Mont-Blanc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/>
              <a:t>Velette, …</a:t>
            </a:r>
          </a:p>
        </p:txBody>
      </p:sp>
    </p:spTree>
    <p:extLst>
      <p:ext uri="{BB962C8B-B14F-4D97-AF65-F5344CB8AC3E}">
        <p14:creationId xmlns:p14="http://schemas.microsoft.com/office/powerpoint/2010/main" val="4218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309634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2800" dirty="0" smtClean="0"/>
              <a:t>La rénovation urbaine d’une ville populaire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dirty="0" smtClean="0"/>
              <a:t>Etablir des polarités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55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23120" y="332656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Etablir des polarités.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467544" y="1628800"/>
            <a:ext cx="831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Livré en août 2017 – 4 300 000 €HT</a:t>
            </a:r>
          </a:p>
        </p:txBody>
      </p:sp>
      <p:pic>
        <p:nvPicPr>
          <p:cNvPr id="2050" name="Picture 2" descr="M:\Répertoire Commun\DGA Cadre de Vie\pour A Desbrosses NE PAS EFFACER\illustrations bilan de mandat\AMA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4" y="2276872"/>
            <a:ext cx="8604448" cy="35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59632" y="908720"/>
            <a:ext cx="4176464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Création d’un accueil général Mairie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2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Etablir des polarités.</a:t>
            </a:r>
            <a:endParaRPr lang="fr-FR" sz="28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504" y="1268760"/>
            <a:ext cx="8208913" cy="5114190"/>
            <a:chOff x="144436" y="1437151"/>
            <a:chExt cx="7821651" cy="48237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36" y="1437151"/>
              <a:ext cx="4320000" cy="241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708" y="3542635"/>
              <a:ext cx="4871379" cy="271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ZoneTexte 7"/>
          <p:cNvSpPr txBox="1"/>
          <p:nvPr/>
        </p:nvSpPr>
        <p:spPr>
          <a:xfrm>
            <a:off x="4860032" y="1787591"/>
            <a:ext cx="396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Piétonisation de la place </a:t>
            </a:r>
            <a:r>
              <a:rPr lang="fr-FR" sz="1600" b="1" dirty="0" err="1" smtClean="0"/>
              <a:t>Canellas</a:t>
            </a:r>
            <a:r>
              <a:rPr lang="fr-FR" sz="1600" b="1" dirty="0" smtClean="0"/>
              <a:t> et réhabilitation de l’ancienne Mairie et de la salle des fêtes – livraison octobre 2018 - 3 200 000 €HT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993" y="4509120"/>
            <a:ext cx="3005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Poursuite du projet avec la création d’un « tiers-lieu » dans l’ancien bureau de poste à l’horizon octobre 2020.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275523" y="764704"/>
            <a:ext cx="5580620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Piétonisation de la place </a:t>
            </a:r>
            <a:r>
              <a:rPr lang="fr-FR" dirty="0" err="1" smtClean="0"/>
              <a:t>Canellas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0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Etablir des polarités.</a:t>
            </a:r>
            <a:endParaRPr lang="fr-FR" sz="2800" dirty="0"/>
          </a:p>
        </p:txBody>
      </p:sp>
      <p:pic>
        <p:nvPicPr>
          <p:cNvPr id="10" name="Picture 2" descr="M:\DGA CDV\Répertoire commun\coordination élus\Support présentation 19 04 09\06_Chapelle Buissière\20190313_165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9566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M:\DGA CDV\Répertoire commun\coordination élus\Support présentation 19 04 09\06_Chapelle Buissière\20190313_165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4121"/>
            <a:ext cx="3433678" cy="25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M:\DGA CDV\Répertoire commun\coordination élus\Support présentation 19 04 09\06_Chapelle Buissière\20190313_165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0066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923928" y="1988840"/>
            <a:ext cx="486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Requalification du talus et du parvis de la Chapelle de la </a:t>
            </a:r>
            <a:r>
              <a:rPr lang="fr-FR" sz="1600" b="1" dirty="0" err="1" smtClean="0"/>
              <a:t>Bussière</a:t>
            </a:r>
            <a:r>
              <a:rPr lang="fr-FR" sz="1600" b="1" dirty="0"/>
              <a:t> </a:t>
            </a:r>
            <a:r>
              <a:rPr lang="fr-FR" sz="1600" b="1" dirty="0" smtClean="0"/>
              <a:t>– livraison février 2019 – 100 000 €HT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259631" y="764704"/>
            <a:ext cx="5096877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Requalification parvis de la </a:t>
            </a:r>
            <a:r>
              <a:rPr lang="fr-FR" dirty="0" err="1" smtClean="0"/>
              <a:t>Chappelle</a:t>
            </a:r>
            <a:r>
              <a:rPr lang="fr-FR" dirty="0" smtClean="0"/>
              <a:t> de la </a:t>
            </a:r>
            <a:r>
              <a:rPr lang="fr-FR" dirty="0" err="1" smtClean="0"/>
              <a:t>Bussière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7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9" y="102482"/>
            <a:ext cx="683325" cy="889835"/>
          </a:xfrm>
          <a:prstGeom prst="rect">
            <a:avLst/>
          </a:prstGeom>
        </p:spPr>
      </p:pic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971600" y="209818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Etablir des polarités.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99" y="1304239"/>
            <a:ext cx="841124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tude en cours – horizon 2025</a:t>
            </a:r>
          </a:p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3" y="1988840"/>
            <a:ext cx="8505812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986626" y="563546"/>
            <a:ext cx="4968552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Restructuration lourde de la Place de Verdun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9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9" y="102482"/>
            <a:ext cx="683325" cy="889835"/>
          </a:xfrm>
          <a:prstGeom prst="rect">
            <a:avLst/>
          </a:prstGeom>
        </p:spPr>
      </p:pic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969406" y="209818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Etablir des polarités.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079" y="1030002"/>
            <a:ext cx="841124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tude en cours – horizon 2025</a:t>
            </a:r>
          </a:p>
          <a:p>
            <a:pPr marL="747713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0548"/>
            <a:ext cx="78486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987648" y="547399"/>
            <a:ext cx="5888608" cy="39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Restructuration lourde du Rond-point Charles de Gaulle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191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Le recours à l’investissement privé.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7020272" y="1700809"/>
            <a:ext cx="20162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Concession d’aménagement avec Projet Urbain Partenarial</a:t>
            </a:r>
          </a:p>
          <a:p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15 hectares</a:t>
            </a:r>
          </a:p>
          <a:p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Une nouvelle zone d’activités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 err="1" smtClean="0"/>
              <a:t>Osterode</a:t>
            </a:r>
            <a:endParaRPr lang="fr-FR" sz="16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Champ du Roy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 err="1" smtClean="0"/>
              <a:t>Sermenaz</a:t>
            </a:r>
            <a:endParaRPr lang="fr-FR" sz="1600" dirty="0" smtClean="0"/>
          </a:p>
          <a:p>
            <a:pPr lvl="1"/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 smtClean="0"/>
              <a:t>Le choix d’un aménageur novembre 2019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9"/>
            <a:ext cx="643389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306133" y="848688"/>
            <a:ext cx="720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concession d’</a:t>
            </a:r>
            <a:r>
              <a:rPr lang="fr-FR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Osterode</a:t>
            </a:r>
            <a:endParaRPr lang="fr-FR" sz="1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899592" y="6381328"/>
            <a:ext cx="720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fr-FR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Semop</a:t>
            </a: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Loup Pendu - </a:t>
            </a:r>
            <a:r>
              <a:rPr 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</a:t>
            </a:r>
            <a:r>
              <a:rPr 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quatique</a:t>
            </a:r>
            <a:endParaRPr lang="fr-FR" sz="1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2" y="102483"/>
            <a:ext cx="805745" cy="1049252"/>
          </a:xfrm>
          <a:prstGeom prst="rect">
            <a:avLst/>
          </a:prstGeom>
        </p:spPr>
      </p:pic>
      <p:pic>
        <p:nvPicPr>
          <p:cNvPr id="7" name="Picture 6" descr="\\rillinf.local\dfs\users$\Bardon\Mes Documents\Mes images\csm_Image_-_Espace_Bien_Etre_26eee139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6" y="3863129"/>
            <a:ext cx="4123680" cy="2320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rillinf.local\dfs\users$\Bardon\Mes Documents\Mes images\csm_Image_-_Vue_interieure_-_Bassins_04089d4b8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88010"/>
            <a:ext cx="5338124" cy="2709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\\rillinf.local\dfs\users$\Bardon\Mes Documents\Mes images\csm_Image_-_Vue_exterieure_-_Pentagliss_8a70a88f2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89708"/>
            <a:ext cx="4605149" cy="259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rillinf.local\dfs\users$\Bardon\Mes Documents\Mes images\csm_Image_-_Vue_exterieure_-_Entree_8f3840ba1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75569"/>
            <a:ext cx="4192480" cy="235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23528" y="61653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www.rillieuxlapape.fr</a:t>
            </a:r>
            <a:endParaRPr lang="fr-FR" sz="4000" dirty="0">
              <a:solidFill>
                <a:schemeClr val="accent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ous-titre 2"/>
          <p:cNvSpPr txBox="1">
            <a:spLocks/>
          </p:cNvSpPr>
          <p:nvPr/>
        </p:nvSpPr>
        <p:spPr>
          <a:xfrm>
            <a:off x="1108815" y="188640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Le recours à l’investissement privé.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08815" y="548680"/>
            <a:ext cx="720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fr-FR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Semop</a:t>
            </a: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Loup Pendu - </a:t>
            </a:r>
            <a:r>
              <a:rPr 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</a:t>
            </a:r>
            <a:r>
              <a:rPr 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quatique</a:t>
            </a:r>
            <a:endParaRPr lang="fr-FR" sz="1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2" y="102483"/>
            <a:ext cx="805745" cy="104925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7"/>
          <a:stretch/>
        </p:blipFill>
        <p:spPr bwMode="auto">
          <a:xfrm>
            <a:off x="2712221" y="1340768"/>
            <a:ext cx="61919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1268760"/>
            <a:ext cx="252028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Échéances :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travaux en cours depuis janvier 2018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 travaux de construction : juin 2019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 installation technique et essais/mise en service : septembre 2019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Inauguration : 5/10/19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Ouverture au public : 7/10/19</a:t>
            </a:r>
            <a:endParaRPr lang="fr-F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12495" y="427054"/>
            <a:ext cx="720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fr-FR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Semop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Loup Pendu -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quatique</a:t>
            </a:r>
            <a:endParaRPr lang="fr-FR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1108815" y="102483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Le recours à l’investissement privé.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2" y="102483"/>
            <a:ext cx="805745" cy="10492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268760"/>
            <a:ext cx="252028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Échéances :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Début de l’opération janvier 2021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 travaux de construction : 2023</a:t>
            </a:r>
          </a:p>
          <a:p>
            <a:pPr marL="633413" lvl="1" indent="-1714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15 000 m2 de SDP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03745" y="442443"/>
            <a:ext cx="644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Loup Pendu – Création d’un « éco-quartier »</a:t>
            </a:r>
            <a:endParaRPr lang="fr-FR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52" y="908719"/>
            <a:ext cx="5859763" cy="566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08815" y="102483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Le recours à l’investissement privé.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276872"/>
            <a:ext cx="4230143" cy="41874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7864"/>
            <a:ext cx="39433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331640" y="1199654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40 000 habitants à l’horizon 2030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12 000 logements dont 54% de logements « SRU 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45% des logements sur la « ville nouvelle » construit entre 1968 et 1974</a:t>
            </a:r>
            <a:endParaRPr lang="fr-FR" sz="1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260648"/>
            <a:ext cx="7632848" cy="4320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fr-FR" sz="2800" dirty="0" smtClean="0"/>
              <a:t>Une occupation</a:t>
            </a:r>
          </a:p>
          <a:p>
            <a:pPr>
              <a:spcBef>
                <a:spcPts val="0"/>
              </a:spcBef>
            </a:pPr>
            <a:r>
              <a:rPr lang="fr-FR" sz="2800" dirty="0" smtClean="0"/>
              <a:t>entre balmes et plateaux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354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75656" y="1700808"/>
            <a:ext cx="68407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C’est aussi 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création d’une </a:t>
            </a:r>
            <a:r>
              <a:rPr lang="fr-FR" b="1" dirty="0" smtClean="0"/>
              <a:t>Maison de la Justice et du Droit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création d’une </a:t>
            </a:r>
            <a:r>
              <a:rPr lang="fr-FR" b="1" dirty="0" smtClean="0"/>
              <a:t>Epicerie Sociale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création d’une </a:t>
            </a:r>
            <a:r>
              <a:rPr lang="fr-FR" b="1" dirty="0" smtClean="0"/>
              <a:t>Maison de la Famille et de la Parentalité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déploiement d’un système étendu de vidéo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</a:t>
            </a:r>
            <a:r>
              <a:rPr lang="fr-FR" b="1" dirty="0" smtClean="0"/>
              <a:t>préemption</a:t>
            </a:r>
            <a:r>
              <a:rPr lang="fr-FR" dirty="0" smtClean="0"/>
              <a:t> de commerces de proximité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création ou rénovation de surfaces sportives…</a:t>
            </a:r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331640" y="54868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La rénovation urbaine d’une ville de banlieue :</a:t>
            </a:r>
          </a:p>
          <a:p>
            <a:r>
              <a:rPr lang="fr-FR" sz="2400" b="1" dirty="0" smtClean="0"/>
              <a:t>bilan de 6 ans de mandat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5841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657929" y="2132856"/>
            <a:ext cx="1800200" cy="397230"/>
          </a:xfrm>
        </p:spPr>
        <p:txBody>
          <a:bodyPr>
            <a:noAutofit/>
          </a:bodyPr>
          <a:lstStyle/>
          <a:p>
            <a:r>
              <a:rPr lang="fr-FR" sz="4000" dirty="0" smtClean="0"/>
              <a:t>MERCI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1067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Un fonctionnement concentré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12879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04664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Les axes stratégiques de développement.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043608" y="1916832"/>
            <a:ext cx="70567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Reconstituer des trames viaires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Structurer l’armature paysagère de l’ensemble urbain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Reconstituer une centralité étirée en </a:t>
            </a:r>
            <a:r>
              <a:rPr lang="fr-FR" b="1" dirty="0" err="1" smtClean="0"/>
              <a:t>co</a:t>
            </a:r>
            <a:r>
              <a:rPr lang="fr-FR" b="1" dirty="0" smtClean="0"/>
              <a:t>-construisant Rillieux village avec la ville nouvelle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Etablir des polarités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Elaborer un Nouveau Programme de Rénovation Urbaine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S’appuyer sur l’investissement privé pour assurer le développement économique.</a:t>
            </a:r>
          </a:p>
        </p:txBody>
      </p:sp>
    </p:spTree>
    <p:extLst>
      <p:ext uri="{BB962C8B-B14F-4D97-AF65-F5344CB8AC3E}">
        <p14:creationId xmlns:p14="http://schemas.microsoft.com/office/powerpoint/2010/main" val="20774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309634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2800" dirty="0" smtClean="0"/>
              <a:t>La rénovation urbaine d’une ville populaire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dirty="0" smtClean="0"/>
              <a:t>Reconstituer des trames viaires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1468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Reconstituer des trames viaires.</a:t>
            </a:r>
            <a:endParaRPr lang="fr-F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357338" cy="481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4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309634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2800" dirty="0" smtClean="0"/>
              <a:t>La rénovation urbaine d’une ville populaire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dirty="0" smtClean="0"/>
              <a:t>Structurer l’armature paysagère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100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7632848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Structurer l’armature paysagère.</a:t>
            </a:r>
            <a:endParaRPr lang="fr-FR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3"/>
            <a:ext cx="2952328" cy="144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3"/>
            <a:ext cx="446449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156176" y="3284984"/>
            <a:ext cx="28803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A</a:t>
            </a:r>
            <a:r>
              <a:rPr lang="fr-FR" sz="1400" i="1" dirty="0" smtClean="0"/>
              <a:t> Lit majeur (parc, coulée verte…)</a:t>
            </a:r>
          </a:p>
          <a:p>
            <a:endParaRPr lang="fr-FR" sz="1400" i="1" dirty="0" smtClean="0"/>
          </a:p>
          <a:p>
            <a:r>
              <a:rPr lang="fr-FR" sz="2000" b="1" i="1" dirty="0" smtClean="0"/>
              <a:t>B</a:t>
            </a:r>
            <a:r>
              <a:rPr lang="fr-FR" sz="1400" i="1" dirty="0" smtClean="0"/>
              <a:t> Lit majeur (paysage constitué par des jardins privatifs, des espaces verts collectifs, des parkings paysagers…)</a:t>
            </a:r>
          </a:p>
          <a:p>
            <a:endParaRPr lang="fr-FR" sz="1400" dirty="0"/>
          </a:p>
          <a:p>
            <a:r>
              <a:rPr lang="fr-FR" sz="2000" b="1" i="1" dirty="0" smtClean="0"/>
              <a:t>C</a:t>
            </a:r>
            <a:r>
              <a:rPr lang="fr-FR" sz="1400" i="1" dirty="0" smtClean="0"/>
              <a:t> zone d’urbanisation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98057"/>
            <a:ext cx="4968552" cy="32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8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765</Words>
  <Application>Microsoft Office PowerPoint</Application>
  <PresentationFormat>Affichage à l'écran (4:3)</PresentationFormat>
  <Paragraphs>172</Paragraphs>
  <Slides>31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 Conférence débat du jeudi 20 juin 2019  La rénovation urbaine d’une ville populaire  par Alexandre VINCENDET  Maire de Rillieux-la-Pape Conseiller de la Métropole du Grand Lyon</vt:lpstr>
      <vt:lpstr>Présentation PowerPoint</vt:lpstr>
      <vt:lpstr>Présentation PowerPoint</vt:lpstr>
      <vt:lpstr>Présentation PowerPoint</vt:lpstr>
      <vt:lpstr>Présentation PowerPoint</vt:lpstr>
      <vt:lpstr> La rénovation urbaine d’une ville populaire  Reconstituer des trames viaires</vt:lpstr>
      <vt:lpstr>Présentation PowerPoint</vt:lpstr>
      <vt:lpstr> La rénovation urbaine d’une ville populaire  Structurer l’armature paysagère</vt:lpstr>
      <vt:lpstr>Présentation PowerPoint</vt:lpstr>
      <vt:lpstr>Présentation PowerPoint</vt:lpstr>
      <vt:lpstr>Présentation PowerPoint</vt:lpstr>
      <vt:lpstr> La rénovation urbaine d’une ville populaire  Reconstituer une centralité étirée</vt:lpstr>
      <vt:lpstr>Présentation PowerPoint</vt:lpstr>
      <vt:lpstr>Présentation PowerPoint</vt:lpstr>
      <vt:lpstr>Présentation PowerPoint</vt:lpstr>
      <vt:lpstr>Présentation PowerPoint</vt:lpstr>
      <vt:lpstr> La rénovation urbaine d’une ville populaire  Elaborer un nouveau programme de rénovation urbaine</vt:lpstr>
      <vt:lpstr>Présentation PowerPoint</vt:lpstr>
      <vt:lpstr>Présentation PowerPoint</vt:lpstr>
      <vt:lpstr> La rénovation urbaine d’une ville populaire  Etablir des polarités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Desbrosses</dc:creator>
  <cp:lastModifiedBy>Daphnée Moly Cappo</cp:lastModifiedBy>
  <cp:revision>84</cp:revision>
  <cp:lastPrinted>2019-06-19T16:03:20Z</cp:lastPrinted>
  <dcterms:created xsi:type="dcterms:W3CDTF">2015-03-30T09:40:01Z</dcterms:created>
  <dcterms:modified xsi:type="dcterms:W3CDTF">2019-06-19T16:14:18Z</dcterms:modified>
</cp:coreProperties>
</file>