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9" r:id="rId2"/>
    <p:sldMasterId id="2147483676" r:id="rId3"/>
    <p:sldMasterId id="2147483688" r:id="rId4"/>
  </p:sldMasterIdLst>
  <p:notesMasterIdLst>
    <p:notesMasterId r:id="rId39"/>
  </p:notesMasterIdLst>
  <p:handoutMasterIdLst>
    <p:handoutMasterId r:id="rId40"/>
  </p:handoutMasterIdLst>
  <p:sldIdLst>
    <p:sldId id="721" r:id="rId5"/>
    <p:sldId id="722" r:id="rId6"/>
    <p:sldId id="703" r:id="rId7"/>
    <p:sldId id="705" r:id="rId8"/>
    <p:sldId id="651" r:id="rId9"/>
    <p:sldId id="652" r:id="rId10"/>
    <p:sldId id="653" r:id="rId11"/>
    <p:sldId id="422" r:id="rId12"/>
    <p:sldId id="706" r:id="rId13"/>
    <p:sldId id="644" r:id="rId14"/>
    <p:sldId id="677" r:id="rId15"/>
    <p:sldId id="667" r:id="rId16"/>
    <p:sldId id="701" r:id="rId17"/>
    <p:sldId id="318" r:id="rId18"/>
    <p:sldId id="692" r:id="rId19"/>
    <p:sldId id="699" r:id="rId20"/>
    <p:sldId id="700" r:id="rId21"/>
    <p:sldId id="707" r:id="rId22"/>
    <p:sldId id="672" r:id="rId23"/>
    <p:sldId id="715" r:id="rId24"/>
    <p:sldId id="716" r:id="rId25"/>
    <p:sldId id="717" r:id="rId26"/>
    <p:sldId id="714" r:id="rId27"/>
    <p:sldId id="720" r:id="rId28"/>
    <p:sldId id="718" r:id="rId29"/>
    <p:sldId id="604" r:id="rId30"/>
    <p:sldId id="679" r:id="rId31"/>
    <p:sldId id="655" r:id="rId32"/>
    <p:sldId id="680" r:id="rId33"/>
    <p:sldId id="695" r:id="rId34"/>
    <p:sldId id="724" r:id="rId35"/>
    <p:sldId id="696" r:id="rId36"/>
    <p:sldId id="719" r:id="rId37"/>
    <p:sldId id="723" r:id="rId38"/>
  </p:sldIdLst>
  <p:sldSz cx="9144000" cy="6858000" type="screen4x3"/>
  <p:notesSz cx="9866313" cy="67357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2">
          <p15:clr>
            <a:srgbClr val="A4A3A4"/>
          </p15:clr>
        </p15:guide>
        <p15:guide id="2" pos="7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" initials="U" lastIdx="3" clrIdx="0"/>
  <p:cmAuthor id="1" name="UTILISATEU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3224"/>
    <a:srgbClr val="DA0000"/>
    <a:srgbClr val="21A0FF"/>
    <a:srgbClr val="0084B4"/>
    <a:srgbClr val="008000"/>
    <a:srgbClr val="E77713"/>
    <a:srgbClr val="FF6600"/>
    <a:srgbClr val="00A3B2"/>
    <a:srgbClr val="526775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40" autoAdjust="0"/>
    <p:restoredTop sz="94613" autoAdjust="0"/>
  </p:normalViewPr>
  <p:slideViewPr>
    <p:cSldViewPr snapToGrid="0">
      <p:cViewPr varScale="1">
        <p:scale>
          <a:sx n="49" d="100"/>
          <a:sy n="49" d="100"/>
        </p:scale>
        <p:origin x="809" y="36"/>
      </p:cViewPr>
      <p:guideLst>
        <p:guide orient="horz" pos="4162"/>
        <p:guide pos="799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176"/>
    </p:cViewPr>
  </p:sorterViewPr>
  <p:notesViewPr>
    <p:cSldViewPr snapToGrid="0">
      <p:cViewPr varScale="1">
        <p:scale>
          <a:sx n="117" d="100"/>
          <a:sy n="117" d="100"/>
        </p:scale>
        <p:origin x="2088" y="84"/>
      </p:cViewPr>
      <p:guideLst>
        <p:guide orient="horz" pos="2122"/>
        <p:guide pos="31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37.1.2\eco$\Demandes%202018\Adh&#233;rents\Rh&#244;ne\parc-69-rp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dans%20Microsoft%20PowerPoint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37.1.2\eco$\Demandes%202019\Adh&#233;rents\Rh&#244;ne\Volume-2018-T4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37.1.2\eco$\Demandes%202018\Conf-2018-T4\Sources\Indicateur\Pouvoir%20achat%20&amp;%20rentabilit&#233;%20locative%20brute-2018-T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800978242197298E-2"/>
          <c:y val="4.0530582166543802E-2"/>
          <c:w val="0.90617184959306096"/>
          <c:h val="0.76269329635195804"/>
        </c:manualLayout>
      </c:layout>
      <c:lineChart>
        <c:grouping val="standard"/>
        <c:varyColors val="0"/>
        <c:ser>
          <c:idx val="0"/>
          <c:order val="0"/>
          <c:tx>
            <c:strRef>
              <c:f>Graphe!$C$2</c:f>
              <c:strCache>
                <c:ptCount val="1"/>
                <c:pt idx="0">
                  <c:v>Synthetic index</c:v>
                </c:pt>
              </c:strCache>
            </c:strRef>
          </c:tx>
          <c:spPr>
            <a:ln w="28575" cap="rnd">
              <a:solidFill>
                <a:srgbClr val="8BC051"/>
              </a:solidFill>
              <a:round/>
            </a:ln>
            <a:effectLst/>
          </c:spPr>
          <c:marker>
            <c:symbol val="none"/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0-CC9C-48D7-A9D6-0F7FC493DBCB}"/>
              </c:ext>
            </c:extLst>
          </c:dPt>
          <c:cat>
            <c:numRef>
              <c:f>Graphe!$B$16:$B$243</c:f>
              <c:numCache>
                <c:formatCode>0</c:formatCode>
                <c:ptCount val="228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</c:numCache>
            </c:numRef>
          </c:cat>
          <c:val>
            <c:numRef>
              <c:f>Graphe!$C$16:$C$243</c:f>
              <c:numCache>
                <c:formatCode>0</c:formatCode>
                <c:ptCount val="228"/>
                <c:pt idx="0">
                  <c:v>118.44893587959351</c:v>
                </c:pt>
                <c:pt idx="1">
                  <c:v>118.0608648141805</c:v>
                </c:pt>
                <c:pt idx="2">
                  <c:v>119.09962748300531</c:v>
                </c:pt>
                <c:pt idx="3">
                  <c:v>121.54917809685899</c:v>
                </c:pt>
                <c:pt idx="4">
                  <c:v>121.8669627609776</c:v>
                </c:pt>
                <c:pt idx="5">
                  <c:v>122.402732899181</c:v>
                </c:pt>
                <c:pt idx="6">
                  <c:v>123.42232323815421</c:v>
                </c:pt>
                <c:pt idx="7">
                  <c:v>120.7811630751643</c:v>
                </c:pt>
                <c:pt idx="8">
                  <c:v>117.7660171475186</c:v>
                </c:pt>
                <c:pt idx="9">
                  <c:v>119.32939748691621</c:v>
                </c:pt>
                <c:pt idx="10">
                  <c:v>119.16294280779169</c:v>
                </c:pt>
                <c:pt idx="11">
                  <c:v>122.89253567062229</c:v>
                </c:pt>
                <c:pt idx="12">
                  <c:v>125.6692367581868</c:v>
                </c:pt>
                <c:pt idx="13">
                  <c:v>123.9163412599321</c:v>
                </c:pt>
                <c:pt idx="14">
                  <c:v>122.0481863875229</c:v>
                </c:pt>
                <c:pt idx="15">
                  <c:v>120.46491517031021</c:v>
                </c:pt>
                <c:pt idx="16">
                  <c:v>116.0475871130816</c:v>
                </c:pt>
                <c:pt idx="17">
                  <c:v>114.3857179995258</c:v>
                </c:pt>
                <c:pt idx="18">
                  <c:v>113.73871984438171</c:v>
                </c:pt>
                <c:pt idx="19">
                  <c:v>112.34556310934479</c:v>
                </c:pt>
                <c:pt idx="20">
                  <c:v>110.4087675036162</c:v>
                </c:pt>
                <c:pt idx="21">
                  <c:v>111.02772848650901</c:v>
                </c:pt>
                <c:pt idx="22">
                  <c:v>111.6562695187411</c:v>
                </c:pt>
                <c:pt idx="23">
                  <c:v>111.8163520648379</c:v>
                </c:pt>
                <c:pt idx="24">
                  <c:v>111.8459760052848</c:v>
                </c:pt>
                <c:pt idx="25">
                  <c:v>110.8078916380757</c:v>
                </c:pt>
                <c:pt idx="26">
                  <c:v>111.3327259153572</c:v>
                </c:pt>
                <c:pt idx="27">
                  <c:v>109.1029004021615</c:v>
                </c:pt>
                <c:pt idx="28">
                  <c:v>112.4806455027571</c:v>
                </c:pt>
                <c:pt idx="29">
                  <c:v>111.3232429627357</c:v>
                </c:pt>
                <c:pt idx="30">
                  <c:v>108.7649114306036</c:v>
                </c:pt>
                <c:pt idx="31">
                  <c:v>107.7692738436653</c:v>
                </c:pt>
                <c:pt idx="32">
                  <c:v>106.2945530005323</c:v>
                </c:pt>
                <c:pt idx="33">
                  <c:v>107.46514359586391</c:v>
                </c:pt>
                <c:pt idx="34">
                  <c:v>107.68830074540161</c:v>
                </c:pt>
                <c:pt idx="35">
                  <c:v>107.6748438411461</c:v>
                </c:pt>
                <c:pt idx="36">
                  <c:v>104.04846711689061</c:v>
                </c:pt>
                <c:pt idx="37">
                  <c:v>101.77021031135649</c:v>
                </c:pt>
                <c:pt idx="38">
                  <c:v>97.810326760903905</c:v>
                </c:pt>
                <c:pt idx="39">
                  <c:v>99.326836947086264</c:v>
                </c:pt>
                <c:pt idx="40">
                  <c:v>100.5762920198038</c:v>
                </c:pt>
                <c:pt idx="41">
                  <c:v>100.5009825447252</c:v>
                </c:pt>
                <c:pt idx="42">
                  <c:v>99.928880569807532</c:v>
                </c:pt>
                <c:pt idx="43">
                  <c:v>99.855123591528255</c:v>
                </c:pt>
                <c:pt idx="44">
                  <c:v>99.286637720939098</c:v>
                </c:pt>
                <c:pt idx="45">
                  <c:v>97.9294532878978</c:v>
                </c:pt>
                <c:pt idx="46">
                  <c:v>98.385416057966808</c:v>
                </c:pt>
                <c:pt idx="47">
                  <c:v>98.467240381457003</c:v>
                </c:pt>
                <c:pt idx="48">
                  <c:v>99.391018039455005</c:v>
                </c:pt>
                <c:pt idx="49">
                  <c:v>98.414186811129483</c:v>
                </c:pt>
                <c:pt idx="50">
                  <c:v>99.423645238176604</c:v>
                </c:pt>
                <c:pt idx="51">
                  <c:v>100.8495813928928</c:v>
                </c:pt>
                <c:pt idx="52">
                  <c:v>99.743323384108095</c:v>
                </c:pt>
                <c:pt idx="53">
                  <c:v>99.35791265350403</c:v>
                </c:pt>
                <c:pt idx="54">
                  <c:v>98.974310741700975</c:v>
                </c:pt>
                <c:pt idx="55">
                  <c:v>100.42323061843079</c:v>
                </c:pt>
                <c:pt idx="56">
                  <c:v>101.59025763388409</c:v>
                </c:pt>
                <c:pt idx="57">
                  <c:v>101.2590151977367</c:v>
                </c:pt>
                <c:pt idx="58">
                  <c:v>100.1397374134325</c:v>
                </c:pt>
                <c:pt idx="59">
                  <c:v>98.817209776006536</c:v>
                </c:pt>
                <c:pt idx="60">
                  <c:v>97.459726077468915</c:v>
                </c:pt>
                <c:pt idx="61">
                  <c:v>98.774050731938203</c:v>
                </c:pt>
                <c:pt idx="62">
                  <c:v>97.364468650540829</c:v>
                </c:pt>
                <c:pt idx="63">
                  <c:v>97.420286866361323</c:v>
                </c:pt>
                <c:pt idx="64">
                  <c:v>94.575201665312605</c:v>
                </c:pt>
                <c:pt idx="65">
                  <c:v>93.892435443980176</c:v>
                </c:pt>
                <c:pt idx="66">
                  <c:v>93.606309419319587</c:v>
                </c:pt>
                <c:pt idx="67">
                  <c:v>93.085448603594969</c:v>
                </c:pt>
                <c:pt idx="68">
                  <c:v>92.456821447218886</c:v>
                </c:pt>
                <c:pt idx="69">
                  <c:v>91.582789109157716</c:v>
                </c:pt>
                <c:pt idx="70">
                  <c:v>91.811004060207665</c:v>
                </c:pt>
                <c:pt idx="71">
                  <c:v>95.052299914482646</c:v>
                </c:pt>
                <c:pt idx="72">
                  <c:v>96.579999476155308</c:v>
                </c:pt>
                <c:pt idx="73">
                  <c:v>98.304713615366666</c:v>
                </c:pt>
                <c:pt idx="74">
                  <c:v>97.388398957451855</c:v>
                </c:pt>
                <c:pt idx="75">
                  <c:v>96.298941088746716</c:v>
                </c:pt>
                <c:pt idx="76">
                  <c:v>95.281718097509639</c:v>
                </c:pt>
                <c:pt idx="77">
                  <c:v>96.255452554495946</c:v>
                </c:pt>
                <c:pt idx="78">
                  <c:v>98.430782918652369</c:v>
                </c:pt>
                <c:pt idx="79">
                  <c:v>97.881820369727464</c:v>
                </c:pt>
                <c:pt idx="80">
                  <c:v>99.214008683657184</c:v>
                </c:pt>
                <c:pt idx="81">
                  <c:v>99.202180287869211</c:v>
                </c:pt>
                <c:pt idx="82">
                  <c:v>98.690514400852464</c:v>
                </c:pt>
                <c:pt idx="83">
                  <c:v>98.418500089952246</c:v>
                </c:pt>
                <c:pt idx="84">
                  <c:v>98.919386535711382</c:v>
                </c:pt>
                <c:pt idx="85">
                  <c:v>99.248546424313901</c:v>
                </c:pt>
                <c:pt idx="86">
                  <c:v>100.54196170944169</c:v>
                </c:pt>
                <c:pt idx="87">
                  <c:v>101.12466846633539</c:v>
                </c:pt>
                <c:pt idx="88">
                  <c:v>107.5407586448342</c:v>
                </c:pt>
                <c:pt idx="89">
                  <c:v>108.3919406387063</c:v>
                </c:pt>
                <c:pt idx="90">
                  <c:v>106.64465970839559</c:v>
                </c:pt>
                <c:pt idx="91">
                  <c:v>103.5473205382431</c:v>
                </c:pt>
                <c:pt idx="92">
                  <c:v>100.8811008921943</c:v>
                </c:pt>
                <c:pt idx="93">
                  <c:v>99.697719715881888</c:v>
                </c:pt>
                <c:pt idx="94">
                  <c:v>94.217131861262644</c:v>
                </c:pt>
                <c:pt idx="95">
                  <c:v>93.892457063175044</c:v>
                </c:pt>
                <c:pt idx="96">
                  <c:v>89.717152311627316</c:v>
                </c:pt>
                <c:pt idx="97">
                  <c:v>89.828391450178586</c:v>
                </c:pt>
                <c:pt idx="98">
                  <c:v>88.502004311724534</c:v>
                </c:pt>
                <c:pt idx="99">
                  <c:v>88.392883674826862</c:v>
                </c:pt>
                <c:pt idx="100">
                  <c:v>85.182564173200291</c:v>
                </c:pt>
                <c:pt idx="101">
                  <c:v>81.723150702123178</c:v>
                </c:pt>
                <c:pt idx="102">
                  <c:v>81.484789227157677</c:v>
                </c:pt>
                <c:pt idx="103">
                  <c:v>82.006251036636968</c:v>
                </c:pt>
                <c:pt idx="104">
                  <c:v>83.715740210437261</c:v>
                </c:pt>
                <c:pt idx="105">
                  <c:v>81.594089225105805</c:v>
                </c:pt>
                <c:pt idx="106">
                  <c:v>83.104105075745821</c:v>
                </c:pt>
                <c:pt idx="107">
                  <c:v>82.871761049602313</c:v>
                </c:pt>
                <c:pt idx="108">
                  <c:v>84.095473474277327</c:v>
                </c:pt>
                <c:pt idx="109">
                  <c:v>83.696646916258047</c:v>
                </c:pt>
                <c:pt idx="110">
                  <c:v>84.094091732160308</c:v>
                </c:pt>
                <c:pt idx="111">
                  <c:v>85.986428293456925</c:v>
                </c:pt>
                <c:pt idx="112">
                  <c:v>86.361733370867313</c:v>
                </c:pt>
                <c:pt idx="113">
                  <c:v>89.23743123290653</c:v>
                </c:pt>
                <c:pt idx="114">
                  <c:v>88.691164646958285</c:v>
                </c:pt>
                <c:pt idx="115">
                  <c:v>88.771053504111705</c:v>
                </c:pt>
                <c:pt idx="116">
                  <c:v>90.108769253797149</c:v>
                </c:pt>
                <c:pt idx="117">
                  <c:v>90.326371590279066</c:v>
                </c:pt>
                <c:pt idx="118">
                  <c:v>93.273637419096858</c:v>
                </c:pt>
                <c:pt idx="119">
                  <c:v>93.720239968918463</c:v>
                </c:pt>
                <c:pt idx="120">
                  <c:v>94.455247413683367</c:v>
                </c:pt>
                <c:pt idx="121">
                  <c:v>91.601230615280286</c:v>
                </c:pt>
                <c:pt idx="122">
                  <c:v>90.815279520488389</c:v>
                </c:pt>
                <c:pt idx="123">
                  <c:v>88.970212007632483</c:v>
                </c:pt>
                <c:pt idx="124">
                  <c:v>87.892180855634095</c:v>
                </c:pt>
                <c:pt idx="125">
                  <c:v>86.795543433732703</c:v>
                </c:pt>
                <c:pt idx="126">
                  <c:v>86.819941363528699</c:v>
                </c:pt>
                <c:pt idx="127">
                  <c:v>89.346194069042298</c:v>
                </c:pt>
                <c:pt idx="128">
                  <c:v>90.306942416297431</c:v>
                </c:pt>
                <c:pt idx="129">
                  <c:v>91.155657817363902</c:v>
                </c:pt>
                <c:pt idx="130">
                  <c:v>93.381982683954831</c:v>
                </c:pt>
                <c:pt idx="131">
                  <c:v>90.39008432859724</c:v>
                </c:pt>
                <c:pt idx="132">
                  <c:v>89.219896600939521</c:v>
                </c:pt>
                <c:pt idx="133">
                  <c:v>89.31367353594112</c:v>
                </c:pt>
                <c:pt idx="134">
                  <c:v>86.852179661994313</c:v>
                </c:pt>
                <c:pt idx="135">
                  <c:v>85.722255786166173</c:v>
                </c:pt>
                <c:pt idx="136">
                  <c:v>86.80464041388008</c:v>
                </c:pt>
                <c:pt idx="137">
                  <c:v>86.342023014291755</c:v>
                </c:pt>
                <c:pt idx="138">
                  <c:v>88.780169543287556</c:v>
                </c:pt>
                <c:pt idx="139">
                  <c:v>85.552033744886188</c:v>
                </c:pt>
                <c:pt idx="140">
                  <c:v>84.233841316664055</c:v>
                </c:pt>
                <c:pt idx="141">
                  <c:v>86.517532303872414</c:v>
                </c:pt>
                <c:pt idx="142">
                  <c:v>83.763139102316757</c:v>
                </c:pt>
                <c:pt idx="143">
                  <c:v>82.739217605895135</c:v>
                </c:pt>
                <c:pt idx="144">
                  <c:v>83.847405304462384</c:v>
                </c:pt>
                <c:pt idx="145">
                  <c:v>84.747645797328445</c:v>
                </c:pt>
                <c:pt idx="146">
                  <c:v>88.76860692433533</c:v>
                </c:pt>
                <c:pt idx="147">
                  <c:v>89.756239024128107</c:v>
                </c:pt>
                <c:pt idx="148">
                  <c:v>92.430898302466616</c:v>
                </c:pt>
                <c:pt idx="149">
                  <c:v>91.553266781813093</c:v>
                </c:pt>
                <c:pt idx="150">
                  <c:v>88.582193893787206</c:v>
                </c:pt>
                <c:pt idx="151">
                  <c:v>86.453084684625722</c:v>
                </c:pt>
                <c:pt idx="152">
                  <c:v>84.757770586247162</c:v>
                </c:pt>
                <c:pt idx="153">
                  <c:v>84.242450835641918</c:v>
                </c:pt>
                <c:pt idx="154">
                  <c:v>84.333260163108577</c:v>
                </c:pt>
                <c:pt idx="155">
                  <c:v>86.057034574066478</c:v>
                </c:pt>
                <c:pt idx="156">
                  <c:v>85.344305856985002</c:v>
                </c:pt>
                <c:pt idx="157">
                  <c:v>85.778082027255024</c:v>
                </c:pt>
                <c:pt idx="158">
                  <c:v>83.032432450308349</c:v>
                </c:pt>
                <c:pt idx="159">
                  <c:v>83.733486426199761</c:v>
                </c:pt>
                <c:pt idx="160">
                  <c:v>79.989277644743254</c:v>
                </c:pt>
                <c:pt idx="161">
                  <c:v>79.467305806763648</c:v>
                </c:pt>
                <c:pt idx="162">
                  <c:v>82.816698867548283</c:v>
                </c:pt>
                <c:pt idx="163">
                  <c:v>85.185586731802815</c:v>
                </c:pt>
                <c:pt idx="164">
                  <c:v>85.957604124048643</c:v>
                </c:pt>
                <c:pt idx="165">
                  <c:v>86.676060904247663</c:v>
                </c:pt>
                <c:pt idx="166">
                  <c:v>84.279832931589752</c:v>
                </c:pt>
                <c:pt idx="167">
                  <c:v>84.859724250452771</c:v>
                </c:pt>
                <c:pt idx="168">
                  <c:v>85.963272281061023</c:v>
                </c:pt>
                <c:pt idx="169">
                  <c:v>84.851950454980013</c:v>
                </c:pt>
                <c:pt idx="170">
                  <c:v>87.85948281760669</c:v>
                </c:pt>
                <c:pt idx="171">
                  <c:v>85.470443819048612</c:v>
                </c:pt>
                <c:pt idx="172">
                  <c:v>85.499092103270272</c:v>
                </c:pt>
                <c:pt idx="173">
                  <c:v>85.527785446284298</c:v>
                </c:pt>
                <c:pt idx="174">
                  <c:v>86.544511122611453</c:v>
                </c:pt>
                <c:pt idx="175">
                  <c:v>86.453937024070001</c:v>
                </c:pt>
                <c:pt idx="176">
                  <c:v>86.109356257855808</c:v>
                </c:pt>
                <c:pt idx="177">
                  <c:v>85.960835508902306</c:v>
                </c:pt>
                <c:pt idx="178">
                  <c:v>87.250079324294092</c:v>
                </c:pt>
                <c:pt idx="179">
                  <c:v>90.034465427406076</c:v>
                </c:pt>
                <c:pt idx="180">
                  <c:v>89.555001794716503</c:v>
                </c:pt>
                <c:pt idx="181">
                  <c:v>92.452120652422508</c:v>
                </c:pt>
                <c:pt idx="182">
                  <c:v>94.081654628628854</c:v>
                </c:pt>
                <c:pt idx="183">
                  <c:v>94.802084843931254</c:v>
                </c:pt>
                <c:pt idx="184">
                  <c:v>93.453092278568519</c:v>
                </c:pt>
                <c:pt idx="185">
                  <c:v>93.551721139305556</c:v>
                </c:pt>
                <c:pt idx="186">
                  <c:v>92.817142545550979</c:v>
                </c:pt>
                <c:pt idx="187">
                  <c:v>93.59443484092543</c:v>
                </c:pt>
                <c:pt idx="188">
                  <c:v>97.363040399202717</c:v>
                </c:pt>
                <c:pt idx="189">
                  <c:v>96.160533072851777</c:v>
                </c:pt>
                <c:pt idx="190">
                  <c:v>96.348388794571093</c:v>
                </c:pt>
                <c:pt idx="191">
                  <c:v>96.015044835055107</c:v>
                </c:pt>
                <c:pt idx="192">
                  <c:v>97.169144714884197</c:v>
                </c:pt>
                <c:pt idx="193">
                  <c:v>95.662508975703489</c:v>
                </c:pt>
                <c:pt idx="194">
                  <c:v>94.773121146895278</c:v>
                </c:pt>
                <c:pt idx="195">
                  <c:v>94.021582140907668</c:v>
                </c:pt>
                <c:pt idx="196">
                  <c:v>98.258524063748027</c:v>
                </c:pt>
                <c:pt idx="197">
                  <c:v>96.688288059964066</c:v>
                </c:pt>
                <c:pt idx="198">
                  <c:v>95.417947831757473</c:v>
                </c:pt>
                <c:pt idx="199">
                  <c:v>96.473115732471157</c:v>
                </c:pt>
                <c:pt idx="200">
                  <c:v>97.304570767183989</c:v>
                </c:pt>
                <c:pt idx="201">
                  <c:v>97.877134085246823</c:v>
                </c:pt>
                <c:pt idx="202">
                  <c:v>98.855694282490973</c:v>
                </c:pt>
                <c:pt idx="203">
                  <c:v>99.262199078440673</c:v>
                </c:pt>
                <c:pt idx="204">
                  <c:v>100.0884985274991</c:v>
                </c:pt>
                <c:pt idx="205">
                  <c:v>100.9382746384303</c:v>
                </c:pt>
                <c:pt idx="206">
                  <c:v>100.8750788170814</c:v>
                </c:pt>
                <c:pt idx="207">
                  <c:v>100.1444890525196</c:v>
                </c:pt>
                <c:pt idx="208">
                  <c:v>102.0309252854601</c:v>
                </c:pt>
                <c:pt idx="209">
                  <c:v>108.31858220090589</c:v>
                </c:pt>
                <c:pt idx="210">
                  <c:v>104.37409217890369</c:v>
                </c:pt>
                <c:pt idx="211">
                  <c:v>103.28918524618319</c:v>
                </c:pt>
                <c:pt idx="212">
                  <c:v>101.25570014869059</c:v>
                </c:pt>
                <c:pt idx="213">
                  <c:v>99.973941875320349</c:v>
                </c:pt>
                <c:pt idx="214">
                  <c:v>102.9325340073195</c:v>
                </c:pt>
                <c:pt idx="215">
                  <c:v>105.3575013463053</c:v>
                </c:pt>
                <c:pt idx="216">
                  <c:v>104.7013187164813</c:v>
                </c:pt>
                <c:pt idx="217">
                  <c:v>100.4805402865056</c:v>
                </c:pt>
                <c:pt idx="218">
                  <c:v>100.5060164375699</c:v>
                </c:pt>
                <c:pt idx="219">
                  <c:v>100.5157030201472</c:v>
                </c:pt>
                <c:pt idx="220">
                  <c:v>99.429535786658022</c:v>
                </c:pt>
                <c:pt idx="221">
                  <c:v>96.918240069033587</c:v>
                </c:pt>
                <c:pt idx="222">
                  <c:v>96.967499844350925</c:v>
                </c:pt>
                <c:pt idx="223">
                  <c:v>96.307757847622568</c:v>
                </c:pt>
                <c:pt idx="224">
                  <c:v>93.933189050098406</c:v>
                </c:pt>
                <c:pt idx="225">
                  <c:v>94.363890067372523</c:v>
                </c:pt>
                <c:pt idx="226">
                  <c:v>91.328561738317475</c:v>
                </c:pt>
                <c:pt idx="227">
                  <c:v>86.662156141653256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73-C141-B222-D2BAFCE98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07745296"/>
        <c:axId val="-1612117488"/>
      </c:lineChart>
      <c:catAx>
        <c:axId val="-1607745296"/>
        <c:scaling>
          <c:orientation val="minMax"/>
        </c:scaling>
        <c:delete val="0"/>
        <c:axPos val="b"/>
        <c:min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</c:spPr>
        </c:minorGridlines>
        <c:numFmt formatCode="0" sourceLinked="1"/>
        <c:majorTickMark val="cross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612117488"/>
        <c:crosses val="autoZero"/>
        <c:auto val="1"/>
        <c:lblAlgn val="ctr"/>
        <c:lblOffset val="100"/>
        <c:tickLblSkip val="12"/>
        <c:tickMarkSkip val="24"/>
        <c:noMultiLvlLbl val="0"/>
      </c:catAx>
      <c:valAx>
        <c:axId val="-161211748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607745296"/>
        <c:crossesAt val="1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"/>
      <c:rotY val="3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855907813854199E-2"/>
          <c:y val="8.3690508691682805E-2"/>
          <c:w val="0.92028315818557704"/>
          <c:h val="0.79513923984061496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Synthèse!$M$1</c:f>
              <c:strCache>
                <c:ptCount val="1"/>
                <c:pt idx="0">
                  <c:v>Montant de nouveaux crédits (Mds €)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Synthèse!$K$2:$K$5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2018*</c:v>
                </c:pt>
              </c:strCache>
            </c:strRef>
          </c:cat>
          <c:val>
            <c:numRef>
              <c:f>Synthèse!$M$2:$M$5</c:f>
              <c:numCache>
                <c:formatCode>#,##0</c:formatCode>
                <c:ptCount val="4"/>
                <c:pt idx="0">
                  <c:v>220.44900000000001</c:v>
                </c:pt>
                <c:pt idx="1">
                  <c:v>277.56900000000002</c:v>
                </c:pt>
                <c:pt idx="2">
                  <c:v>295.41099999999989</c:v>
                </c:pt>
                <c:pt idx="3">
                  <c:v>213.69900000000001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2-4306-BE25-56E9A03FE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94874976"/>
        <c:axId val="-1544940528"/>
        <c:axId val="0"/>
      </c:bar3DChart>
      <c:catAx>
        <c:axId val="-149487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544940528"/>
        <c:crosses val="autoZero"/>
        <c:auto val="1"/>
        <c:lblAlgn val="ctr"/>
        <c:lblOffset val="100"/>
        <c:noMultiLvlLbl val="0"/>
      </c:catAx>
      <c:valAx>
        <c:axId val="-154494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4948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845116419952"/>
          <c:y val="0.93684589171354904"/>
          <c:w val="0.582933869171398"/>
          <c:h val="6.1009333938496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Durées!$G$5</c:f>
              <c:strCache>
                <c:ptCount val="1"/>
                <c:pt idx="0">
                  <c:v>Durée moyenne de l'emprunt (en années)</c:v>
                </c:pt>
              </c:strCache>
            </c:strRef>
          </c:tx>
          <c:spPr>
            <a:ln w="28575" cap="rnd">
              <a:solidFill>
                <a:srgbClr val="5B9BD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B9BD5"/>
              </a:solidFill>
              <a:ln w="9525">
                <a:solidFill>
                  <a:srgbClr val="5B9BD5"/>
                </a:solidFill>
              </a:ln>
              <a:effectLst/>
            </c:spPr>
          </c:marke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6E-C34A-B4D3-D0EE81F58594}"/>
                </c:ext>
              </c:extLst>
            </c:dLbl>
            <c:dLbl>
              <c:idx val="3"/>
              <c:layout>
                <c:manualLayout>
                  <c:x val="-1.4943960149439571E-2"/>
                  <c:y val="7.3688608371115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6E-C34A-B4D3-D0EE81F58594}"/>
                </c:ext>
              </c:extLst>
            </c:dLbl>
            <c:dLbl>
              <c:idx val="8"/>
              <c:layout>
                <c:manualLayout>
                  <c:x val="-1.4943960149439724E-2"/>
                  <c:y val="-5.770692344374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6E-C34A-B4D3-D0EE81F58594}"/>
                </c:ext>
              </c:extLst>
            </c:dLbl>
            <c:dLbl>
              <c:idx val="12"/>
              <c:layout>
                <c:manualLayout>
                  <c:x val="-6.641760066417722E-3"/>
                  <c:y val="5.1632510449664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6E-C34A-B4D3-D0EE81F58594}"/>
                </c:ext>
              </c:extLst>
            </c:dLbl>
            <c:dLbl>
              <c:idx val="14"/>
              <c:layout>
                <c:manualLayout>
                  <c:x val="-2.350960799887573E-2"/>
                  <c:y val="-5.228299877029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6E-C34A-B4D3-D0EE81F58594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Durées!$E$6:$E$20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2018*</c:v>
                </c:pt>
              </c:strCache>
            </c:strRef>
          </c:cat>
          <c:val>
            <c:numRef>
              <c:f>Durées!$G$6:$G$20</c:f>
              <c:numCache>
                <c:formatCode>0</c:formatCode>
                <c:ptCount val="15"/>
                <c:pt idx="0">
                  <c:v>16.392131416666668</c:v>
                </c:pt>
                <c:pt idx="1">
                  <c:v>16.584064166666668</c:v>
                </c:pt>
                <c:pt idx="2">
                  <c:v>18.365986583333335</c:v>
                </c:pt>
                <c:pt idx="3">
                  <c:v>19.595982750000001</c:v>
                </c:pt>
                <c:pt idx="4">
                  <c:v>19.364451583333334</c:v>
                </c:pt>
                <c:pt idx="5">
                  <c:v>18.242757416666667</c:v>
                </c:pt>
                <c:pt idx="6">
                  <c:v>18.674253416666666</c:v>
                </c:pt>
                <c:pt idx="7">
                  <c:v>18.875483416666665</c:v>
                </c:pt>
                <c:pt idx="8">
                  <c:v>19.248865083333332</c:v>
                </c:pt>
                <c:pt idx="9">
                  <c:v>18.505834583333336</c:v>
                </c:pt>
                <c:pt idx="10">
                  <c:v>18.570915333333335</c:v>
                </c:pt>
                <c:pt idx="11">
                  <c:v>18.439971249999999</c:v>
                </c:pt>
                <c:pt idx="12">
                  <c:v>18.097377416666667</c:v>
                </c:pt>
                <c:pt idx="13">
                  <c:v>19.575091666666669</c:v>
                </c:pt>
                <c:pt idx="14">
                  <c:v>19.986733333333333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6E-C34A-B4D3-D0EE81F58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831760"/>
        <c:axId val="842829040"/>
      </c:lineChart>
      <c:lineChart>
        <c:grouping val="standard"/>
        <c:varyColors val="0"/>
        <c:ser>
          <c:idx val="1"/>
          <c:order val="1"/>
          <c:tx>
            <c:v>Taux d'intérêt</c:v>
          </c:tx>
          <c:spPr>
            <a:ln w="28575" cap="rnd">
              <a:solidFill>
                <a:srgbClr val="F25F5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F25F54"/>
              </a:solidFill>
              <a:ln w="9525">
                <a:solidFill>
                  <a:srgbClr val="F25F54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3171440431714406E-2"/>
                  <c:y val="-5.1632510449664416E-2"/>
                </c:manualLayout>
              </c:layout>
              <c:tx>
                <c:rich>
                  <a:bodyPr/>
                  <a:lstStyle/>
                  <a:p>
                    <a:fld id="{B3B85893-0B7B-6640-B513-65BAC01D336D}" type="VALUE">
                      <a:rPr lang="en-US">
                        <a:solidFill>
                          <a:srgbClr val="F25F5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36E-C34A-B4D3-D0EE81F58594}"/>
                </c:ext>
              </c:extLst>
            </c:dLbl>
            <c:dLbl>
              <c:idx val="14"/>
              <c:layout>
                <c:manualLayout>
                  <c:x val="-4.1411085454111679E-2"/>
                  <c:y val="-4.8819616003608297E-2"/>
                </c:manualLayout>
              </c:layout>
              <c:tx>
                <c:rich>
                  <a:bodyPr/>
                  <a:lstStyle/>
                  <a:p>
                    <a:fld id="{819FDDBE-160A-41B5-8176-61EAE30ED5FA}" type="VALUE">
                      <a:rPr lang="en-US">
                        <a:solidFill>
                          <a:srgbClr val="F25F5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047-4A11-8306-4434664B1D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Durées!$E$6:$E$20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2018*</c:v>
                </c:pt>
              </c:strCache>
            </c:strRef>
          </c:cat>
          <c:val>
            <c:numRef>
              <c:f>Durées!$H$6:$H$20</c:f>
              <c:numCache>
                <c:formatCode>0.00</c:formatCode>
                <c:ptCount val="15"/>
                <c:pt idx="0">
                  <c:v>3.94</c:v>
                </c:pt>
                <c:pt idx="1">
                  <c:v>3.5</c:v>
                </c:pt>
                <c:pt idx="2">
                  <c:v>3.98</c:v>
                </c:pt>
                <c:pt idx="3">
                  <c:v>4.67</c:v>
                </c:pt>
                <c:pt idx="4">
                  <c:v>5.19</c:v>
                </c:pt>
                <c:pt idx="5">
                  <c:v>3.91</c:v>
                </c:pt>
                <c:pt idx="6">
                  <c:v>3.41</c:v>
                </c:pt>
                <c:pt idx="7">
                  <c:v>3.97</c:v>
                </c:pt>
                <c:pt idx="8">
                  <c:v>3.45</c:v>
                </c:pt>
                <c:pt idx="9">
                  <c:v>3.21</c:v>
                </c:pt>
                <c:pt idx="10">
                  <c:v>2.61</c:v>
                </c:pt>
                <c:pt idx="11">
                  <c:v>2.33</c:v>
                </c:pt>
                <c:pt idx="12">
                  <c:v>1.5</c:v>
                </c:pt>
                <c:pt idx="13">
                  <c:v>1.6</c:v>
                </c:pt>
                <c:pt idx="14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36E-C34A-B4D3-D0EE81F58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832304"/>
        <c:axId val="842820880"/>
      </c:lineChart>
      <c:catAx>
        <c:axId val="84283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2829040"/>
        <c:crosses val="autoZero"/>
        <c:auto val="1"/>
        <c:lblAlgn val="ctr"/>
        <c:lblOffset val="100"/>
        <c:noMultiLvlLbl val="0"/>
      </c:catAx>
      <c:valAx>
        <c:axId val="842829040"/>
        <c:scaling>
          <c:orientation val="minMax"/>
          <c:min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B9BD5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2831760"/>
        <c:crosses val="autoZero"/>
        <c:crossBetween val="between"/>
        <c:majorUnit val="1"/>
      </c:valAx>
      <c:valAx>
        <c:axId val="84282088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25F54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2832304"/>
        <c:crosses val="max"/>
        <c:crossBetween val="between"/>
      </c:valAx>
      <c:catAx>
        <c:axId val="84283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2820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5B9BD5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25F54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'Taux et durées'!$B$1</c:f>
              <c:strCache>
                <c:ptCount val="1"/>
                <c:pt idx="0">
                  <c:v>Taux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4056939501779403E-2"/>
                  <c:y val="3.695799622746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4E-4AB4-9F6F-3115177654FD}"/>
                </c:ext>
              </c:extLst>
            </c:dLbl>
            <c:dLbl>
              <c:idx val="1"/>
              <c:layout>
                <c:manualLayout>
                  <c:x val="-4.2704626334519602E-2"/>
                  <c:y val="-4.8109027909031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4E-4AB4-9F6F-3115177654FD}"/>
                </c:ext>
              </c:extLst>
            </c:dLbl>
            <c:dLbl>
              <c:idx val="3"/>
              <c:layout>
                <c:manualLayout>
                  <c:x val="-4.0332147093712897E-2"/>
                  <c:y val="-5.5506160442639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4E-4AB4-9F6F-3115177654FD}"/>
                </c:ext>
              </c:extLst>
            </c:dLbl>
            <c:dLbl>
              <c:idx val="4"/>
              <c:layout>
                <c:manualLayout>
                  <c:x val="-4.2704626334519602E-2"/>
                  <c:y val="-4.0711895375423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4E-4AB4-9F6F-3115177654FD}"/>
                </c:ext>
              </c:extLst>
            </c:dLbl>
            <c:dLbl>
              <c:idx val="6"/>
              <c:layout>
                <c:manualLayout>
                  <c:x val="-2.84697508896797E-2"/>
                  <c:y val="-4.8109027909031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4E-4AB4-9F6F-3115177654FD}"/>
                </c:ext>
              </c:extLst>
            </c:dLbl>
            <c:dLbl>
              <c:idx val="7"/>
              <c:layout>
                <c:manualLayout>
                  <c:x val="-6.1684460260972698E-2"/>
                  <c:y val="3.32594299606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4E-4AB4-9F6F-3115177654FD}"/>
                </c:ext>
              </c:extLst>
            </c:dLbl>
            <c:dLbl>
              <c:idx val="8"/>
              <c:layout>
                <c:manualLayout>
                  <c:x val="-6.8801897983392701E-2"/>
                  <c:y val="3.695799622746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4E-4AB4-9F6F-3115177654FD}"/>
                </c:ext>
              </c:extLst>
            </c:dLbl>
            <c:dLbl>
              <c:idx val="9"/>
              <c:layout>
                <c:manualLayout>
                  <c:x val="-6.3392645314353499E-2"/>
                  <c:y val="3.3259429960658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4E-4AB4-9F6F-3115177654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'Taux et durées'!$A$2:$A$13</c:f>
              <c:strCach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</c:strCache>
            </c:strRef>
          </c:cat>
          <c:val>
            <c:numRef>
              <c:f>'Taux et durées'!$B$2:$B$13</c:f>
              <c:numCache>
                <c:formatCode>General</c:formatCode>
                <c:ptCount val="12"/>
                <c:pt idx="0">
                  <c:v>4.67</c:v>
                </c:pt>
                <c:pt idx="1">
                  <c:v>5.1899999999999986</c:v>
                </c:pt>
                <c:pt idx="2">
                  <c:v>3.91</c:v>
                </c:pt>
                <c:pt idx="3">
                  <c:v>3.41</c:v>
                </c:pt>
                <c:pt idx="4">
                  <c:v>3.97</c:v>
                </c:pt>
                <c:pt idx="5">
                  <c:v>3.45</c:v>
                </c:pt>
                <c:pt idx="6">
                  <c:v>3.21</c:v>
                </c:pt>
                <c:pt idx="7">
                  <c:v>2.61</c:v>
                </c:pt>
                <c:pt idx="8">
                  <c:v>2.33</c:v>
                </c:pt>
                <c:pt idx="9">
                  <c:v>1.5</c:v>
                </c:pt>
                <c:pt idx="10">
                  <c:v>1.6</c:v>
                </c:pt>
                <c:pt idx="11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D4E-4AB4-9F6F-311517765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06102000"/>
        <c:axId val="-1505970592"/>
      </c:lineChart>
      <c:catAx>
        <c:axId val="-15061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505970592"/>
        <c:crosses val="autoZero"/>
        <c:auto val="1"/>
        <c:lblAlgn val="ctr"/>
        <c:lblOffset val="100"/>
        <c:noMultiLvlLbl val="0"/>
      </c:catAx>
      <c:valAx>
        <c:axId val="-1505970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1" baseline="0">
                    <a:solidFill>
                      <a:srgbClr val="0070C0"/>
                    </a:solidFill>
                  </a:rPr>
                  <a:t>Taux d'emprunt (en %)</a:t>
                </a:r>
              </a:p>
            </c:rich>
          </c:tx>
          <c:layout>
            <c:manualLayout>
              <c:xMode val="edge"/>
              <c:yMode val="edge"/>
              <c:x val="1.4689496721393899E-3"/>
              <c:y val="3.62723629408137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crossAx val="-150610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2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14-4431-806A-F4663D2A90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14-4431-806A-F4663D2A90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14-4431-806A-F4663D2A90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14-4431-806A-F4663D2A90D1}"/>
              </c:ext>
            </c:extLst>
          </c:dPt>
          <c:dLbls>
            <c:dLbl>
              <c:idx val="1"/>
              <c:layout>
                <c:manualLayout>
                  <c:x val="-1.94444444444445E-2"/>
                  <c:y val="-1.851851851851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14-4431-806A-F4663D2A90D1}"/>
                </c:ext>
              </c:extLst>
            </c:dLbl>
            <c:dLbl>
              <c:idx val="3"/>
              <c:layout>
                <c:manualLayout>
                  <c:x val="0"/>
                  <c:y val="-0.101851851851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14-4431-806A-F4663D2A9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parc69!$A$19:$A$22</c:f>
              <c:strCache>
                <c:ptCount val="4"/>
                <c:pt idx="0">
                  <c:v>Propriétaires</c:v>
                </c:pt>
                <c:pt idx="1">
                  <c:v>Locataires du privé</c:v>
                </c:pt>
                <c:pt idx="2">
                  <c:v>Locataires du social</c:v>
                </c:pt>
                <c:pt idx="3">
                  <c:v>Autres</c:v>
                </c:pt>
              </c:strCache>
            </c:strRef>
          </c:cat>
          <c:val>
            <c:numRef>
              <c:f>parc69!$B$19:$B$22</c:f>
              <c:numCache>
                <c:formatCode>General</c:formatCode>
                <c:ptCount val="4"/>
                <c:pt idx="0">
                  <c:v>388738</c:v>
                </c:pt>
                <c:pt idx="1">
                  <c:v>254113</c:v>
                </c:pt>
                <c:pt idx="2">
                  <c:v>141356</c:v>
                </c:pt>
                <c:pt idx="3">
                  <c:v>15733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14-4431-806A-F4663D2A9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3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5B9BD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55A5C8"/>
              </a:solidFill>
              <a:ln w="6350">
                <a:solidFill>
                  <a:srgbClr val="5B9BD5"/>
                </a:solidFill>
              </a:ln>
            </c:spPr>
          </c:marker>
          <c:dPt>
            <c:idx val="18"/>
            <c:marker>
              <c:spPr>
                <a:solidFill>
                  <a:srgbClr val="72933A"/>
                </a:solidFill>
                <a:ln w="6350">
                  <a:solidFill>
                    <a:srgbClr val="72933A"/>
                  </a:solidFill>
                </a:ln>
              </c:spPr>
            </c:marker>
            <c:bubble3D val="0"/>
            <c:spPr>
              <a:ln w="28575" cap="rnd">
                <a:solidFill>
                  <a:srgbClr val="72933A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C1-6D49-BCDA-3F27B256F390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rgbClr val="5B9BD5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C1-6D49-BCDA-3F27B256F390}"/>
              </c:ext>
            </c:extLst>
          </c:dPt>
          <c:dPt>
            <c:idx val="24"/>
            <c:bubble3D val="0"/>
            <c:spPr>
              <a:ln w="28575">
                <a:solidFill>
                  <a:srgbClr val="5B9BD5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C1-6D49-BCDA-3F27B256F390}"/>
              </c:ext>
            </c:extLst>
          </c:dPt>
          <c:dLbls>
            <c:dLbl>
              <c:idx val="0"/>
              <c:layout>
                <c:manualLayout>
                  <c:x val="-2.4931284938455298E-3"/>
                  <c:y val="-2.19050609471362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5B9BD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C1-6D49-BCDA-3F27B256F3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C1-6D49-BCDA-3F27B256F3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C1-6D49-BCDA-3F27B256F3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C1-6D49-BCDA-3F27B256F390}"/>
                </c:ext>
              </c:extLst>
            </c:dLbl>
            <c:dLbl>
              <c:idx val="4"/>
              <c:layout>
                <c:manualLayout>
                  <c:x val="-3.1987677035139397E-2"/>
                  <c:y val="3.4870062257555401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5B9BD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C1-6D49-BCDA-3F27B256F39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C1-6D49-BCDA-3F27B256F39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C1-6D49-BCDA-3F27B256F39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C1-6D49-BCDA-3F27B256F390}"/>
                </c:ext>
              </c:extLst>
            </c:dLbl>
            <c:dLbl>
              <c:idx val="8"/>
              <c:layout>
                <c:manualLayout>
                  <c:x val="-9.1547494168625204E-3"/>
                  <c:y val="-2.8369160910100999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5B9BD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C1-6D49-BCDA-3F27B256F39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C1-6D49-BCDA-3F27B256F39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BC1-6D49-BCDA-3F27B256F39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C1-6D49-BCDA-3F27B256F390}"/>
                </c:ext>
              </c:extLst>
            </c:dLbl>
            <c:dLbl>
              <c:idx val="12"/>
              <c:layout>
                <c:manualLayout>
                  <c:x val="-4.10278005293555E-2"/>
                  <c:y val="3.64674745909392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5B9BD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BC1-6D49-BCDA-3F27B256F39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C1-6D49-BCDA-3F27B256F39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BC1-6D49-BCDA-3F27B256F39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BC1-6D49-BCDA-3F27B256F390}"/>
                </c:ext>
              </c:extLst>
            </c:dLbl>
            <c:dLbl>
              <c:idx val="16"/>
              <c:layout>
                <c:manualLayout>
                  <c:x val="-3.3726812816188899E-3"/>
                  <c:y val="1.22699386503067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5B9BD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BC1-6D49-BCDA-3F27B256F390}"/>
                </c:ext>
              </c:extLst>
            </c:dLbl>
            <c:dLbl>
              <c:idx val="17"/>
              <c:layout>
                <c:manualLayout>
                  <c:x val="-7.3111260787707993E-2"/>
                  <c:y val="8.4155710594475096E-3"/>
                </c:manualLayout>
              </c:layout>
              <c:tx>
                <c:rich>
                  <a:bodyPr/>
                  <a:lstStyle/>
                  <a:p>
                    <a:fld id="{F5C867C8-4FF8-F641-B614-A537D127FF30}" type="VALUE">
                      <a:rPr lang="en-US">
                        <a:solidFill>
                          <a:srgbClr val="5B9BD5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0BC1-6D49-BCDA-3F27B256F390}"/>
                </c:ext>
              </c:extLst>
            </c:dLbl>
            <c:dLbl>
              <c:idx val="18"/>
              <c:layout>
                <c:manualLayout>
                  <c:x val="-9.9734025450215896E-3"/>
                  <c:y val="6.3963376605363997E-2"/>
                </c:manualLayout>
              </c:layout>
              <c:spPr>
                <a:solidFill>
                  <a:sysClr val="window" lastClr="FFFFFF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72933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C1-6D49-BCDA-3F27B256F39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BC1-6D49-BCDA-3F27B256F39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BC1-6D49-BCDA-3F27B256F39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BC1-6D49-BCDA-3F27B256F390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BC1-6D49-BCDA-3F27B256F390}"/>
                </c:ext>
              </c:extLst>
            </c:dLbl>
            <c:dLbl>
              <c:idx val="23"/>
              <c:layout>
                <c:manualLayout>
                  <c:x val="-6.6991541740252097E-3"/>
                  <c:y val="2.8668663349596599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C1-6D49-BCDA-3F27B256F390}"/>
                </c:ext>
              </c:extLst>
            </c:dLbl>
            <c:dLbl>
              <c:idx val="24"/>
              <c:layout>
                <c:manualLayout>
                  <c:x val="-1.6488868049604699E-2"/>
                  <c:y val="-4.6774143744365899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C1-6D49-BCDA-3F27B256F390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Graphe!$A$2:$A$20</c:f>
              <c:numCache>
                <c:formatCode>mmm\ yyyy</c:formatCode>
                <c:ptCount val="19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38352</c:v>
                </c:pt>
                <c:pt idx="5">
                  <c:v>38717</c:v>
                </c:pt>
                <c:pt idx="6">
                  <c:v>39082</c:v>
                </c:pt>
                <c:pt idx="7">
                  <c:v>39447</c:v>
                </c:pt>
                <c:pt idx="8">
                  <c:v>39813</c:v>
                </c:pt>
                <c:pt idx="9">
                  <c:v>40178</c:v>
                </c:pt>
                <c:pt idx="10">
                  <c:v>40543</c:v>
                </c:pt>
                <c:pt idx="11">
                  <c:v>40908</c:v>
                </c:pt>
                <c:pt idx="12">
                  <c:v>41274</c:v>
                </c:pt>
                <c:pt idx="13">
                  <c:v>41639</c:v>
                </c:pt>
                <c:pt idx="14">
                  <c:v>42004</c:v>
                </c:pt>
                <c:pt idx="15">
                  <c:v>42369</c:v>
                </c:pt>
                <c:pt idx="16">
                  <c:v>42735</c:v>
                </c:pt>
                <c:pt idx="17">
                  <c:v>43100</c:v>
                </c:pt>
                <c:pt idx="18">
                  <c:v>43465</c:v>
                </c:pt>
              </c:numCache>
            </c:numRef>
          </c:cat>
          <c:val>
            <c:numRef>
              <c:f>Graphe!$B$2:$B$20</c:f>
              <c:numCache>
                <c:formatCode>General</c:formatCode>
                <c:ptCount val="19"/>
                <c:pt idx="0">
                  <c:v>793</c:v>
                </c:pt>
                <c:pt idx="1">
                  <c:v>784</c:v>
                </c:pt>
                <c:pt idx="2">
                  <c:v>811</c:v>
                </c:pt>
                <c:pt idx="3">
                  <c:v>814</c:v>
                </c:pt>
                <c:pt idx="4">
                  <c:v>823</c:v>
                </c:pt>
                <c:pt idx="5">
                  <c:v>829</c:v>
                </c:pt>
                <c:pt idx="6">
                  <c:v>820</c:v>
                </c:pt>
                <c:pt idx="7">
                  <c:v>810</c:v>
                </c:pt>
                <c:pt idx="8">
                  <c:v>673</c:v>
                </c:pt>
                <c:pt idx="9">
                  <c:v>594</c:v>
                </c:pt>
                <c:pt idx="10">
                  <c:v>775</c:v>
                </c:pt>
                <c:pt idx="11">
                  <c:v>801</c:v>
                </c:pt>
                <c:pt idx="12">
                  <c:v>708</c:v>
                </c:pt>
                <c:pt idx="13">
                  <c:v>720</c:v>
                </c:pt>
                <c:pt idx="14">
                  <c:v>694</c:v>
                </c:pt>
                <c:pt idx="15">
                  <c:v>797</c:v>
                </c:pt>
                <c:pt idx="16">
                  <c:v>845</c:v>
                </c:pt>
                <c:pt idx="17">
                  <c:v>962</c:v>
                </c:pt>
                <c:pt idx="18">
                  <c:v>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0BC1-6D49-BCDA-3F27B256F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46639232"/>
        <c:axId val="-1546635456"/>
      </c:lineChart>
      <c:dateAx>
        <c:axId val="-1546639232"/>
        <c:scaling>
          <c:orientation val="minMax"/>
        </c:scaling>
        <c:delete val="0"/>
        <c:axPos val="b"/>
        <c:numFmt formatCode="mmm\ 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546635456"/>
        <c:crosses val="autoZero"/>
        <c:auto val="0"/>
        <c:lblOffset val="100"/>
        <c:baseTimeUnit val="months"/>
        <c:majorUnit val="24"/>
        <c:majorTimeUnit val="months"/>
        <c:minorUnit val="12"/>
        <c:minorTimeUnit val="months"/>
      </c:dateAx>
      <c:valAx>
        <c:axId val="-1546635456"/>
        <c:scaling>
          <c:orientation val="minMax"/>
          <c:min val="5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54663923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'[Graphique dans Microsoft PowerPoint]courbe (2)'!$D$1</c:f>
              <c:strCache>
                <c:ptCount val="1"/>
                <c:pt idx="0">
                  <c:v>Taux de rotation</c:v>
                </c:pt>
              </c:strCache>
            </c:strRef>
          </c:tx>
          <c:spPr>
            <a:ln w="28575" cap="rnd">
              <a:solidFill>
                <a:srgbClr val="5B9BD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B9BD5"/>
              </a:solidFill>
              <a:ln w="9525">
                <a:noFill/>
              </a:ln>
              <a:effectLst/>
            </c:spPr>
          </c:marker>
          <c:dPt>
            <c:idx val="13"/>
            <c:bubble3D val="0"/>
            <c:spPr>
              <a:ln w="28575" cap="rnd" cmpd="sng">
                <a:solidFill>
                  <a:srgbClr val="5B9BD5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DC-6143-B12E-54504FDC8900}"/>
              </c:ext>
            </c:extLst>
          </c:dPt>
          <c:dPt>
            <c:idx val="17"/>
            <c:bubble3D val="0"/>
            <c:spPr>
              <a:ln w="28575" cap="rnd">
                <a:solidFill>
                  <a:srgbClr val="5B9BD5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DC-6143-B12E-54504FDC8900}"/>
              </c:ext>
            </c:extLst>
          </c:dPt>
          <c:dPt>
            <c:idx val="18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DC-6143-B12E-54504FDC8900}"/>
              </c:ext>
            </c:extLst>
          </c:dPt>
          <c:dLbls>
            <c:dLbl>
              <c:idx val="0"/>
              <c:layout>
                <c:manualLayout>
                  <c:x val="-3.1803077965130287E-2"/>
                  <c:y val="-5.459896025393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DC-6143-B12E-54504FDC8900}"/>
                </c:ext>
              </c:extLst>
            </c:dLbl>
            <c:dLbl>
              <c:idx val="9"/>
              <c:layout>
                <c:manualLayout>
                  <c:x val="-4.9052396878483916E-2"/>
                  <c:y val="4.0200997955482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DC-6143-B12E-54504FDC8900}"/>
                </c:ext>
              </c:extLst>
            </c:dLbl>
            <c:dLbl>
              <c:idx val="18"/>
              <c:layout>
                <c:manualLayout>
                  <c:x val="-4.4641065644197057E-2"/>
                  <c:y val="5.7027415530059217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830899563491426E-2"/>
                      <c:h val="5.2345658593215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3DC-6143-B12E-54504FDC8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'[Graphique dans Microsoft PowerPoint]courbe (2)'!$G$20:$G$38</c:f>
              <c:numCache>
                <c:formatCode>yyyy</c:formatCode>
                <c:ptCount val="19"/>
                <c:pt idx="0">
                  <c:v>36861</c:v>
                </c:pt>
                <c:pt idx="1">
                  <c:v>37226</c:v>
                </c:pt>
                <c:pt idx="2">
                  <c:v>37591</c:v>
                </c:pt>
                <c:pt idx="3">
                  <c:v>37956</c:v>
                </c:pt>
                <c:pt idx="4">
                  <c:v>38322</c:v>
                </c:pt>
                <c:pt idx="5">
                  <c:v>38687</c:v>
                </c:pt>
                <c:pt idx="6">
                  <c:v>39052</c:v>
                </c:pt>
                <c:pt idx="7">
                  <c:v>39417</c:v>
                </c:pt>
                <c:pt idx="8">
                  <c:v>39783</c:v>
                </c:pt>
                <c:pt idx="9">
                  <c:v>40148</c:v>
                </c:pt>
                <c:pt idx="10">
                  <c:v>40513</c:v>
                </c:pt>
                <c:pt idx="11">
                  <c:v>40878</c:v>
                </c:pt>
                <c:pt idx="12">
                  <c:v>41244</c:v>
                </c:pt>
                <c:pt idx="13">
                  <c:v>41609</c:v>
                </c:pt>
                <c:pt idx="14">
                  <c:v>41974</c:v>
                </c:pt>
                <c:pt idx="15">
                  <c:v>42339</c:v>
                </c:pt>
                <c:pt idx="16">
                  <c:v>42705</c:v>
                </c:pt>
                <c:pt idx="17">
                  <c:v>43070</c:v>
                </c:pt>
                <c:pt idx="18">
                  <c:v>43374</c:v>
                </c:pt>
              </c:numCache>
            </c:numRef>
          </c:cat>
          <c:val>
            <c:numRef>
              <c:f>'[Graphique dans Microsoft PowerPoint]courbe (2)'!$D$20:$D$38</c:f>
              <c:numCache>
                <c:formatCode>0.00%</c:formatCode>
                <c:ptCount val="19"/>
                <c:pt idx="0">
                  <c:v>2.6777875329236173E-2</c:v>
                </c:pt>
                <c:pt idx="1">
                  <c:v>2.61577472307487E-2</c:v>
                </c:pt>
                <c:pt idx="2">
                  <c:v>2.6748903327946171E-2</c:v>
                </c:pt>
                <c:pt idx="3">
                  <c:v>2.6541458802047672E-2</c:v>
                </c:pt>
                <c:pt idx="4">
                  <c:v>2.6521865231542652E-2</c:v>
                </c:pt>
                <c:pt idx="5">
                  <c:v>2.6405478579391625E-2</c:v>
                </c:pt>
                <c:pt idx="6">
                  <c:v>2.5799144223508683E-2</c:v>
                </c:pt>
                <c:pt idx="7">
                  <c:v>2.5163094128611369E-2</c:v>
                </c:pt>
                <c:pt idx="8">
                  <c:v>2.0656844689993861E-2</c:v>
                </c:pt>
                <c:pt idx="9">
                  <c:v>1.8026219956300073E-2</c:v>
                </c:pt>
                <c:pt idx="10">
                  <c:v>2.3263492825838988E-2</c:v>
                </c:pt>
                <c:pt idx="11">
                  <c:v>2.3877405559515324E-2</c:v>
                </c:pt>
                <c:pt idx="12">
                  <c:v>2.0800282037722547E-2</c:v>
                </c:pt>
                <c:pt idx="13">
                  <c:v>2.0921109981112886E-2</c:v>
                </c:pt>
                <c:pt idx="14">
                  <c:v>1.9942528735632185E-2</c:v>
                </c:pt>
                <c:pt idx="15">
                  <c:v>2.265362969700415E-2</c:v>
                </c:pt>
                <c:pt idx="16">
                  <c:v>2.3732531001321597E-2</c:v>
                </c:pt>
                <c:pt idx="17">
                  <c:v>2.6680391720454038E-2</c:v>
                </c:pt>
                <c:pt idx="18">
                  <c:v>2.6562069914671072E-2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3DC-6143-B12E-54504FDC8900}"/>
            </c:ext>
          </c:extLst>
        </c:ser>
        <c:ser>
          <c:idx val="1"/>
          <c:order val="2"/>
          <c:tx>
            <c:strRef>
              <c:f>'[Graphique dans Microsoft PowerPoint]courbe (2)'!$F$1</c:f>
              <c:strCache>
                <c:ptCount val="1"/>
                <c:pt idx="0">
                  <c:v>Taux d'intérêt</c:v>
                </c:pt>
              </c:strCache>
            </c:strRef>
          </c:tx>
          <c:spPr>
            <a:ln>
              <a:solidFill>
                <a:srgbClr val="F14E41"/>
              </a:solidFill>
            </a:ln>
          </c:spPr>
          <c:marker>
            <c:spPr>
              <a:solidFill>
                <a:srgbClr val="F14E41"/>
              </a:solidFill>
              <a:ln>
                <a:noFill/>
              </a:ln>
            </c:spPr>
          </c:marker>
          <c:dLbls>
            <c:dLbl>
              <c:idx val="8"/>
              <c:layout>
                <c:manualLayout>
                  <c:x val="3.3085194375516349E-3"/>
                  <c:y val="1.1019283746556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DC-6143-B12E-54504FDC8900}"/>
                </c:ext>
              </c:extLst>
            </c:dLbl>
            <c:dLbl>
              <c:idx val="10"/>
              <c:layout>
                <c:manualLayout>
                  <c:x val="-4.7973531844499644E-2"/>
                  <c:y val="5.5096418732782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DC-6143-B12E-54504FDC8900}"/>
                </c:ext>
              </c:extLst>
            </c:dLbl>
            <c:dLbl>
              <c:idx val="18"/>
              <c:layout>
                <c:manualLayout>
                  <c:x val="-2.6731223154684857E-2"/>
                  <c:y val="-5.226691163379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DC-6143-B12E-54504FDC8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'[Graphique dans Microsoft PowerPoint]courbe (2)'!$G$20:$G$38</c:f>
              <c:numCache>
                <c:formatCode>yyyy</c:formatCode>
                <c:ptCount val="19"/>
                <c:pt idx="0">
                  <c:v>36861</c:v>
                </c:pt>
                <c:pt idx="1">
                  <c:v>37226</c:v>
                </c:pt>
                <c:pt idx="2">
                  <c:v>37591</c:v>
                </c:pt>
                <c:pt idx="3">
                  <c:v>37956</c:v>
                </c:pt>
                <c:pt idx="4">
                  <c:v>38322</c:v>
                </c:pt>
                <c:pt idx="5">
                  <c:v>38687</c:v>
                </c:pt>
                <c:pt idx="6">
                  <c:v>39052</c:v>
                </c:pt>
                <c:pt idx="7">
                  <c:v>39417</c:v>
                </c:pt>
                <c:pt idx="8">
                  <c:v>39783</c:v>
                </c:pt>
                <c:pt idx="9">
                  <c:v>40148</c:v>
                </c:pt>
                <c:pt idx="10">
                  <c:v>40513</c:v>
                </c:pt>
                <c:pt idx="11">
                  <c:v>40878</c:v>
                </c:pt>
                <c:pt idx="12">
                  <c:v>41244</c:v>
                </c:pt>
                <c:pt idx="13">
                  <c:v>41609</c:v>
                </c:pt>
                <c:pt idx="14">
                  <c:v>41974</c:v>
                </c:pt>
                <c:pt idx="15">
                  <c:v>42339</c:v>
                </c:pt>
                <c:pt idx="16">
                  <c:v>42705</c:v>
                </c:pt>
                <c:pt idx="17">
                  <c:v>43070</c:v>
                </c:pt>
                <c:pt idx="18">
                  <c:v>43374</c:v>
                </c:pt>
              </c:numCache>
            </c:numRef>
          </c:cat>
          <c:val>
            <c:numRef>
              <c:f>'[Graphique dans Microsoft PowerPoint]courbe (2)'!$F$20:$F$38</c:f>
              <c:numCache>
                <c:formatCode>General</c:formatCode>
                <c:ptCount val="19"/>
                <c:pt idx="3" formatCode="0.00%">
                  <c:v>4.2900000000000001E-2</c:v>
                </c:pt>
                <c:pt idx="4" formatCode="0.00%">
                  <c:v>3.9399999999999998E-2</c:v>
                </c:pt>
                <c:pt idx="5" formatCode="0.00%">
                  <c:v>3.5099999999999999E-2</c:v>
                </c:pt>
                <c:pt idx="6" formatCode="0.00%">
                  <c:v>3.9800000000000002E-2</c:v>
                </c:pt>
                <c:pt idx="7" formatCode="0.00%">
                  <c:v>4.6699999999999998E-2</c:v>
                </c:pt>
                <c:pt idx="8" formatCode="0.00%">
                  <c:v>5.1900000000000002E-2</c:v>
                </c:pt>
                <c:pt idx="9" formatCode="0.00%">
                  <c:v>3.9100000000000003E-2</c:v>
                </c:pt>
                <c:pt idx="10" formatCode="0.00%">
                  <c:v>3.4099999999999998E-2</c:v>
                </c:pt>
                <c:pt idx="11" formatCode="0.00%">
                  <c:v>3.9699999999999999E-2</c:v>
                </c:pt>
                <c:pt idx="12" formatCode="0.00%">
                  <c:v>3.4500000000000003E-2</c:v>
                </c:pt>
                <c:pt idx="13" formatCode="0.00%">
                  <c:v>3.2099999999999997E-2</c:v>
                </c:pt>
                <c:pt idx="14" formatCode="0.00%">
                  <c:v>2.6099999999999998E-2</c:v>
                </c:pt>
                <c:pt idx="15" formatCode="0.00%">
                  <c:v>2.3300000000000001E-2</c:v>
                </c:pt>
                <c:pt idx="16" formatCode="0.00%">
                  <c:v>1.4999999999999999E-2</c:v>
                </c:pt>
                <c:pt idx="17" formatCode="0.00%">
                  <c:v>1.6E-2</c:v>
                </c:pt>
                <c:pt idx="18" formatCode="0.00%">
                  <c:v>1.4999999999999999E-2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3DC-6143-B12E-54504FDC8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5684192"/>
        <c:axId val="815685824"/>
      </c:lineChart>
      <c:lineChart>
        <c:grouping val="standard"/>
        <c:varyColors val="0"/>
        <c:ser>
          <c:idx val="2"/>
          <c:order val="1"/>
          <c:tx>
            <c:strRef>
              <c:f>'[Graphique dans Microsoft PowerPoint]courbe (2)'!$H$1</c:f>
              <c:strCache>
                <c:ptCount val="1"/>
                <c:pt idx="0">
                  <c:v>Indice de confiance</c:v>
                </c:pt>
              </c:strCache>
            </c:strRef>
          </c:tx>
          <c:spPr>
            <a:ln w="31750">
              <a:solidFill>
                <a:srgbClr val="76B531"/>
              </a:solidFill>
              <a:prstDash val="sysDot"/>
            </a:ln>
          </c:spPr>
          <c:marker>
            <c:symbol val="none"/>
          </c:marker>
          <c:cat>
            <c:numRef>
              <c:f>'[Graphique dans Microsoft PowerPoint]courbe (2)'!$H$2:$H$218</c:f>
              <c:numCache>
                <c:formatCode>mmmm\-yy</c:formatCode>
                <c:ptCount val="217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41519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42827</c:v>
                </c:pt>
                <c:pt idx="197">
                  <c:v>42858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</c:numCache>
            </c:numRef>
          </c:cat>
          <c:val>
            <c:numRef>
              <c:f>'[Graphique dans Microsoft PowerPoint]courbe (2)'!$I$2:$I$218</c:f>
              <c:numCache>
                <c:formatCode>0</c:formatCode>
                <c:ptCount val="217"/>
                <c:pt idx="0">
                  <c:v>122.89253567062232</c:v>
                </c:pt>
                <c:pt idx="1">
                  <c:v>125.66923675818677</c:v>
                </c:pt>
                <c:pt idx="2">
                  <c:v>123.91634125993212</c:v>
                </c:pt>
                <c:pt idx="3">
                  <c:v>122.04818638752295</c:v>
                </c:pt>
                <c:pt idx="4">
                  <c:v>120.46491517031022</c:v>
                </c:pt>
                <c:pt idx="5">
                  <c:v>116.04758711308159</c:v>
                </c:pt>
                <c:pt idx="6">
                  <c:v>114.3857179995258</c:v>
                </c:pt>
                <c:pt idx="7">
                  <c:v>113.73871984438175</c:v>
                </c:pt>
                <c:pt idx="8">
                  <c:v>112.34556310934475</c:v>
                </c:pt>
                <c:pt idx="9">
                  <c:v>110.40876750361625</c:v>
                </c:pt>
                <c:pt idx="10">
                  <c:v>111.02772848650899</c:v>
                </c:pt>
                <c:pt idx="11">
                  <c:v>111.65626951874107</c:v>
                </c:pt>
                <c:pt idx="12">
                  <c:v>111.81635206483787</c:v>
                </c:pt>
                <c:pt idx="13">
                  <c:v>111.84597600528477</c:v>
                </c:pt>
                <c:pt idx="14">
                  <c:v>110.80789163807565</c:v>
                </c:pt>
                <c:pt idx="15">
                  <c:v>111.33272591535716</c:v>
                </c:pt>
                <c:pt idx="16">
                  <c:v>109.1029004021615</c:v>
                </c:pt>
                <c:pt idx="17">
                  <c:v>112.48064550275713</c:v>
                </c:pt>
                <c:pt idx="18">
                  <c:v>111.3232429627357</c:v>
                </c:pt>
                <c:pt idx="19">
                  <c:v>108.76491143060362</c:v>
                </c:pt>
                <c:pt idx="20">
                  <c:v>107.76927384366525</c:v>
                </c:pt>
                <c:pt idx="21">
                  <c:v>106.2945530005323</c:v>
                </c:pt>
                <c:pt idx="22">
                  <c:v>107.46514359586384</c:v>
                </c:pt>
                <c:pt idx="23">
                  <c:v>107.68830074540163</c:v>
                </c:pt>
                <c:pt idx="24">
                  <c:v>107.67484384114609</c:v>
                </c:pt>
                <c:pt idx="25">
                  <c:v>104.04846711689062</c:v>
                </c:pt>
                <c:pt idx="26">
                  <c:v>101.77021031135646</c:v>
                </c:pt>
                <c:pt idx="27">
                  <c:v>97.810326760903905</c:v>
                </c:pt>
                <c:pt idx="28">
                  <c:v>99.326836947086292</c:v>
                </c:pt>
                <c:pt idx="29">
                  <c:v>100.57629201980383</c:v>
                </c:pt>
                <c:pt idx="30">
                  <c:v>100.50098254472522</c:v>
                </c:pt>
                <c:pt idx="31">
                  <c:v>99.928880569807518</c:v>
                </c:pt>
                <c:pt idx="32">
                  <c:v>99.855123591528255</c:v>
                </c:pt>
                <c:pt idx="33">
                  <c:v>99.286637720939098</c:v>
                </c:pt>
                <c:pt idx="34">
                  <c:v>97.9294532878978</c:v>
                </c:pt>
                <c:pt idx="35">
                  <c:v>98.385416057966836</c:v>
                </c:pt>
                <c:pt idx="36">
                  <c:v>98.467240381456989</c:v>
                </c:pt>
                <c:pt idx="37">
                  <c:v>99.39101803945502</c:v>
                </c:pt>
                <c:pt idx="38">
                  <c:v>98.414186811129483</c:v>
                </c:pt>
                <c:pt idx="39">
                  <c:v>99.42364523817659</c:v>
                </c:pt>
                <c:pt idx="40">
                  <c:v>100.84958139289277</c:v>
                </c:pt>
                <c:pt idx="41">
                  <c:v>99.743323384108081</c:v>
                </c:pt>
                <c:pt idx="42">
                  <c:v>99.357912653504044</c:v>
                </c:pt>
                <c:pt idx="43">
                  <c:v>98.974310741700975</c:v>
                </c:pt>
                <c:pt idx="44">
                  <c:v>100.42323061843081</c:v>
                </c:pt>
                <c:pt idx="45">
                  <c:v>101.59025763388412</c:v>
                </c:pt>
                <c:pt idx="46">
                  <c:v>101.25901519773673</c:v>
                </c:pt>
                <c:pt idx="47">
                  <c:v>100.13973741343254</c:v>
                </c:pt>
                <c:pt idx="48">
                  <c:v>98.817209776006536</c:v>
                </c:pt>
                <c:pt idx="49">
                  <c:v>97.459726077468929</c:v>
                </c:pt>
                <c:pt idx="50">
                  <c:v>98.774050731938217</c:v>
                </c:pt>
                <c:pt idx="51">
                  <c:v>97.364468650540829</c:v>
                </c:pt>
                <c:pt idx="52">
                  <c:v>97.420286866361337</c:v>
                </c:pt>
                <c:pt idx="53">
                  <c:v>94.575201665312605</c:v>
                </c:pt>
                <c:pt idx="54">
                  <c:v>93.89243544398019</c:v>
                </c:pt>
                <c:pt idx="55">
                  <c:v>93.606309419319587</c:v>
                </c:pt>
                <c:pt idx="56">
                  <c:v>93.085448603594998</c:v>
                </c:pt>
                <c:pt idx="57">
                  <c:v>92.456821447218871</c:v>
                </c:pt>
                <c:pt idx="58">
                  <c:v>91.58278910915773</c:v>
                </c:pt>
                <c:pt idx="59">
                  <c:v>91.811004060207665</c:v>
                </c:pt>
                <c:pt idx="60">
                  <c:v>95.05229991448266</c:v>
                </c:pt>
                <c:pt idx="61">
                  <c:v>96.579999476155322</c:v>
                </c:pt>
                <c:pt idx="62">
                  <c:v>98.304713615366666</c:v>
                </c:pt>
                <c:pt idx="63">
                  <c:v>97.388398957451898</c:v>
                </c:pt>
                <c:pt idx="64">
                  <c:v>96.298941088746716</c:v>
                </c:pt>
                <c:pt idx="65">
                  <c:v>95.281718097509653</c:v>
                </c:pt>
                <c:pt idx="66">
                  <c:v>96.255452554495974</c:v>
                </c:pt>
                <c:pt idx="67">
                  <c:v>98.430782918652383</c:v>
                </c:pt>
                <c:pt idx="68">
                  <c:v>97.88182036972745</c:v>
                </c:pt>
                <c:pt idx="69">
                  <c:v>99.21400868365717</c:v>
                </c:pt>
                <c:pt idx="70">
                  <c:v>99.202180287869226</c:v>
                </c:pt>
                <c:pt idx="71">
                  <c:v>98.690514400852464</c:v>
                </c:pt>
                <c:pt idx="72">
                  <c:v>98.418500089952218</c:v>
                </c:pt>
                <c:pt idx="73">
                  <c:v>98.919386535711382</c:v>
                </c:pt>
                <c:pt idx="74">
                  <c:v>99.248546424313886</c:v>
                </c:pt>
                <c:pt idx="75">
                  <c:v>100.54196170944172</c:v>
                </c:pt>
                <c:pt idx="76">
                  <c:v>101.12466846633535</c:v>
                </c:pt>
                <c:pt idx="77">
                  <c:v>107.54075864483416</c:v>
                </c:pt>
                <c:pt idx="78">
                  <c:v>108.3919406387063</c:v>
                </c:pt>
                <c:pt idx="79">
                  <c:v>106.64465970839554</c:v>
                </c:pt>
                <c:pt idx="80">
                  <c:v>103.54732053824304</c:v>
                </c:pt>
                <c:pt idx="81">
                  <c:v>100.8811008921943</c:v>
                </c:pt>
                <c:pt idx="82">
                  <c:v>99.697719715881888</c:v>
                </c:pt>
                <c:pt idx="83">
                  <c:v>94.217131861262644</c:v>
                </c:pt>
                <c:pt idx="84">
                  <c:v>93.892457063175044</c:v>
                </c:pt>
                <c:pt idx="85">
                  <c:v>89.717152311627316</c:v>
                </c:pt>
                <c:pt idx="86">
                  <c:v>89.8283914501786</c:v>
                </c:pt>
                <c:pt idx="87">
                  <c:v>88.502004311724562</c:v>
                </c:pt>
                <c:pt idx="88">
                  <c:v>88.392883674826876</c:v>
                </c:pt>
                <c:pt idx="89">
                  <c:v>85.182564173200305</c:v>
                </c:pt>
                <c:pt idx="90">
                  <c:v>81.723150702123192</c:v>
                </c:pt>
                <c:pt idx="91">
                  <c:v>81.484789227157677</c:v>
                </c:pt>
                <c:pt idx="92">
                  <c:v>82.006251036636996</c:v>
                </c:pt>
                <c:pt idx="93">
                  <c:v>83.715740210437275</c:v>
                </c:pt>
                <c:pt idx="94">
                  <c:v>81.594089225105776</c:v>
                </c:pt>
                <c:pt idx="95">
                  <c:v>83.104105075745821</c:v>
                </c:pt>
                <c:pt idx="96">
                  <c:v>82.871761049602327</c:v>
                </c:pt>
                <c:pt idx="97">
                  <c:v>84.095473474277327</c:v>
                </c:pt>
                <c:pt idx="98">
                  <c:v>83.696646916258061</c:v>
                </c:pt>
                <c:pt idx="99">
                  <c:v>84.094091732160322</c:v>
                </c:pt>
                <c:pt idx="100">
                  <c:v>85.986428293456939</c:v>
                </c:pt>
                <c:pt idx="101">
                  <c:v>86.361733370867313</c:v>
                </c:pt>
                <c:pt idx="102">
                  <c:v>89.237431232906545</c:v>
                </c:pt>
                <c:pt idx="103">
                  <c:v>88.691164646958271</c:v>
                </c:pt>
                <c:pt idx="104">
                  <c:v>88.77105350411172</c:v>
                </c:pt>
                <c:pt idx="105">
                  <c:v>90.108769253797149</c:v>
                </c:pt>
                <c:pt idx="106">
                  <c:v>90.326371590279081</c:v>
                </c:pt>
                <c:pt idx="107">
                  <c:v>93.273637419096872</c:v>
                </c:pt>
                <c:pt idx="108">
                  <c:v>93.720239968918463</c:v>
                </c:pt>
                <c:pt idx="109">
                  <c:v>94.455247413683395</c:v>
                </c:pt>
                <c:pt idx="110">
                  <c:v>91.601230615280286</c:v>
                </c:pt>
                <c:pt idx="111">
                  <c:v>90.815279520488403</c:v>
                </c:pt>
                <c:pt idx="112">
                  <c:v>88.970212007632497</c:v>
                </c:pt>
                <c:pt idx="113">
                  <c:v>87.892180855634123</c:v>
                </c:pt>
                <c:pt idx="114">
                  <c:v>86.795543433732689</c:v>
                </c:pt>
                <c:pt idx="115">
                  <c:v>86.819941363528713</c:v>
                </c:pt>
                <c:pt idx="116">
                  <c:v>89.346194069042269</c:v>
                </c:pt>
                <c:pt idx="117">
                  <c:v>90.306942416297446</c:v>
                </c:pt>
                <c:pt idx="118">
                  <c:v>91.155657817363931</c:v>
                </c:pt>
                <c:pt idx="119">
                  <c:v>93.381982683954845</c:v>
                </c:pt>
                <c:pt idx="120">
                  <c:v>90.39008432859724</c:v>
                </c:pt>
                <c:pt idx="121">
                  <c:v>89.219896600939521</c:v>
                </c:pt>
                <c:pt idx="122">
                  <c:v>89.31367353594112</c:v>
                </c:pt>
                <c:pt idx="123">
                  <c:v>86.852179661994327</c:v>
                </c:pt>
                <c:pt idx="124">
                  <c:v>85.722255786166158</c:v>
                </c:pt>
                <c:pt idx="125">
                  <c:v>86.804640413880094</c:v>
                </c:pt>
                <c:pt idx="126">
                  <c:v>86.342023014291755</c:v>
                </c:pt>
                <c:pt idx="127">
                  <c:v>88.780169543287542</c:v>
                </c:pt>
                <c:pt idx="128">
                  <c:v>85.552033744886188</c:v>
                </c:pt>
                <c:pt idx="129">
                  <c:v>84.233841316664083</c:v>
                </c:pt>
                <c:pt idx="130">
                  <c:v>86.517532303872414</c:v>
                </c:pt>
                <c:pt idx="131">
                  <c:v>83.763139102316757</c:v>
                </c:pt>
                <c:pt idx="132">
                  <c:v>82.739217605895135</c:v>
                </c:pt>
                <c:pt idx="133">
                  <c:v>83.847405304462384</c:v>
                </c:pt>
                <c:pt idx="134">
                  <c:v>84.747645797328431</c:v>
                </c:pt>
                <c:pt idx="135">
                  <c:v>88.768606924335316</c:v>
                </c:pt>
                <c:pt idx="136">
                  <c:v>89.756239024128078</c:v>
                </c:pt>
                <c:pt idx="137">
                  <c:v>92.430898302466645</c:v>
                </c:pt>
                <c:pt idx="138">
                  <c:v>91.553266781813093</c:v>
                </c:pt>
                <c:pt idx="139">
                  <c:v>88.58219389378722</c:v>
                </c:pt>
                <c:pt idx="140">
                  <c:v>86.453084684625722</c:v>
                </c:pt>
                <c:pt idx="141">
                  <c:v>84.757770586247162</c:v>
                </c:pt>
                <c:pt idx="142">
                  <c:v>84.242450835641932</c:v>
                </c:pt>
                <c:pt idx="143">
                  <c:v>84.333260163108577</c:v>
                </c:pt>
                <c:pt idx="144">
                  <c:v>86.057034574066492</c:v>
                </c:pt>
                <c:pt idx="145">
                  <c:v>85.344305856985017</c:v>
                </c:pt>
                <c:pt idx="146">
                  <c:v>85.778082027255039</c:v>
                </c:pt>
                <c:pt idx="147">
                  <c:v>83.032432450308363</c:v>
                </c:pt>
                <c:pt idx="148">
                  <c:v>83.733486426199775</c:v>
                </c:pt>
                <c:pt idx="149">
                  <c:v>79.98927764474324</c:v>
                </c:pt>
                <c:pt idx="150">
                  <c:v>79.467305806763648</c:v>
                </c:pt>
                <c:pt idx="151">
                  <c:v>82.816698867548283</c:v>
                </c:pt>
                <c:pt idx="152">
                  <c:v>85.185586731802829</c:v>
                </c:pt>
                <c:pt idx="153">
                  <c:v>85.957604124048629</c:v>
                </c:pt>
                <c:pt idx="154">
                  <c:v>86.676060904247649</c:v>
                </c:pt>
                <c:pt idx="155">
                  <c:v>84.27983293158978</c:v>
                </c:pt>
                <c:pt idx="156">
                  <c:v>84.859724250452786</c:v>
                </c:pt>
                <c:pt idx="157">
                  <c:v>85.963272281061023</c:v>
                </c:pt>
                <c:pt idx="158">
                  <c:v>84.851950454980027</c:v>
                </c:pt>
                <c:pt idx="159">
                  <c:v>87.859482817606718</c:v>
                </c:pt>
                <c:pt idx="160">
                  <c:v>85.470443819048612</c:v>
                </c:pt>
                <c:pt idx="161">
                  <c:v>85.499092103270272</c:v>
                </c:pt>
                <c:pt idx="162">
                  <c:v>85.527785446284327</c:v>
                </c:pt>
                <c:pt idx="163">
                  <c:v>86.544511122611453</c:v>
                </c:pt>
                <c:pt idx="164">
                  <c:v>86.453937024070001</c:v>
                </c:pt>
                <c:pt idx="165">
                  <c:v>86.109356257855836</c:v>
                </c:pt>
                <c:pt idx="166">
                  <c:v>85.960835508902278</c:v>
                </c:pt>
                <c:pt idx="167">
                  <c:v>87.250079324294106</c:v>
                </c:pt>
                <c:pt idx="168">
                  <c:v>90.034465427406076</c:v>
                </c:pt>
                <c:pt idx="169">
                  <c:v>89.555001794716517</c:v>
                </c:pt>
                <c:pt idx="170">
                  <c:v>92.452120652422522</c:v>
                </c:pt>
                <c:pt idx="171">
                  <c:v>94.081654628628854</c:v>
                </c:pt>
                <c:pt idx="172">
                  <c:v>94.802084843931269</c:v>
                </c:pt>
                <c:pt idx="173">
                  <c:v>93.453092278568533</c:v>
                </c:pt>
                <c:pt idx="174">
                  <c:v>93.551721139305556</c:v>
                </c:pt>
                <c:pt idx="175">
                  <c:v>92.817142545550979</c:v>
                </c:pt>
                <c:pt idx="176">
                  <c:v>93.59443484092543</c:v>
                </c:pt>
                <c:pt idx="177">
                  <c:v>97.363040399202717</c:v>
                </c:pt>
                <c:pt idx="178">
                  <c:v>96.160533072851806</c:v>
                </c:pt>
                <c:pt idx="179">
                  <c:v>96.348388794571122</c:v>
                </c:pt>
                <c:pt idx="180">
                  <c:v>96.015044835055122</c:v>
                </c:pt>
                <c:pt idx="181">
                  <c:v>97.169144714884226</c:v>
                </c:pt>
                <c:pt idx="182">
                  <c:v>95.662508975703503</c:v>
                </c:pt>
                <c:pt idx="183">
                  <c:v>94.773121146895278</c:v>
                </c:pt>
                <c:pt idx="184">
                  <c:v>94.021582140907668</c:v>
                </c:pt>
                <c:pt idx="185">
                  <c:v>98.258524063748027</c:v>
                </c:pt>
                <c:pt idx="186">
                  <c:v>96.68828805996408</c:v>
                </c:pt>
                <c:pt idx="187">
                  <c:v>95.417947831757459</c:v>
                </c:pt>
                <c:pt idx="188">
                  <c:v>96.473115732471172</c:v>
                </c:pt>
                <c:pt idx="189">
                  <c:v>97.304570767184003</c:v>
                </c:pt>
                <c:pt idx="190">
                  <c:v>97.877134085246823</c:v>
                </c:pt>
                <c:pt idx="191">
                  <c:v>98.855694282490987</c:v>
                </c:pt>
                <c:pt idx="192">
                  <c:v>99.262199078440673</c:v>
                </c:pt>
                <c:pt idx="193">
                  <c:v>100.08849852749913</c:v>
                </c:pt>
                <c:pt idx="194">
                  <c:v>100.93827463843026</c:v>
                </c:pt>
                <c:pt idx="195">
                  <c:v>100.87507881708146</c:v>
                </c:pt>
                <c:pt idx="196">
                  <c:v>100.14448905251963</c:v>
                </c:pt>
                <c:pt idx="197">
                  <c:v>102.03092528546009</c:v>
                </c:pt>
                <c:pt idx="198">
                  <c:v>108.31858220090592</c:v>
                </c:pt>
                <c:pt idx="199">
                  <c:v>104.37409217890369</c:v>
                </c:pt>
                <c:pt idx="200">
                  <c:v>103.28918524618324</c:v>
                </c:pt>
                <c:pt idx="201">
                  <c:v>101.25570014869061</c:v>
                </c:pt>
                <c:pt idx="202">
                  <c:v>99.973941875320364</c:v>
                </c:pt>
                <c:pt idx="203">
                  <c:v>102.93253400731945</c:v>
                </c:pt>
                <c:pt idx="204">
                  <c:v>105.35750134630534</c:v>
                </c:pt>
                <c:pt idx="205">
                  <c:v>104.70131871648131</c:v>
                </c:pt>
                <c:pt idx="206">
                  <c:v>100.4805402865056</c:v>
                </c:pt>
                <c:pt idx="207">
                  <c:v>100.50601643756993</c:v>
                </c:pt>
                <c:pt idx="208">
                  <c:v>100.51570302014714</c:v>
                </c:pt>
                <c:pt idx="209">
                  <c:v>99.429535786658036</c:v>
                </c:pt>
                <c:pt idx="210">
                  <c:v>96.918240069033573</c:v>
                </c:pt>
                <c:pt idx="211">
                  <c:v>96.967499844350925</c:v>
                </c:pt>
                <c:pt idx="212">
                  <c:v>96.307757847622582</c:v>
                </c:pt>
                <c:pt idx="213">
                  <c:v>93.933189050098392</c:v>
                </c:pt>
                <c:pt idx="214">
                  <c:v>94.363890067372537</c:v>
                </c:pt>
                <c:pt idx="215">
                  <c:v>91.328561738317475</c:v>
                </c:pt>
                <c:pt idx="216">
                  <c:v>86.66215614165327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3DC-6143-B12E-54504FDC8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832848"/>
        <c:axId val="842827408"/>
      </c:lineChart>
      <c:dateAx>
        <c:axId val="815684192"/>
        <c:scaling>
          <c:orientation val="minMax"/>
        </c:scaling>
        <c:delete val="0"/>
        <c:axPos val="b"/>
        <c:numFmt formatCode="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5685824"/>
        <c:crosses val="autoZero"/>
        <c:auto val="1"/>
        <c:lblOffset val="100"/>
        <c:baseTimeUnit val="months"/>
        <c:majorUnit val="1"/>
        <c:majorTimeUnit val="years"/>
      </c:dateAx>
      <c:valAx>
        <c:axId val="815685824"/>
        <c:scaling>
          <c:orientation val="minMax"/>
          <c:max val="5.5000000000000007E-2"/>
          <c:min val="1.4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5684192"/>
        <c:crosses val="autoZero"/>
        <c:crossBetween val="between"/>
      </c:valAx>
      <c:valAx>
        <c:axId val="842827408"/>
        <c:scaling>
          <c:orientation val="minMax"/>
          <c:min val="7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</c:spPr>
        <c:crossAx val="842832848"/>
        <c:crosses val="max"/>
        <c:crossBetween val="between"/>
      </c:valAx>
      <c:dateAx>
        <c:axId val="842832848"/>
        <c:scaling>
          <c:orientation val="minMax"/>
        </c:scaling>
        <c:delete val="1"/>
        <c:axPos val="b"/>
        <c:numFmt formatCode="mmmm\-yy" sourceLinked="1"/>
        <c:majorTickMark val="out"/>
        <c:minorTickMark val="none"/>
        <c:tickLblPos val="nextTo"/>
        <c:crossAx val="842827408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rgbClr val="5B9BD5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F14E41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8EC255"/>
                </a:solidFill>
              </a:defRPr>
            </a:pPr>
            <a:endParaRPr lang="fr-FR"/>
          </a:p>
        </c:txPr>
      </c:legendEntry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966651676612894E-2"/>
          <c:y val="2.1369969983549699E-2"/>
          <c:w val="0.91603334832338701"/>
          <c:h val="0.89090346592666902"/>
        </c:manualLayout>
      </c:layout>
      <c:lineChart>
        <c:grouping val="standard"/>
        <c:varyColors val="0"/>
        <c:ser>
          <c:idx val="0"/>
          <c:order val="0"/>
          <c:tx>
            <c:strRef>
              <c:f>'Volume de ventes-2018-T2'!$E$1</c:f>
              <c:strCache>
                <c:ptCount val="1"/>
                <c:pt idx="0">
                  <c:v>Nombre de ventes</c:v>
                </c:pt>
              </c:strCache>
            </c:strRef>
          </c:tx>
          <c:spPr>
            <a:ln w="38100">
              <a:solidFill>
                <a:srgbClr val="0084B4"/>
              </a:solidFill>
            </a:ln>
          </c:spPr>
          <c:marker>
            <c:symbol val="circle"/>
            <c:size val="7"/>
            <c:spPr>
              <a:solidFill>
                <a:srgbClr val="0084B4"/>
              </a:solidFill>
              <a:ln>
                <a:solidFill>
                  <a:srgbClr val="00A3B2"/>
                </a:solidFill>
              </a:ln>
            </c:spPr>
          </c:marker>
          <c:dPt>
            <c:idx val="9"/>
            <c:bubble3D val="0"/>
            <c:spPr>
              <a:ln w="38100">
                <a:solidFill>
                  <a:srgbClr val="0084B4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306-4139-BD07-84C89A1734C8}"/>
              </c:ext>
            </c:extLst>
          </c:dPt>
          <c:dPt>
            <c:idx val="13"/>
            <c:bubble3D val="0"/>
            <c:spPr>
              <a:ln w="38100">
                <a:solidFill>
                  <a:srgbClr val="0084B4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3-8306-4139-BD07-84C89A1734C8}"/>
              </c:ext>
            </c:extLst>
          </c:dPt>
          <c:dLbls>
            <c:dLbl>
              <c:idx val="1"/>
              <c:layout>
                <c:manualLayout>
                  <c:x val="-5.6125077699630703E-2"/>
                  <c:y val="5.2527409381257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06-4139-BD07-84C89A1734C8}"/>
                </c:ext>
              </c:extLst>
            </c:dLbl>
            <c:dLbl>
              <c:idx val="3"/>
              <c:layout>
                <c:manualLayout>
                  <c:x val="-5.2254382685863097E-2"/>
                  <c:y val="-6.6534718549592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06-4139-BD07-84C89A1734C8}"/>
                </c:ext>
              </c:extLst>
            </c:dLbl>
            <c:dLbl>
              <c:idx val="4"/>
              <c:layout>
                <c:manualLayout>
                  <c:x val="-5.8214759595962E-2"/>
                  <c:y val="5.5447256343144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06-4139-BD07-84C89A1734C8}"/>
                </c:ext>
              </c:extLst>
            </c:dLbl>
            <c:dLbl>
              <c:idx val="6"/>
              <c:layout>
                <c:manualLayout>
                  <c:x val="-5.2377818235514698E-2"/>
                  <c:y val="4.9680175631804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06-4139-BD07-84C89A1734C8}"/>
                </c:ext>
              </c:extLst>
            </c:dLbl>
            <c:dLbl>
              <c:idx val="10"/>
              <c:layout>
                <c:manualLayout>
                  <c:x val="-1.1064692001520099E-2"/>
                  <c:y val="-4.927889838768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06-4139-BD07-84C89A1734C8}"/>
                </c:ext>
              </c:extLst>
            </c:dLbl>
            <c:dLbl>
              <c:idx val="13"/>
              <c:layout>
                <c:manualLayout>
                  <c:x val="0"/>
                  <c:y val="-4.953016413526380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dirty="0">
                        <a:solidFill>
                          <a:srgbClr val="C00000"/>
                        </a:solidFill>
                      </a:rPr>
                      <a:t>24 600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06-4139-BD07-84C89A173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84B4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'Volume de ventes-2018-T2'!$B$7:$B$17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'Volume de ventes-2018-T2'!$E$7:$E$17</c:f>
              <c:numCache>
                <c:formatCode>#,##0</c:formatCode>
                <c:ptCount val="11"/>
                <c:pt idx="0">
                  <c:v>18400</c:v>
                </c:pt>
                <c:pt idx="1">
                  <c:v>16900</c:v>
                </c:pt>
                <c:pt idx="2">
                  <c:v>22000</c:v>
                </c:pt>
                <c:pt idx="3">
                  <c:v>22100</c:v>
                </c:pt>
                <c:pt idx="4">
                  <c:v>20100</c:v>
                </c:pt>
                <c:pt idx="5">
                  <c:v>20200</c:v>
                </c:pt>
                <c:pt idx="6">
                  <c:v>19500</c:v>
                </c:pt>
                <c:pt idx="7">
                  <c:v>21100</c:v>
                </c:pt>
                <c:pt idx="8">
                  <c:v>23100</c:v>
                </c:pt>
                <c:pt idx="9">
                  <c:v>25500</c:v>
                </c:pt>
                <c:pt idx="10">
                  <c:v>26300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306-4139-BD07-84C89A1734C8}"/>
            </c:ext>
          </c:extLst>
        </c:ser>
        <c:ser>
          <c:idx val="1"/>
          <c:order val="1"/>
          <c:tx>
            <c:strRef>
              <c:f>'Volume de ventes-2018-T2'!$G$5</c:f>
              <c:strCache>
                <c:ptCount val="1"/>
                <c:pt idx="0">
                  <c:v>Moyenne (2008-2018*)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4.7946998673253402E-2"/>
                  <c:y val="5.065173224935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06-4139-BD07-84C89A1734C8}"/>
                </c:ext>
              </c:extLst>
            </c:dLbl>
            <c:dLbl>
              <c:idx val="10"/>
              <c:layout>
                <c:manualLayout>
                  <c:x val="-1.106469200152E-2"/>
                  <c:y val="-6.415886084918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06-4139-BD07-84C89A173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'Volume de ventes-2018-T2'!$B$7:$B$17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'Volume de ventes-2018-T2'!$G$6:$G$16</c:f>
              <c:numCache>
                <c:formatCode>#,##0</c:formatCode>
                <c:ptCount val="11"/>
                <c:pt idx="0">
                  <c:v>21400</c:v>
                </c:pt>
                <c:pt idx="1">
                  <c:v>21400</c:v>
                </c:pt>
                <c:pt idx="2">
                  <c:v>21400</c:v>
                </c:pt>
                <c:pt idx="3">
                  <c:v>21400</c:v>
                </c:pt>
                <c:pt idx="4">
                  <c:v>21400</c:v>
                </c:pt>
                <c:pt idx="5">
                  <c:v>21400</c:v>
                </c:pt>
                <c:pt idx="6">
                  <c:v>21400</c:v>
                </c:pt>
                <c:pt idx="7">
                  <c:v>21400</c:v>
                </c:pt>
                <c:pt idx="8">
                  <c:v>21400</c:v>
                </c:pt>
                <c:pt idx="9">
                  <c:v>21400</c:v>
                </c:pt>
                <c:pt idx="10">
                  <c:v>21400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306-4139-BD07-84C89A173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43746512"/>
        <c:axId val="-1543742144"/>
      </c:lineChart>
      <c:catAx>
        <c:axId val="-154374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-1543742144"/>
        <c:crosses val="autoZero"/>
        <c:auto val="1"/>
        <c:lblAlgn val="ctr"/>
        <c:lblOffset val="100"/>
        <c:noMultiLvlLbl val="0"/>
      </c:catAx>
      <c:valAx>
        <c:axId val="-1543742144"/>
        <c:scaling>
          <c:orientation val="minMax"/>
          <c:min val="14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-15437465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solidFill>
                  <a:schemeClr val="accent5">
                    <a:lumMod val="75000"/>
                  </a:schemeClr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28546034128330999"/>
          <c:y val="0.83088091206088199"/>
          <c:w val="0.48979136956927999"/>
          <c:h val="6.1062059140484001E-2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350914569123401E-3"/>
                  <c:y val="2.7284720149034798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DB5C6D-CECC-43C2-B677-8D179FC12E92}" type="VALUE">
                      <a:rPr lang="is-IS" sz="1200"/>
                      <a:pPr>
                        <a:defRPr sz="1200" b="1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[VALEUR]</a:t>
                    </a:fld>
                    <a:r>
                      <a:rPr lang="is-IS" sz="1200"/>
                      <a:t> €/m² (+1,8%)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402-4D72-A3F5-63965E7CE776}"/>
                </c:ext>
              </c:extLst>
            </c:dLbl>
            <c:dLbl>
              <c:idx val="1"/>
              <c:layout>
                <c:manualLayout>
                  <c:x val="2.5842133584254402E-2"/>
                  <c:y val="-6.9295003758470201E-3"/>
                </c:manualLayout>
              </c:layout>
              <c:tx>
                <c:rich>
                  <a:bodyPr/>
                  <a:lstStyle/>
                  <a:p>
                    <a:fld id="{D3632059-4C58-491A-A9A3-00B36BCC2CCB}" type="VALUE">
                      <a:rPr lang="cs-CZ"/>
                      <a:pPr/>
                      <a:t>[VALEUR]</a:t>
                    </a:fld>
                    <a:r>
                      <a:rPr lang="cs-CZ"/>
                      <a:t> €/m² (+5,6%)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02-4D72-A3F5-63965E7CE776}"/>
                </c:ext>
              </c:extLst>
            </c:dLbl>
            <c:dLbl>
              <c:idx val="2"/>
              <c:layout>
                <c:manualLayout>
                  <c:x val="5.7064119540458404E-3"/>
                  <c:y val="2.72847201474466E-7"/>
                </c:manualLayout>
              </c:layout>
              <c:tx>
                <c:rich>
                  <a:bodyPr/>
                  <a:lstStyle/>
                  <a:p>
                    <a:fld id="{D92B82CA-056C-4909-83CE-CE6345A528A4}" type="VALUE">
                      <a:rPr lang="sk-SK"/>
                      <a:pPr/>
                      <a:t>[VALEUR]</a:t>
                    </a:fld>
                    <a:r>
                      <a:rPr lang="sk-SK"/>
                      <a:t> €/m² (+9,1%)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02-4D72-A3F5-63965E7CE776}"/>
                </c:ext>
              </c:extLst>
            </c:dLbl>
            <c:dLbl>
              <c:idx val="3"/>
              <c:layout>
                <c:manualLayout>
                  <c:x val="-8.3924078654042999E-2"/>
                  <c:y val="0.120371181332886"/>
                </c:manualLayout>
              </c:layout>
              <c:tx>
                <c:rich>
                  <a:bodyPr/>
                  <a:lstStyle/>
                  <a:p>
                    <a:fld id="{BCDE293B-7115-4D4A-919D-6094554AC7EA}" type="VALUE">
                      <a:rPr lang="sk-SK"/>
                      <a:pPr/>
                      <a:t>[VALEUR]</a:t>
                    </a:fld>
                    <a:r>
                      <a:rPr lang="sk-SK"/>
                      <a:t> €/m² (+6,0%)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02-4D72-A3F5-63965E7CE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Lyon!$A$5:$A$8</c:f>
              <c:strCache>
                <c:ptCount val="4"/>
                <c:pt idx="0">
                  <c:v>Marseille</c:v>
                </c:pt>
                <c:pt idx="1">
                  <c:v>Lyon</c:v>
                </c:pt>
                <c:pt idx="2">
                  <c:v>Bordeaux</c:v>
                </c:pt>
                <c:pt idx="3">
                  <c:v>Paris</c:v>
                </c:pt>
              </c:strCache>
            </c:strRef>
          </c:cat>
          <c:val>
            <c:numRef>
              <c:f>Lyon!$B$5:$B$8</c:f>
              <c:numCache>
                <c:formatCode>#,##0</c:formatCode>
                <c:ptCount val="4"/>
                <c:pt idx="0">
                  <c:v>2405</c:v>
                </c:pt>
                <c:pt idx="1">
                  <c:v>4000</c:v>
                </c:pt>
                <c:pt idx="2">
                  <c:v>4567</c:v>
                </c:pt>
                <c:pt idx="3">
                  <c:v>9638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02-4D72-A3F5-63965E7CE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543646064"/>
        <c:axId val="-1543640368"/>
      </c:barChart>
      <c:catAx>
        <c:axId val="-1543646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543640368"/>
        <c:crosses val="autoZero"/>
        <c:auto val="1"/>
        <c:lblAlgn val="ctr"/>
        <c:lblOffset val="100"/>
        <c:noMultiLvlLbl val="0"/>
      </c:catAx>
      <c:valAx>
        <c:axId val="-15436403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154364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Indicateur de pouvoir d'achat immobilier des ménages, base 100 = 2005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'Indicateur pouvoir achat'!$I$1</c:f>
              <c:strCache>
                <c:ptCount val="1"/>
                <c:pt idx="0">
                  <c:v>Pouvoir d'achat immobilier des ménages</c:v>
                </c:pt>
              </c:strCache>
            </c:strRef>
          </c:tx>
          <c:spPr>
            <a:ln w="25400" cap="rnd">
              <a:solidFill>
                <a:srgbClr val="777DBB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777DBB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'Indicateur pouvoir achat'!$A$5:$A$16</c:f>
              <c:numCache>
                <c:formatCode>0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'Indicateur pouvoir achat'!$I$5:$I$16</c:f>
              <c:numCache>
                <c:formatCode>#\ ##0.0</c:formatCode>
                <c:ptCount val="12"/>
                <c:pt idx="0">
                  <c:v>80.148533112182662</c:v>
                </c:pt>
                <c:pt idx="1">
                  <c:v>79.63630874869294</c:v>
                </c:pt>
                <c:pt idx="2">
                  <c:v>93.706213985291555</c:v>
                </c:pt>
                <c:pt idx="3">
                  <c:v>96.007762400894208</c:v>
                </c:pt>
                <c:pt idx="4">
                  <c:v>85.192207636499916</c:v>
                </c:pt>
                <c:pt idx="5">
                  <c:v>88.480385026596139</c:v>
                </c:pt>
                <c:pt idx="6">
                  <c:v>93.08890964792883</c:v>
                </c:pt>
                <c:pt idx="7">
                  <c:v>99.964100543739363</c:v>
                </c:pt>
                <c:pt idx="8">
                  <c:v>104.52580590587699</c:v>
                </c:pt>
                <c:pt idx="9">
                  <c:v>111.32865146789931</c:v>
                </c:pt>
                <c:pt idx="10">
                  <c:v>105.8387691678524</c:v>
                </c:pt>
                <c:pt idx="11">
                  <c:v>104.0133718343109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ABE-5C4F-AFEE-20243BC95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43803728"/>
        <c:axId val="-1499223168"/>
      </c:lineChart>
      <c:catAx>
        <c:axId val="-15438037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499223168"/>
        <c:crosses val="autoZero"/>
        <c:auto val="1"/>
        <c:lblAlgn val="ctr"/>
        <c:lblOffset val="100"/>
        <c:noMultiLvlLbl val="0"/>
      </c:catAx>
      <c:valAx>
        <c:axId val="-1499223168"/>
        <c:scaling>
          <c:orientation val="minMax"/>
          <c:min val="75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54380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26375877708499E-2"/>
          <c:y val="2.4866596116685999E-2"/>
          <c:w val="0.93191417555759404"/>
          <c:h val="0.71340999384402903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7.0682562768746796E-3"/>
                  <c:y val="-1.8495045418666301E-2"/>
                </c:manualLayout>
              </c:layout>
              <c:tx>
                <c:rich>
                  <a:bodyPr/>
                  <a:lstStyle/>
                  <a:p>
                    <a:fld id="{2019BD87-632E-4C3A-B2DB-DD2B448B7275}" type="CELLRANGE">
                      <a:rPr lang="ru-RU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85F-CC48-924D-71B403DB5C16}"/>
                </c:ext>
              </c:extLst>
            </c:dLbl>
            <c:dLbl>
              <c:idx val="1"/>
              <c:layout>
                <c:manualLayout>
                  <c:x val="-1.5299363731025699E-17"/>
                  <c:y val="-7.0327228773058503E-4"/>
                </c:manualLayout>
              </c:layout>
              <c:tx>
                <c:rich>
                  <a:bodyPr/>
                  <a:lstStyle/>
                  <a:p>
                    <a:fld id="{8753E429-E7B2-7E4C-A64A-8F7C0C079A40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85F-CC48-924D-71B403DB5C16}"/>
                </c:ext>
              </c:extLst>
            </c:dLbl>
            <c:dLbl>
              <c:idx val="2"/>
              <c:layout>
                <c:manualLayout>
                  <c:x val="0"/>
                  <c:y val="-1.40478038044064E-2"/>
                </c:manualLayout>
              </c:layout>
              <c:tx>
                <c:rich>
                  <a:bodyPr/>
                  <a:lstStyle/>
                  <a:p>
                    <a:fld id="{F289BCD5-ED64-C449-BDAE-743DCA9D6DD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85F-CC48-924D-71B403DB5C16}"/>
                </c:ext>
              </c:extLst>
            </c:dLbl>
            <c:dLbl>
              <c:idx val="3"/>
              <c:layout>
                <c:manualLayout>
                  <c:x val="3.0598727462051299E-17"/>
                  <c:y val="-7.7271741899338003E-3"/>
                </c:manualLayout>
              </c:layout>
              <c:tx>
                <c:rich>
                  <a:bodyPr/>
                  <a:lstStyle/>
                  <a:p>
                    <a:fld id="{53669200-134E-4FFC-88D0-B80C99EA8B89}" type="CELLRANGE">
                      <a:rPr lang="cs-CZ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E75-456E-946F-97FC2BC5821B}"/>
                </c:ext>
              </c:extLst>
            </c:dLbl>
            <c:dLbl>
              <c:idx val="4"/>
              <c:layout>
                <c:manualLayout>
                  <c:x val="5.00712233582651E-3"/>
                  <c:y val="-1.4399306297133801E-2"/>
                </c:manualLayout>
              </c:layout>
              <c:tx>
                <c:rich>
                  <a:bodyPr/>
                  <a:lstStyle/>
                  <a:p>
                    <a:fld id="{85290647-B335-4B4E-BA43-720C87D487D1}" type="CELLRANGE">
                      <a:rPr lang="is-I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85F-CC48-924D-71B403DB5C16}"/>
                </c:ext>
              </c:extLst>
            </c:dLbl>
            <c:dLbl>
              <c:idx val="5"/>
              <c:layout>
                <c:manualLayout>
                  <c:x val="6.50334511255577E-3"/>
                  <c:y val="-4.566859382697469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55 m²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5F-CC48-924D-71B403DB5C16}"/>
                </c:ext>
              </c:extLst>
            </c:dLbl>
            <c:dLbl>
              <c:idx val="6"/>
              <c:layout>
                <c:manualLayout>
                  <c:x val="5.0071223358264501E-3"/>
                  <c:y val="-4.3324352867872397E-3"/>
                </c:manualLayout>
              </c:layout>
              <c:tx>
                <c:rich>
                  <a:bodyPr/>
                  <a:lstStyle/>
                  <a:p>
                    <a:fld id="{085BFF78-C3C0-7544-83FD-1E595896A3B3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85F-CC48-924D-71B403DB5C16}"/>
                </c:ext>
              </c:extLst>
            </c:dLbl>
            <c:dLbl>
              <c:idx val="7"/>
              <c:layout>
                <c:manualLayout>
                  <c:x val="5.00712233582651E-3"/>
                  <c:y val="-7.9615982858439703E-3"/>
                </c:manualLayout>
              </c:layout>
              <c:tx>
                <c:rich>
                  <a:bodyPr/>
                  <a:lstStyle/>
                  <a:p>
                    <a:fld id="{CE341775-9253-4CE4-9D0D-EFAE871FEED2}" type="CELLRANGE">
                      <a:rPr lang="ru-RU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85F-CC48-924D-71B403DB5C16}"/>
                </c:ext>
              </c:extLst>
            </c:dLbl>
            <c:dLbl>
              <c:idx val="8"/>
              <c:layout>
                <c:manualLayout>
                  <c:x val="3.3380815572176801E-3"/>
                  <c:y val="-4.3324352867872701E-3"/>
                </c:manualLayout>
              </c:layout>
              <c:tx>
                <c:rich>
                  <a:bodyPr/>
                  <a:lstStyle/>
                  <a:p>
                    <a:fld id="{C76CFCAE-8348-4C03-B54C-25E223972CD0}" type="CELLRANGE">
                      <a:rPr lang="ru-RU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85F-CC48-924D-71B403DB5C16}"/>
                </c:ext>
              </c:extLst>
            </c:dLbl>
            <c:dLbl>
              <c:idx val="9"/>
              <c:layout>
                <c:manualLayout>
                  <c:x val="-1.22394909848205E-16"/>
                  <c:y val="2.5743882185987198E-3"/>
                </c:manualLayout>
              </c:layout>
              <c:tx>
                <c:rich>
                  <a:bodyPr/>
                  <a:lstStyle/>
                  <a:p>
                    <a:fld id="{E9B43E85-4119-454B-B1FC-E7F67186D977}" type="CELLRANGE">
                      <a:rPr lang="is-I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85F-CC48-924D-71B403DB5C16}"/>
                </c:ext>
              </c:extLst>
            </c:dLbl>
            <c:dLbl>
              <c:idx val="10"/>
              <c:layout>
                <c:manualLayout>
                  <c:x val="-1.4962227767292601E-3"/>
                  <c:y val="9.4809444217089003E-3"/>
                </c:manualLayout>
              </c:layout>
              <c:tx>
                <c:rich>
                  <a:bodyPr/>
                  <a:lstStyle/>
                  <a:p>
                    <a:fld id="{D6E996BF-90B3-4EC6-8CA4-6F106EDCED61}" type="CELLRANGE">
                      <a:rPr lang="is-I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85F-CC48-924D-71B403DB5C16}"/>
                </c:ext>
              </c:extLst>
            </c:dLbl>
            <c:dLbl>
              <c:idx val="11"/>
              <c:layout>
                <c:manualLayout>
                  <c:x val="5.1858542617247796E-4"/>
                  <c:y val="9.01209622988851E-3"/>
                </c:manualLayout>
              </c:layout>
              <c:tx>
                <c:rich>
                  <a:bodyPr/>
                  <a:lstStyle/>
                  <a:p>
                    <a:fld id="{27D22C81-375C-F543-ADD4-A0AB9539EB49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85F-CC48-924D-71B403DB5C16}"/>
                </c:ext>
              </c:extLst>
            </c:dLbl>
            <c:dLbl>
              <c:idx val="12"/>
              <c:layout>
                <c:manualLayout>
                  <c:x val="1.6690407786087199E-3"/>
                  <c:y val="-4.6839377795146499E-3"/>
                </c:manualLayout>
              </c:layout>
              <c:tx>
                <c:rich>
                  <a:bodyPr/>
                  <a:lstStyle/>
                  <a:p>
                    <a:fld id="{09055258-7010-4CA6-ADA5-52B6EC1F57F1}" type="CELLRANGE">
                      <a:rPr lang="uk-UA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D85F-CC48-924D-71B403DB5C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'Tableaux Villes'!$D$33:$D$45</c:f>
              <c:strCache>
                <c:ptCount val="13"/>
                <c:pt idx="0">
                  <c:v>Paris</c:v>
                </c:pt>
                <c:pt idx="1">
                  <c:v>Bordeaux</c:v>
                </c:pt>
                <c:pt idx="2">
                  <c:v>Lyon</c:v>
                </c:pt>
                <c:pt idx="3">
                  <c:v>Lille</c:v>
                </c:pt>
                <c:pt idx="4">
                  <c:v>Nantes</c:v>
                </c:pt>
                <c:pt idx="5">
                  <c:v>Strasbourg</c:v>
                </c:pt>
                <c:pt idx="6">
                  <c:v>Rennes</c:v>
                </c:pt>
                <c:pt idx="7">
                  <c:v>Ajaccio</c:v>
                </c:pt>
                <c:pt idx="8">
                  <c:v>Toulouse</c:v>
                </c:pt>
                <c:pt idx="9">
                  <c:v>Marseille</c:v>
                </c:pt>
                <c:pt idx="10">
                  <c:v>Rouen</c:v>
                </c:pt>
                <c:pt idx="11">
                  <c:v>Orléans</c:v>
                </c:pt>
                <c:pt idx="12">
                  <c:v>Dijon</c:v>
                </c:pt>
              </c:strCache>
            </c:strRef>
          </c:cat>
          <c:val>
            <c:numRef>
              <c:f>'Tableaux Villes'!$E$33:$E$45</c:f>
              <c:numCache>
                <c:formatCode>#,##0</c:formatCode>
                <c:ptCount val="13"/>
                <c:pt idx="0">
                  <c:v>16.601435609043332</c:v>
                </c:pt>
                <c:pt idx="1">
                  <c:v>35.032484235600393</c:v>
                </c:pt>
                <c:pt idx="2">
                  <c:v>40.004549117252147</c:v>
                </c:pt>
                <c:pt idx="3">
                  <c:v>48.876115408645262</c:v>
                </c:pt>
                <c:pt idx="4">
                  <c:v>52.301068764459522</c:v>
                </c:pt>
                <c:pt idx="5">
                  <c:v>55.519907870470888</c:v>
                </c:pt>
                <c:pt idx="6">
                  <c:v>56.373864864949667</c:v>
                </c:pt>
                <c:pt idx="7">
                  <c:v>57.552014941813503</c:v>
                </c:pt>
                <c:pt idx="8">
                  <c:v>60.758574208512698</c:v>
                </c:pt>
                <c:pt idx="9">
                  <c:v>66.525265465834565</c:v>
                </c:pt>
                <c:pt idx="10">
                  <c:v>70.874670453613803</c:v>
                </c:pt>
                <c:pt idx="11">
                  <c:v>76.171075978216678</c:v>
                </c:pt>
                <c:pt idx="12">
                  <c:v>76.938564876123863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'Tableaux Villes'!$F$33:$F$45</c15:f>
                <c15:dlblRangeCache>
                  <c:ptCount val="13"/>
                  <c:pt idx="0">
                    <c:v>17 m²</c:v>
                  </c:pt>
                  <c:pt idx="1">
                    <c:v>35 m²</c:v>
                  </c:pt>
                  <c:pt idx="2">
                    <c:v>40 m²</c:v>
                  </c:pt>
                  <c:pt idx="3">
                    <c:v>49 m²</c:v>
                  </c:pt>
                  <c:pt idx="4">
                    <c:v>52 m²</c:v>
                  </c:pt>
                  <c:pt idx="5">
                    <c:v>56 m²</c:v>
                  </c:pt>
                  <c:pt idx="6">
                    <c:v>56 m²</c:v>
                  </c:pt>
                  <c:pt idx="7">
                    <c:v>58 m²</c:v>
                  </c:pt>
                  <c:pt idx="8">
                    <c:v>61 m²</c:v>
                  </c:pt>
                  <c:pt idx="9">
                    <c:v>67 m²</c:v>
                  </c:pt>
                  <c:pt idx="10">
                    <c:v>71 m²</c:v>
                  </c:pt>
                  <c:pt idx="11">
                    <c:v>76 m²</c:v>
                  </c:pt>
                  <c:pt idx="12">
                    <c:v>77 m²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5BF5-EF46-8980-B6D570725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1492754896"/>
        <c:axId val="-1498839280"/>
      </c:barChart>
      <c:catAx>
        <c:axId val="-149275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498839280"/>
        <c:crosses val="autoZero"/>
        <c:auto val="1"/>
        <c:lblAlgn val="ctr"/>
        <c:lblOffset val="100"/>
        <c:noMultiLvlLbl val="0"/>
      </c:catAx>
      <c:valAx>
        <c:axId val="-14988392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49275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Indices, en euros constants pour la TFPB  (base 100 en 2003)</a:t>
            </a:r>
          </a:p>
        </c:rich>
      </c:tx>
      <c:layout>
        <c:manualLayout>
          <c:xMode val="edge"/>
          <c:yMode val="edge"/>
          <c:x val="0.2033016546718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3621289697413295E-2"/>
          <c:y val="9.0019167814139295E-2"/>
          <c:w val="0.87595100158771999"/>
          <c:h val="0.71149304683011005"/>
        </c:manualLayout>
      </c:layout>
      <c:lineChart>
        <c:grouping val="standard"/>
        <c:varyColors val="0"/>
        <c:ser>
          <c:idx val="1"/>
          <c:order val="0"/>
          <c:tx>
            <c:strRef>
              <c:f>'Indices comparatifs'!$C$1</c:f>
              <c:strCache>
                <c:ptCount val="1"/>
                <c:pt idx="0">
                  <c:v>IRL</c:v>
                </c:pt>
              </c:strCache>
            </c:strRef>
          </c:tx>
          <c:spPr>
            <a:ln w="28575" cap="rnd">
              <a:solidFill>
                <a:srgbClr val="5B9BD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B9BD5"/>
              </a:solidFill>
              <a:ln w="9525">
                <a:solidFill>
                  <a:srgbClr val="5B9BD5"/>
                </a:solidFill>
              </a:ln>
              <a:effectLst/>
            </c:spPr>
          </c:marker>
          <c:cat>
            <c:numRef>
              <c:f>'Indices comparatifs'!$A$2:$A$16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'Indices comparatifs'!$C$2:$C$16</c:f>
              <c:numCache>
                <c:formatCode>_-* #\ ##0.0\ _€_-;\-* #\ ##0.0\ _€_-;_-* "-"??\ _€_-;_-@_-</c:formatCode>
                <c:ptCount val="15"/>
                <c:pt idx="0">
                  <c:v>100</c:v>
                </c:pt>
                <c:pt idx="1">
                  <c:v>101.56085460885031</c:v>
                </c:pt>
                <c:pt idx="2">
                  <c:v>103.2691362647134</c:v>
                </c:pt>
                <c:pt idx="3">
                  <c:v>104.98911847986329</c:v>
                </c:pt>
                <c:pt idx="4">
                  <c:v>106.3393630215524</c:v>
                </c:pt>
                <c:pt idx="5">
                  <c:v>108.9930498677837</c:v>
                </c:pt>
                <c:pt idx="6">
                  <c:v>110.02503919687361</c:v>
                </c:pt>
                <c:pt idx="7">
                  <c:v>110.9072613670934</c:v>
                </c:pt>
                <c:pt idx="8">
                  <c:v>112.94081857112771</c:v>
                </c:pt>
                <c:pt idx="9">
                  <c:v>115.3324128893361</c:v>
                </c:pt>
                <c:pt idx="10">
                  <c:v>116.57969250930191</c:v>
                </c:pt>
                <c:pt idx="11">
                  <c:v>117.1647204736386</c:v>
                </c:pt>
                <c:pt idx="12">
                  <c:v>117.234923829359</c:v>
                </c:pt>
                <c:pt idx="13">
                  <c:v>117.3191678562235</c:v>
                </c:pt>
                <c:pt idx="14">
                  <c:v>118.2622329347343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98-2744-A7A5-690E8D83F5C6}"/>
            </c:ext>
          </c:extLst>
        </c:ser>
        <c:ser>
          <c:idx val="2"/>
          <c:order val="1"/>
          <c:tx>
            <c:strRef>
              <c:f>'Indices comparatifs'!$B$1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ysClr val="windowText" lastClr="000000">
                  <a:lumMod val="65000"/>
                  <a:lumOff val="35000"/>
                </a:sys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>
                  <a:lumMod val="65000"/>
                  <a:lumOff val="35000"/>
                </a:sysClr>
              </a:solidFill>
              <a:ln w="9525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</c:marker>
          <c:cat>
            <c:numRef>
              <c:f>'Indices comparatifs'!$A$2:$A$16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'Indices comparatifs'!$B$2:$B$16</c:f>
              <c:numCache>
                <c:formatCode>_-* #\ ##0.0\ _€_-;\-* #\ ##0.0\ _€_-;_-* "-"??\ _€_-;_-@_-</c:formatCode>
                <c:ptCount val="15"/>
                <c:pt idx="0">
                  <c:v>100</c:v>
                </c:pt>
                <c:pt idx="1">
                  <c:v>102.1420896464024</c:v>
                </c:pt>
                <c:pt idx="2">
                  <c:v>103.92535709708901</c:v>
                </c:pt>
                <c:pt idx="3">
                  <c:v>105.6662362114685</c:v>
                </c:pt>
                <c:pt idx="4">
                  <c:v>107.23854775588261</c:v>
                </c:pt>
                <c:pt idx="5">
                  <c:v>110.2550200605266</c:v>
                </c:pt>
                <c:pt idx="6">
                  <c:v>110.3516260362963</c:v>
                </c:pt>
                <c:pt idx="7">
                  <c:v>112.0412448370021</c:v>
                </c:pt>
                <c:pt idx="8">
                  <c:v>114.40710546809539</c:v>
                </c:pt>
                <c:pt idx="9">
                  <c:v>116.6428437644786</c:v>
                </c:pt>
                <c:pt idx="10">
                  <c:v>117.65030608321911</c:v>
                </c:pt>
                <c:pt idx="11">
                  <c:v>118.2476858925702</c:v>
                </c:pt>
                <c:pt idx="12">
                  <c:v>118.2920457794032</c:v>
                </c:pt>
                <c:pt idx="13">
                  <c:v>118.5089163372534</c:v>
                </c:pt>
                <c:pt idx="14">
                  <c:v>119.7322634385813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98-2744-A7A5-690E8D83F5C6}"/>
            </c:ext>
          </c:extLst>
        </c:ser>
        <c:ser>
          <c:idx val="5"/>
          <c:order val="2"/>
          <c:tx>
            <c:strRef>
              <c:f>'Indices comparatifs'!$G$1</c:f>
              <c:strCache>
                <c:ptCount val="1"/>
                <c:pt idx="0">
                  <c:v>TFPB</c:v>
                </c:pt>
              </c:strCache>
            </c:strRef>
          </c:tx>
          <c:spPr>
            <a:ln w="28575" cap="rnd">
              <a:solidFill>
                <a:srgbClr val="F25F54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F25F54"/>
              </a:solidFill>
              <a:ln w="9525">
                <a:solidFill>
                  <a:srgbClr val="F25F54"/>
                </a:solidFill>
              </a:ln>
              <a:effectLst/>
            </c:spPr>
          </c:marker>
          <c:cat>
            <c:numRef>
              <c:f>'Indices comparatifs'!$A$2:$A$16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'Indices comparatifs'!$G$2:$G$16</c:f>
              <c:numCache>
                <c:formatCode>_-* #\ ##0.0\ _€_-;\-* #\ ##0.0\ _€_-;_-* "-"??\ _€_-;_-@_-</c:formatCode>
                <c:ptCount val="15"/>
                <c:pt idx="0">
                  <c:v>100</c:v>
                </c:pt>
                <c:pt idx="1">
                  <c:v>101.6668399729873</c:v>
                </c:pt>
                <c:pt idx="2">
                  <c:v>106.43298706442511</c:v>
                </c:pt>
                <c:pt idx="3">
                  <c:v>110.3240117233518</c:v>
                </c:pt>
                <c:pt idx="4">
                  <c:v>112.3498364069105</c:v>
                </c:pt>
                <c:pt idx="5">
                  <c:v>112.6559625878659</c:v>
                </c:pt>
                <c:pt idx="6">
                  <c:v>121.2217766390925</c:v>
                </c:pt>
                <c:pt idx="7">
                  <c:v>124.0429552650598</c:v>
                </c:pt>
                <c:pt idx="8">
                  <c:v>126.1702538705634</c:v>
                </c:pt>
                <c:pt idx="9">
                  <c:v>128.16996578160521</c:v>
                </c:pt>
                <c:pt idx="10">
                  <c:v>130.88348174499421</c:v>
                </c:pt>
                <c:pt idx="11">
                  <c:v>132.41375975272871</c:v>
                </c:pt>
                <c:pt idx="12">
                  <c:v>135.01544451892681</c:v>
                </c:pt>
                <c:pt idx="13">
                  <c:v>139.4534136236955</c:v>
                </c:pt>
                <c:pt idx="14">
                  <c:v>138.87964993028041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98-2744-A7A5-690E8D83F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45816624"/>
        <c:axId val="-1545829696"/>
      </c:lineChart>
      <c:catAx>
        <c:axId val="-1545816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545829696"/>
        <c:crosses val="autoZero"/>
        <c:auto val="1"/>
        <c:lblAlgn val="ctr"/>
        <c:lblOffset val="100"/>
        <c:noMultiLvlLbl val="0"/>
      </c:catAx>
      <c:valAx>
        <c:axId val="-1545829696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545816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5B9BD5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25F54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8919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8C23D-BBA4-CF48-81F4-84D1BCB583A8}" type="datetimeFigureOut">
              <a:rPr lang="fr-FR" smtClean="0"/>
              <a:t>13/03/2019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89198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CC727-62C4-6F48-9325-A533F64C593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045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974C-E82A-9643-8045-425BD9228C1E}" type="datetimeFigureOut">
              <a:rPr lang="fr-FR" smtClean="0"/>
              <a:t>13/03/2019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89198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9A626-CAD7-3042-BF66-3DB326F47B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020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26-CAD7-3042-BF66-3DB326F47B6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751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revoir avec nouveaux calculs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26-CAD7-3042-BF66-3DB326F47B66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83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A626-CAD7-3042-BF66-3DB326F47B66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496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>
            <a:spLocks noChangeAspect="1"/>
          </p:cNvSpPr>
          <p:nvPr userDrawn="1"/>
        </p:nvSpPr>
        <p:spPr>
          <a:xfrm>
            <a:off x="0" y="3011302"/>
            <a:ext cx="1313792" cy="2627230"/>
          </a:xfrm>
          <a:custGeom>
            <a:avLst/>
            <a:gdLst/>
            <a:ahLst/>
            <a:cxnLst/>
            <a:rect l="l" t="t" r="r" b="b"/>
            <a:pathLst>
              <a:path w="2366645" h="4732655">
                <a:moveTo>
                  <a:pt x="0" y="0"/>
                </a:moveTo>
                <a:lnTo>
                  <a:pt x="0" y="4732375"/>
                </a:lnTo>
                <a:lnTo>
                  <a:pt x="2366175" y="23662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5"/>
          <p:cNvSpPr>
            <a:spLocks noChangeAspect="1"/>
          </p:cNvSpPr>
          <p:nvPr userDrawn="1"/>
        </p:nvSpPr>
        <p:spPr>
          <a:xfrm>
            <a:off x="5198534" y="5099550"/>
            <a:ext cx="3970672" cy="1761031"/>
          </a:xfrm>
          <a:custGeom>
            <a:avLst/>
            <a:gdLst/>
            <a:ahLst/>
            <a:cxnLst/>
            <a:rect l="l" t="t" r="r" b="b"/>
            <a:pathLst>
              <a:path w="2801620" h="1400809">
                <a:moveTo>
                  <a:pt x="1400581" y="0"/>
                </a:moveTo>
                <a:lnTo>
                  <a:pt x="0" y="1400581"/>
                </a:lnTo>
                <a:lnTo>
                  <a:pt x="2801162" y="1400581"/>
                </a:lnTo>
                <a:lnTo>
                  <a:pt x="1400581" y="0"/>
                </a:lnTo>
                <a:close/>
              </a:path>
            </a:pathLst>
          </a:custGeom>
          <a:solidFill>
            <a:srgbClr val="00A3B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1"/>
          </p:nvPr>
        </p:nvSpPr>
        <p:spPr>
          <a:xfrm>
            <a:off x="1687777" y="3778586"/>
            <a:ext cx="5760000" cy="787399"/>
          </a:xfrm>
          <a:prstGeom prst="rect">
            <a:avLst/>
          </a:prstGeom>
        </p:spPr>
        <p:txBody>
          <a:bodyPr vert="horz" lIns="36000" tIns="0" rIns="36000" bIns="0"/>
          <a:lstStyle>
            <a:lvl1pPr algn="l">
              <a:lnSpc>
                <a:spcPts val="2800"/>
              </a:lnSpc>
              <a:defRPr sz="2100" b="1" cap="all">
                <a:solidFill>
                  <a:srgbClr val="000000"/>
                </a:solidFill>
              </a:defRPr>
            </a:lvl1pPr>
            <a:lvl2pPr marL="0" algn="l">
              <a:defRPr sz="2000" b="1">
                <a:solidFill>
                  <a:srgbClr val="A51E42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649574" y="4819741"/>
            <a:ext cx="3829050" cy="635000"/>
          </a:xfrm>
          <a:prstGeom prst="rect">
            <a:avLst/>
          </a:prstGeom>
        </p:spPr>
        <p:txBody>
          <a:bodyPr vert="horz"/>
          <a:lstStyle>
            <a:lvl1pPr>
              <a:defRPr sz="2100" b="1">
                <a:solidFill>
                  <a:srgbClr val="BD007A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1613988" y="1868302"/>
            <a:ext cx="5005449" cy="1143000"/>
          </a:xfrm>
          <a:prstGeom prst="rect">
            <a:avLst/>
          </a:prstGeom>
        </p:spPr>
        <p:txBody>
          <a:bodyPr/>
          <a:lstStyle>
            <a:lvl1pPr>
              <a:defRPr sz="4500" b="1"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MODIFIEZ LE STYLE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7623542" y="680484"/>
            <a:ext cx="1477926" cy="711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074" name="Picture 2" descr="C:\Users\smedani\Desktop\NEW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2" y="397993"/>
            <a:ext cx="1404000" cy="9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4"/>
          <p:cNvSpPr/>
          <p:nvPr userDrawn="1"/>
        </p:nvSpPr>
        <p:spPr>
          <a:xfrm>
            <a:off x="8285460" y="1054832"/>
            <a:ext cx="2333755" cy="2898399"/>
          </a:xfrm>
          <a:custGeom>
            <a:avLst/>
            <a:gdLst/>
            <a:ahLst/>
            <a:cxnLst/>
            <a:rect l="l" t="t" r="r" b="b"/>
            <a:pathLst>
              <a:path w="3402329" h="3402329">
                <a:moveTo>
                  <a:pt x="3401999" y="0"/>
                </a:moveTo>
                <a:lnTo>
                  <a:pt x="1296377" y="0"/>
                </a:lnTo>
                <a:lnTo>
                  <a:pt x="1308" y="1295069"/>
                </a:lnTo>
                <a:lnTo>
                  <a:pt x="0" y="3401999"/>
                </a:lnTo>
                <a:lnTo>
                  <a:pt x="3401999" y="0"/>
                </a:lnTo>
                <a:close/>
              </a:path>
            </a:pathLst>
          </a:custGeom>
          <a:solidFill>
            <a:srgbClr val="E6E4D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2" name="Picture 2" descr="C:\Users\jdumont\AppData\Local\Microsoft\Windows\Temporary Internet Files\Content.Outlook\08TXNJY3\Logo Rhône-0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1542" y="281535"/>
            <a:ext cx="1404000" cy="1228827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 userDrawn="1"/>
        </p:nvSpPr>
        <p:spPr>
          <a:xfrm>
            <a:off x="778933" y="6274876"/>
            <a:ext cx="3022600" cy="2308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eaLnBrk="0" hangingPunct="0"/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902208" y="6311842"/>
            <a:ext cx="821261" cy="13531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eaLnBrk="0" hangingPunct="0"/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649133" y="6095569"/>
            <a:ext cx="1337734" cy="6015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eaLnBrk="0" hangingPunct="0"/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943802" y="6329264"/>
            <a:ext cx="1667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>
                <a:latin typeface="Arial" pitchFamily="34" charset="0"/>
                <a:cs typeface="Arial" pitchFamily="34" charset="0"/>
              </a:rPr>
              <a:t>www.fnaim69.com</a:t>
            </a:r>
          </a:p>
        </p:txBody>
      </p:sp>
      <p:pic>
        <p:nvPicPr>
          <p:cNvPr id="18" name="Image 17" descr="Faceboo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11736" y="6292158"/>
            <a:ext cx="324000" cy="324000"/>
          </a:xfrm>
          <a:prstGeom prst="rect">
            <a:avLst/>
          </a:prstGeom>
        </p:spPr>
      </p:pic>
      <p:pic>
        <p:nvPicPr>
          <p:cNvPr id="19" name="Image 18" descr="new-twitter-logo-vector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90208" y="6322634"/>
            <a:ext cx="324000" cy="263048"/>
          </a:xfrm>
          <a:prstGeom prst="rect">
            <a:avLst/>
          </a:prstGeom>
        </p:spPr>
      </p:pic>
      <p:pic>
        <p:nvPicPr>
          <p:cNvPr id="20" name="Image 19" descr="blogger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11918" y="6292158"/>
            <a:ext cx="324000" cy="324000"/>
          </a:xfrm>
          <a:prstGeom prst="rect">
            <a:avLst/>
          </a:prstGeom>
        </p:spPr>
      </p:pic>
      <p:pic>
        <p:nvPicPr>
          <p:cNvPr id="21" name="Image 20" descr="new-g-plus-icon-vecto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03906" y="6292158"/>
            <a:ext cx="324000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44D1-589C-3249-B4C3-12876901E900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C4-7A37-1742-8BF4-3F4104BD7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48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44D1-589C-3249-B4C3-12876901E900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C4-7A37-1742-8BF4-3F4104BD7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928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44D1-589C-3249-B4C3-12876901E900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C4-7A37-1742-8BF4-3F4104BD7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20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44D1-589C-3249-B4C3-12876901E900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C4-7A37-1742-8BF4-3F4104BD7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668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44D1-589C-3249-B4C3-12876901E900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C4-7A37-1742-8BF4-3F4104BD7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41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44D1-589C-3249-B4C3-12876901E900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C4-7A37-1742-8BF4-3F4104BD7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01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44D1-589C-3249-B4C3-12876901E900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C4-7A37-1742-8BF4-3F4104BD7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94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44D1-589C-3249-B4C3-12876901E900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C4-7A37-1742-8BF4-3F4104BD7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436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44D1-589C-3249-B4C3-12876901E900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C4-7A37-1742-8BF4-3F4104BD7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5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2CDD-7C72-C547-A69E-5189BBB0310F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8350-174A-9546-91C1-17AD2B6F7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22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7919995" y="0"/>
            <a:ext cx="1224280" cy="1226820"/>
          </a:xfrm>
          <a:custGeom>
            <a:avLst/>
            <a:gdLst/>
            <a:ahLst/>
            <a:cxnLst/>
            <a:rect l="l" t="t" r="r" b="b"/>
            <a:pathLst>
              <a:path w="1224279" h="1226820">
                <a:moveTo>
                  <a:pt x="1224000" y="0"/>
                </a:moveTo>
                <a:lnTo>
                  <a:pt x="0" y="0"/>
                </a:lnTo>
                <a:lnTo>
                  <a:pt x="0" y="1226642"/>
                </a:lnTo>
                <a:lnTo>
                  <a:pt x="1224000" y="1435"/>
                </a:lnTo>
                <a:lnTo>
                  <a:pt x="1224000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4"/>
          <p:cNvSpPr/>
          <p:nvPr userDrawn="1"/>
        </p:nvSpPr>
        <p:spPr>
          <a:xfrm>
            <a:off x="509609" y="3272095"/>
            <a:ext cx="1937385" cy="1937385"/>
          </a:xfrm>
          <a:custGeom>
            <a:avLst/>
            <a:gdLst/>
            <a:ahLst/>
            <a:cxnLst/>
            <a:rect l="l" t="t" r="r" b="b"/>
            <a:pathLst>
              <a:path w="1937385" h="1937385">
                <a:moveTo>
                  <a:pt x="1937334" y="0"/>
                </a:moveTo>
                <a:lnTo>
                  <a:pt x="0" y="1937334"/>
                </a:lnTo>
                <a:lnTo>
                  <a:pt x="1937334" y="1937334"/>
                </a:lnTo>
                <a:lnTo>
                  <a:pt x="1937334" y="0"/>
                </a:lnTo>
                <a:close/>
              </a:path>
            </a:pathLst>
          </a:custGeom>
          <a:solidFill>
            <a:srgbClr val="00A3B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4"/>
          <p:cNvSpPr/>
          <p:nvPr userDrawn="1"/>
        </p:nvSpPr>
        <p:spPr>
          <a:xfrm>
            <a:off x="821179" y="1584000"/>
            <a:ext cx="1315720" cy="1315720"/>
          </a:xfrm>
          <a:custGeom>
            <a:avLst/>
            <a:gdLst/>
            <a:ahLst/>
            <a:cxnLst/>
            <a:rect l="l" t="t" r="r" b="b"/>
            <a:pathLst>
              <a:path w="1315720" h="1315720">
                <a:moveTo>
                  <a:pt x="0" y="657821"/>
                </a:moveTo>
                <a:lnTo>
                  <a:pt x="657821" y="1315643"/>
                </a:lnTo>
                <a:lnTo>
                  <a:pt x="1315643" y="657821"/>
                </a:lnTo>
                <a:lnTo>
                  <a:pt x="657821" y="0"/>
                </a:lnTo>
                <a:lnTo>
                  <a:pt x="0" y="657821"/>
                </a:lnTo>
                <a:close/>
              </a:path>
            </a:pathLst>
          </a:custGeom>
          <a:solidFill>
            <a:srgbClr val="675D53"/>
          </a:solidFill>
          <a:ln w="117627">
            <a:solidFill>
              <a:srgbClr val="675D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811410" y="1564461"/>
            <a:ext cx="1315720" cy="1315720"/>
          </a:xfrm>
          <a:prstGeom prst="rect">
            <a:avLst/>
          </a:prstGeom>
        </p:spPr>
        <p:txBody>
          <a:bodyPr vert="horz" wrap="none" lIns="0" tIns="0" rIns="0" bIns="108000" anchor="ctr" anchorCtr="1"/>
          <a:lstStyle>
            <a:lvl1pPr>
              <a:defRPr sz="5250" b="1" i="0" u="none" strike="noStrike" kern="1200" cap="all" spc="-40">
                <a:solidFill>
                  <a:srgbClr val="FFFFFF"/>
                </a:solidFill>
                <a:latin typeface="Arial"/>
              </a:defRPr>
            </a:lvl1pPr>
            <a:lvl2pPr>
              <a:defRPr sz="5200"/>
            </a:lvl2pPr>
          </a:lstStyle>
          <a:p>
            <a:pPr lvl="0"/>
            <a:r>
              <a:rPr kumimoji="0" lang="fr-FR" sz="52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</a:rPr>
              <a:t>A</a:t>
            </a:r>
          </a:p>
        </p:txBody>
      </p:sp>
      <p:sp>
        <p:nvSpPr>
          <p:cNvPr id="24" name="Titre 23"/>
          <p:cNvSpPr>
            <a:spLocks noGrp="1"/>
          </p:cNvSpPr>
          <p:nvPr>
            <p:ph type="title" hasCustomPrompt="1"/>
          </p:nvPr>
        </p:nvSpPr>
        <p:spPr>
          <a:xfrm>
            <a:off x="3124200" y="1445846"/>
            <a:ext cx="5486400" cy="17941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100000"/>
              </a:lnSpc>
              <a:defRPr sz="3600" b="1" i="0" cap="all"/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3135313" y="3400425"/>
            <a:ext cx="5519737" cy="1503363"/>
          </a:xfrm>
          <a:prstGeom prst="rect">
            <a:avLst/>
          </a:prstGeom>
        </p:spPr>
        <p:txBody>
          <a:bodyPr vert="horz"/>
          <a:lstStyle>
            <a:lvl1pPr>
              <a:defRPr sz="2200" b="1">
                <a:solidFill>
                  <a:srgbClr val="BD007A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83045" y="6189786"/>
            <a:ext cx="2703155" cy="28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4826000" y="6324603"/>
            <a:ext cx="3437467" cy="23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4897891" y="6312330"/>
            <a:ext cx="166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0" dirty="0">
                <a:latin typeface="Arial" pitchFamily="34" charset="0"/>
                <a:cs typeface="Arial" pitchFamily="34" charset="0"/>
              </a:rPr>
              <a:t>www.fnaim69.com</a:t>
            </a:r>
          </a:p>
        </p:txBody>
      </p:sp>
      <p:pic>
        <p:nvPicPr>
          <p:cNvPr id="12" name="Image 11" descr="Faceboo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5825" y="6275224"/>
            <a:ext cx="324000" cy="324000"/>
          </a:xfrm>
          <a:prstGeom prst="rect">
            <a:avLst/>
          </a:prstGeom>
        </p:spPr>
      </p:pic>
      <p:pic>
        <p:nvPicPr>
          <p:cNvPr id="13" name="Image 12" descr="new-twitter-logo-vect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4297" y="6305700"/>
            <a:ext cx="324000" cy="263048"/>
          </a:xfrm>
          <a:prstGeom prst="rect">
            <a:avLst/>
          </a:prstGeom>
        </p:spPr>
      </p:pic>
      <p:pic>
        <p:nvPicPr>
          <p:cNvPr id="17" name="Image 16" descr="blogger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6007" y="6275224"/>
            <a:ext cx="324000" cy="324000"/>
          </a:xfrm>
          <a:prstGeom prst="rect">
            <a:avLst/>
          </a:prstGeom>
        </p:spPr>
      </p:pic>
      <p:pic>
        <p:nvPicPr>
          <p:cNvPr id="19" name="Image 18" descr="new-g-plus-icon-vector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7995" y="6275224"/>
            <a:ext cx="324000" cy="324000"/>
          </a:xfrm>
          <a:prstGeom prst="rect">
            <a:avLst/>
          </a:prstGeom>
        </p:spPr>
      </p:pic>
      <p:sp>
        <p:nvSpPr>
          <p:cNvPr id="15" name="object 3"/>
          <p:cNvSpPr/>
          <p:nvPr userDrawn="1"/>
        </p:nvSpPr>
        <p:spPr>
          <a:xfrm>
            <a:off x="6" y="5209428"/>
            <a:ext cx="2447290" cy="1649095"/>
          </a:xfrm>
          <a:custGeom>
            <a:avLst/>
            <a:gdLst/>
            <a:ahLst/>
            <a:cxnLst/>
            <a:rect l="l" t="t" r="r" b="b"/>
            <a:pathLst>
              <a:path w="2447290" h="1649095">
                <a:moveTo>
                  <a:pt x="2446934" y="0"/>
                </a:moveTo>
                <a:lnTo>
                  <a:pt x="509600" y="0"/>
                </a:lnTo>
                <a:lnTo>
                  <a:pt x="0" y="509600"/>
                </a:lnTo>
                <a:lnTo>
                  <a:pt x="0" y="1648571"/>
                </a:lnTo>
                <a:lnTo>
                  <a:pt x="798349" y="1648571"/>
                </a:lnTo>
                <a:lnTo>
                  <a:pt x="2446934" y="0"/>
                </a:lnTo>
              </a:path>
            </a:pathLst>
          </a:custGeom>
          <a:solidFill>
            <a:srgbClr val="FFED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603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2CDD-7C72-C547-A69E-5189BBB0310F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8350-174A-9546-91C1-17AD2B6F7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447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2CDD-7C72-C547-A69E-5189BBB0310F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8350-174A-9546-91C1-17AD2B6F7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326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2CDD-7C72-C547-A69E-5189BBB0310F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8350-174A-9546-91C1-17AD2B6F7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818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2CDD-7C72-C547-A69E-5189BBB0310F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8350-174A-9546-91C1-17AD2B6F7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125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2CDD-7C72-C547-A69E-5189BBB0310F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8350-174A-9546-91C1-17AD2B6F7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725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2CDD-7C72-C547-A69E-5189BBB0310F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8350-174A-9546-91C1-17AD2B6F7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073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2CDD-7C72-C547-A69E-5189BBB0310F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8350-174A-9546-91C1-17AD2B6F7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08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2CDD-7C72-C547-A69E-5189BBB0310F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8350-174A-9546-91C1-17AD2B6F7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330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2CDD-7C72-C547-A69E-5189BBB0310F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8350-174A-9546-91C1-17AD2B6F7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787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2CDD-7C72-C547-A69E-5189BBB0310F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8350-174A-9546-91C1-17AD2B6F7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76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7919995" y="0"/>
            <a:ext cx="1224280" cy="1226820"/>
          </a:xfrm>
          <a:custGeom>
            <a:avLst/>
            <a:gdLst/>
            <a:ahLst/>
            <a:cxnLst/>
            <a:rect l="l" t="t" r="r" b="b"/>
            <a:pathLst>
              <a:path w="1224279" h="1226820">
                <a:moveTo>
                  <a:pt x="1224000" y="0"/>
                </a:moveTo>
                <a:lnTo>
                  <a:pt x="0" y="0"/>
                </a:lnTo>
                <a:lnTo>
                  <a:pt x="0" y="1226642"/>
                </a:lnTo>
                <a:lnTo>
                  <a:pt x="1224000" y="1435"/>
                </a:lnTo>
                <a:lnTo>
                  <a:pt x="1224000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54045" y="460556"/>
            <a:ext cx="4680000" cy="360680"/>
          </a:xfrm>
          <a:prstGeom prst="rect">
            <a:avLst/>
          </a:prstGeom>
        </p:spPr>
        <p:txBody>
          <a:bodyPr vert="horz" wrap="none" lIns="0" tIns="0" rIns="0" bIns="0"/>
          <a:lstStyle>
            <a:lvl1pPr algn="r">
              <a:defRPr lang="fr-FR" sz="2300" b="1" i="0" cap="all" dirty="0">
                <a:solidFill>
                  <a:srgbClr val="89A3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172308" y="1709615"/>
            <a:ext cx="7423890" cy="420064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BD007A"/>
              </a:buClr>
              <a:buFont typeface="Lucida Grande"/>
              <a:buChar char="►"/>
              <a:defRPr b="1"/>
            </a:lvl1pPr>
            <a:lvl2pPr marL="561600" indent="-212400">
              <a:spcBef>
                <a:spcPts val="600"/>
              </a:spcBef>
              <a:buFont typeface="Lucida Grande"/>
              <a:buChar char="‑"/>
              <a:defRPr sz="1800"/>
            </a:lvl2pPr>
            <a:lvl3pPr marL="766800" indent="-140400">
              <a:spcBef>
                <a:spcPts val="300"/>
              </a:spcBef>
              <a:spcAft>
                <a:spcPts val="1200"/>
              </a:spcAft>
              <a:buClr>
                <a:srgbClr val="89A3C7"/>
              </a:buClr>
              <a:buSzPct val="66000"/>
              <a:buFont typeface="Abadi MT Condensed Extra Bold"/>
              <a:buChar char="●"/>
              <a:defRPr sz="16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0"/>
            <a:r>
              <a:rPr lang="fr-FR" dirty="0" err="1"/>
              <a:t>wdfghlshgfghf</a:t>
            </a:r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799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E0D7-04C3-2044-85B0-595E096A737C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152F-8568-0944-B7C8-D5F46C37AA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410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E0D7-04C3-2044-85B0-595E096A737C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152F-8568-0944-B7C8-D5F46C37AA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207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E0D7-04C3-2044-85B0-595E096A737C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152F-8568-0944-B7C8-D5F46C37AA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492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E0D7-04C3-2044-85B0-595E096A737C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152F-8568-0944-B7C8-D5F46C37AA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798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E0D7-04C3-2044-85B0-595E096A737C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152F-8568-0944-B7C8-D5F46C37AA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866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E0D7-04C3-2044-85B0-595E096A737C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152F-8568-0944-B7C8-D5F46C37AA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414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E0D7-04C3-2044-85B0-595E096A737C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152F-8568-0944-B7C8-D5F46C37AA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93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E0D7-04C3-2044-85B0-595E096A737C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152F-8568-0944-B7C8-D5F46C37AA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569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E0D7-04C3-2044-85B0-595E096A737C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152F-8568-0944-B7C8-D5F46C37AA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21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E0D7-04C3-2044-85B0-595E096A737C}" type="datetimeFigureOut">
              <a:rPr lang="fr-FR" smtClean="0"/>
              <a:t>13/03/2019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152F-8568-0944-B7C8-D5F46C37AA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10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7919995" y="0"/>
            <a:ext cx="1224280" cy="1226820"/>
          </a:xfrm>
          <a:custGeom>
            <a:avLst/>
            <a:gdLst/>
            <a:ahLst/>
            <a:cxnLst/>
            <a:rect l="l" t="t" r="r" b="b"/>
            <a:pathLst>
              <a:path w="1224279" h="1226820">
                <a:moveTo>
                  <a:pt x="1224000" y="0"/>
                </a:moveTo>
                <a:lnTo>
                  <a:pt x="0" y="0"/>
                </a:lnTo>
                <a:lnTo>
                  <a:pt x="0" y="1226642"/>
                </a:lnTo>
                <a:lnTo>
                  <a:pt x="1224000" y="1435"/>
                </a:lnTo>
                <a:lnTo>
                  <a:pt x="1224000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54045" y="460556"/>
            <a:ext cx="4680000" cy="360680"/>
          </a:xfrm>
          <a:prstGeom prst="rect">
            <a:avLst/>
          </a:prstGeom>
        </p:spPr>
        <p:txBody>
          <a:bodyPr vert="horz" wrap="none" lIns="0" tIns="0" rIns="0" bIns="0"/>
          <a:lstStyle>
            <a:lvl1pPr algn="r">
              <a:defRPr lang="fr-FR" sz="2300" b="1" i="0" cap="all" dirty="0">
                <a:solidFill>
                  <a:srgbClr val="89A3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6"/>
          </p:nvPr>
        </p:nvSpPr>
        <p:spPr>
          <a:xfrm>
            <a:off x="1123461" y="2942850"/>
            <a:ext cx="6826739" cy="3077170"/>
          </a:xfrm>
          <a:prstGeom prst="rect">
            <a:avLst/>
          </a:prstGeom>
          <a:noFill/>
        </p:spPr>
        <p:txBody>
          <a:bodyPr vert="horz"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1143000" y="1171575"/>
            <a:ext cx="6746875" cy="1600200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600"/>
              </a:spcAft>
              <a:buClr>
                <a:srgbClr val="BD007A"/>
              </a:buClr>
              <a:buSzPct val="93000"/>
              <a:buFont typeface="Lucida Grande"/>
              <a:buChar char="►"/>
              <a:defRPr/>
            </a:lvl1pPr>
            <a:lvl2pPr marL="536400" indent="-212400">
              <a:spcAft>
                <a:spcPts val="600"/>
              </a:spcAft>
              <a:buFont typeface="Lucida Grande"/>
              <a:buChar char="‑"/>
              <a:defRPr sz="15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0"/>
            <a:r>
              <a:rPr lang="fr-FR" dirty="0" err="1"/>
              <a:t>dqsgfjqsdhgfkq</a:t>
            </a:r>
            <a:endParaRPr lang="fr-FR" dirty="0"/>
          </a:p>
        </p:txBody>
      </p:sp>
      <p:sp>
        <p:nvSpPr>
          <p:cNvPr id="7" name="object 2"/>
          <p:cNvSpPr/>
          <p:nvPr userDrawn="1"/>
        </p:nvSpPr>
        <p:spPr>
          <a:xfrm rot="8078806">
            <a:off x="-611555" y="3703120"/>
            <a:ext cx="1224280" cy="1226820"/>
          </a:xfrm>
          <a:custGeom>
            <a:avLst/>
            <a:gdLst/>
            <a:ahLst/>
            <a:cxnLst/>
            <a:rect l="l" t="t" r="r" b="b"/>
            <a:pathLst>
              <a:path w="1224279" h="1226820">
                <a:moveTo>
                  <a:pt x="1224000" y="0"/>
                </a:moveTo>
                <a:lnTo>
                  <a:pt x="0" y="0"/>
                </a:lnTo>
                <a:lnTo>
                  <a:pt x="0" y="1226642"/>
                </a:lnTo>
                <a:lnTo>
                  <a:pt x="1224000" y="1435"/>
                </a:lnTo>
                <a:lnTo>
                  <a:pt x="1224000" y="0"/>
                </a:lnTo>
                <a:close/>
              </a:path>
            </a:pathLst>
          </a:custGeom>
          <a:solidFill>
            <a:srgbClr val="CECCB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080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/>
          <p:cNvSpPr>
            <a:spLocks noGrp="1"/>
          </p:cNvSpPr>
          <p:nvPr>
            <p:ph type="tbl" sz="quarter" idx="10"/>
          </p:nvPr>
        </p:nvSpPr>
        <p:spPr>
          <a:xfrm>
            <a:off x="4933462" y="1787525"/>
            <a:ext cx="3731113" cy="4259263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  <p:sp>
        <p:nvSpPr>
          <p:cNvPr id="5" name="object 2"/>
          <p:cNvSpPr/>
          <p:nvPr userDrawn="1"/>
        </p:nvSpPr>
        <p:spPr>
          <a:xfrm>
            <a:off x="7919995" y="0"/>
            <a:ext cx="1224280" cy="1226820"/>
          </a:xfrm>
          <a:custGeom>
            <a:avLst/>
            <a:gdLst/>
            <a:ahLst/>
            <a:cxnLst/>
            <a:rect l="l" t="t" r="r" b="b"/>
            <a:pathLst>
              <a:path w="1224279" h="1226820">
                <a:moveTo>
                  <a:pt x="1224000" y="0"/>
                </a:moveTo>
                <a:lnTo>
                  <a:pt x="0" y="0"/>
                </a:lnTo>
                <a:lnTo>
                  <a:pt x="0" y="1226642"/>
                </a:lnTo>
                <a:lnTo>
                  <a:pt x="1224000" y="1435"/>
                </a:lnTo>
                <a:lnTo>
                  <a:pt x="1224000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2954045" y="460556"/>
            <a:ext cx="4680000" cy="360680"/>
          </a:xfrm>
          <a:prstGeom prst="rect">
            <a:avLst/>
          </a:prstGeom>
        </p:spPr>
        <p:txBody>
          <a:bodyPr vert="horz" wrap="none" lIns="0" tIns="0" rIns="0" bIns="0"/>
          <a:lstStyle>
            <a:lvl1pPr algn="r">
              <a:defRPr lang="fr-FR" sz="2300" b="1" i="0" cap="all" dirty="0">
                <a:solidFill>
                  <a:srgbClr val="89A3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object 2"/>
          <p:cNvSpPr/>
          <p:nvPr userDrawn="1"/>
        </p:nvSpPr>
        <p:spPr>
          <a:xfrm rot="8078806">
            <a:off x="-611555" y="3703120"/>
            <a:ext cx="1224280" cy="1226820"/>
          </a:xfrm>
          <a:custGeom>
            <a:avLst/>
            <a:gdLst/>
            <a:ahLst/>
            <a:cxnLst/>
            <a:rect l="l" t="t" r="r" b="b"/>
            <a:pathLst>
              <a:path w="1224279" h="1226820">
                <a:moveTo>
                  <a:pt x="1224000" y="0"/>
                </a:moveTo>
                <a:lnTo>
                  <a:pt x="0" y="0"/>
                </a:lnTo>
                <a:lnTo>
                  <a:pt x="0" y="1226642"/>
                </a:lnTo>
                <a:lnTo>
                  <a:pt x="1224000" y="1435"/>
                </a:lnTo>
                <a:lnTo>
                  <a:pt x="1224000" y="0"/>
                </a:lnTo>
                <a:close/>
              </a:path>
            </a:pathLst>
          </a:custGeom>
          <a:solidFill>
            <a:srgbClr val="CECCB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268413" y="1801813"/>
            <a:ext cx="3567112" cy="4252912"/>
          </a:xfrm>
          <a:prstGeom prst="rect">
            <a:avLst/>
          </a:prstGeom>
        </p:spPr>
        <p:txBody>
          <a:bodyPr/>
          <a:lstStyle>
            <a:lvl1pPr marL="180000" indent="-180000">
              <a:spcAft>
                <a:spcPts val="600"/>
              </a:spcAft>
              <a:buClr>
                <a:srgbClr val="BD007A"/>
              </a:buClr>
              <a:buSzPct val="131000"/>
              <a:buFont typeface="Arial" panose="020B0604020202020204" pitchFamily="34" charset="0"/>
              <a:buChar char="•"/>
              <a:defRPr sz="1600"/>
            </a:lvl1pPr>
            <a:lvl2pPr marL="324000" indent="-180000">
              <a:buFont typeface="Arial" panose="020B0604020202020204" pitchFamily="34" charset="0"/>
              <a:buChar char="−"/>
              <a:defRPr sz="14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3316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7919995" y="0"/>
            <a:ext cx="1224280" cy="1226820"/>
          </a:xfrm>
          <a:custGeom>
            <a:avLst/>
            <a:gdLst/>
            <a:ahLst/>
            <a:cxnLst/>
            <a:rect l="l" t="t" r="r" b="b"/>
            <a:pathLst>
              <a:path w="1224279" h="1226820">
                <a:moveTo>
                  <a:pt x="1224000" y="0"/>
                </a:moveTo>
                <a:lnTo>
                  <a:pt x="0" y="0"/>
                </a:lnTo>
                <a:lnTo>
                  <a:pt x="0" y="1226642"/>
                </a:lnTo>
                <a:lnTo>
                  <a:pt x="1224000" y="1435"/>
                </a:lnTo>
                <a:lnTo>
                  <a:pt x="1224000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64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7919995" y="0"/>
            <a:ext cx="1224280" cy="1226820"/>
          </a:xfrm>
          <a:custGeom>
            <a:avLst/>
            <a:gdLst/>
            <a:ahLst/>
            <a:cxnLst/>
            <a:rect l="l" t="t" r="r" b="b"/>
            <a:pathLst>
              <a:path w="1224279" h="1226820">
                <a:moveTo>
                  <a:pt x="1224000" y="0"/>
                </a:moveTo>
                <a:lnTo>
                  <a:pt x="0" y="0"/>
                </a:lnTo>
                <a:lnTo>
                  <a:pt x="0" y="1226642"/>
                </a:lnTo>
                <a:lnTo>
                  <a:pt x="1224000" y="1435"/>
                </a:lnTo>
                <a:lnTo>
                  <a:pt x="1224000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3"/>
          <p:cNvSpPr/>
          <p:nvPr userDrawn="1"/>
        </p:nvSpPr>
        <p:spPr>
          <a:xfrm>
            <a:off x="6" y="5209428"/>
            <a:ext cx="2447290" cy="1649095"/>
          </a:xfrm>
          <a:custGeom>
            <a:avLst/>
            <a:gdLst/>
            <a:ahLst/>
            <a:cxnLst/>
            <a:rect l="l" t="t" r="r" b="b"/>
            <a:pathLst>
              <a:path w="2447290" h="1649095">
                <a:moveTo>
                  <a:pt x="2446934" y="0"/>
                </a:moveTo>
                <a:lnTo>
                  <a:pt x="509600" y="0"/>
                </a:lnTo>
                <a:lnTo>
                  <a:pt x="0" y="509600"/>
                </a:lnTo>
                <a:lnTo>
                  <a:pt x="0" y="1648571"/>
                </a:lnTo>
                <a:lnTo>
                  <a:pt x="798349" y="1648571"/>
                </a:lnTo>
                <a:lnTo>
                  <a:pt x="2446934" y="0"/>
                </a:lnTo>
              </a:path>
            </a:pathLst>
          </a:custGeom>
          <a:solidFill>
            <a:srgbClr val="FFED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4"/>
          <p:cNvSpPr/>
          <p:nvPr userDrawn="1"/>
        </p:nvSpPr>
        <p:spPr>
          <a:xfrm>
            <a:off x="509609" y="3272095"/>
            <a:ext cx="1937385" cy="1937385"/>
          </a:xfrm>
          <a:custGeom>
            <a:avLst/>
            <a:gdLst/>
            <a:ahLst/>
            <a:cxnLst/>
            <a:rect l="l" t="t" r="r" b="b"/>
            <a:pathLst>
              <a:path w="1937385" h="1937385">
                <a:moveTo>
                  <a:pt x="1937334" y="0"/>
                </a:moveTo>
                <a:lnTo>
                  <a:pt x="0" y="1937334"/>
                </a:lnTo>
                <a:lnTo>
                  <a:pt x="1937334" y="1937334"/>
                </a:lnTo>
                <a:lnTo>
                  <a:pt x="1937334" y="0"/>
                </a:lnTo>
                <a:close/>
              </a:path>
            </a:pathLst>
          </a:custGeom>
          <a:solidFill>
            <a:srgbClr val="89A3C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4"/>
          <p:cNvSpPr/>
          <p:nvPr userDrawn="1"/>
        </p:nvSpPr>
        <p:spPr>
          <a:xfrm>
            <a:off x="821179" y="1584000"/>
            <a:ext cx="1315720" cy="1315720"/>
          </a:xfrm>
          <a:custGeom>
            <a:avLst/>
            <a:gdLst/>
            <a:ahLst/>
            <a:cxnLst/>
            <a:rect l="l" t="t" r="r" b="b"/>
            <a:pathLst>
              <a:path w="1315720" h="1315720">
                <a:moveTo>
                  <a:pt x="0" y="657821"/>
                </a:moveTo>
                <a:lnTo>
                  <a:pt x="657821" y="1315643"/>
                </a:lnTo>
                <a:lnTo>
                  <a:pt x="1315643" y="657821"/>
                </a:lnTo>
                <a:lnTo>
                  <a:pt x="657821" y="0"/>
                </a:lnTo>
                <a:lnTo>
                  <a:pt x="0" y="657821"/>
                </a:lnTo>
                <a:close/>
              </a:path>
            </a:pathLst>
          </a:custGeom>
          <a:solidFill>
            <a:schemeClr val="tx1"/>
          </a:solidFill>
          <a:ln w="117627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811410" y="1564461"/>
            <a:ext cx="1315720" cy="1315720"/>
          </a:xfrm>
          <a:prstGeom prst="rect">
            <a:avLst/>
          </a:prstGeom>
        </p:spPr>
        <p:txBody>
          <a:bodyPr vert="horz" wrap="none" lIns="0" tIns="0" rIns="0" bIns="108000" anchor="ctr" anchorCtr="1"/>
          <a:lstStyle>
            <a:lvl1pPr>
              <a:defRPr sz="5250" b="1" i="0" u="none" strike="noStrike" kern="1200" cap="all" spc="-40">
                <a:solidFill>
                  <a:srgbClr val="FFFFFF"/>
                </a:solidFill>
                <a:latin typeface="Arial"/>
              </a:defRPr>
            </a:lvl1pPr>
            <a:lvl2pPr>
              <a:defRPr sz="5200"/>
            </a:lvl2pPr>
          </a:lstStyle>
          <a:p>
            <a:pPr lvl="0"/>
            <a:r>
              <a:rPr kumimoji="0" lang="fr-FR" sz="52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</a:rPr>
              <a:t>A</a:t>
            </a:r>
          </a:p>
        </p:txBody>
      </p:sp>
      <p:sp>
        <p:nvSpPr>
          <p:cNvPr id="24" name="Titre 23"/>
          <p:cNvSpPr>
            <a:spLocks noGrp="1"/>
          </p:cNvSpPr>
          <p:nvPr>
            <p:ph type="title" hasCustomPrompt="1"/>
          </p:nvPr>
        </p:nvSpPr>
        <p:spPr>
          <a:xfrm>
            <a:off x="3124200" y="1445846"/>
            <a:ext cx="5486400" cy="17941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100000"/>
              </a:lnSpc>
              <a:defRPr sz="3600" b="1" i="0" cap="all"/>
            </a:lvl1pPr>
          </a:lstStyle>
          <a:p>
            <a:r>
              <a:rPr lang="fr-FR" dirty="0"/>
              <a:t>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0259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44D1-589C-3249-B4C3-12876901E900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C4-7A37-1742-8BF4-3F4104BD7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12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44D1-589C-3249-B4C3-12876901E900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C4-7A37-1742-8BF4-3F4104BD7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8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fnaim69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3"/>
          <p:cNvSpPr>
            <a:spLocks noChangeArrowheads="1"/>
          </p:cNvSpPr>
          <p:nvPr userDrawn="1"/>
        </p:nvSpPr>
        <p:spPr bwMode="auto">
          <a:xfrm>
            <a:off x="7992000" y="1044000"/>
            <a:ext cx="1134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www.fnaim.fr</a:t>
            </a:r>
            <a:endParaRPr lang="fr-FR" sz="1050" b="0" i="0" u="sng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7203142" y="4696067"/>
            <a:ext cx="18473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27" name="Picture 3" descr="\\10.37.1.2\eco$\000_Obs_Offre_Locative\PROD\DOCS\Export HTML\FNAIM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r="12073" b="20167"/>
          <a:stretch/>
        </p:blipFill>
        <p:spPr bwMode="auto">
          <a:xfrm>
            <a:off x="3945197" y="6096001"/>
            <a:ext cx="768600" cy="5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 userDrawn="1"/>
        </p:nvSpPr>
        <p:spPr>
          <a:xfrm>
            <a:off x="7941732" y="6257895"/>
            <a:ext cx="5164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5EF3B-D895-4FEE-A796-3B9984E257F0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10661" y="6258923"/>
            <a:ext cx="3234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fr-FR" sz="1100" b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Chambre FNAIM du </a:t>
            </a:r>
            <a:r>
              <a:rPr lang="fr-FR" sz="11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rPr>
              <a:t>Rhône (</a:t>
            </a:r>
            <a:r>
              <a:rPr lang="fr-FR" sz="11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  <a:hlinkClick r:id="rId10"/>
              </a:rPr>
              <a:t>www.fnaim69.com</a:t>
            </a:r>
            <a:r>
              <a:rPr lang="fr-FR" sz="11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rPr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7" r:id="rId3"/>
    <p:sldLayoutId id="2147483671" r:id="rId4"/>
    <p:sldLayoutId id="2147483673" r:id="rId5"/>
    <p:sldLayoutId id="2147483711" r:id="rId6"/>
    <p:sldLayoutId id="2147483712" r:id="rId7"/>
  </p:sldLayoutIdLst>
  <p:hf hdr="0" ftr="0"/>
  <p:txStyles>
    <p:titleStyle>
      <a:lvl1pPr>
        <a:defRPr sz="1200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44D1-589C-3249-B4C3-12876901E900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8CC4-7A37-1742-8BF4-3F4104BD7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4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F2CDD-7C72-C547-A69E-5189BBB0310F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08350-174A-9546-91C1-17AD2B6F76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47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FE0D7-04C3-2044-85B0-595E096A737C}" type="datetimeFigureOut">
              <a:rPr lang="fr-FR" smtClean="0"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152F-8568-0944-B7C8-D5F46C37AA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56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24.emf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otte@cvrp.f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00"/>
          <a:stretch/>
        </p:blipFill>
        <p:spPr bwMode="auto">
          <a:xfrm>
            <a:off x="-3251" y="146707"/>
            <a:ext cx="2780392" cy="61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4041607" y="3556661"/>
            <a:ext cx="3806190" cy="1431510"/>
          </a:xfrm>
          <a:prstGeom prst="rect">
            <a:avLst/>
          </a:prstGeom>
        </p:spPr>
        <p:txBody>
          <a:bodyPr/>
          <a:lstStyle>
            <a:lvl1pPr>
              <a:defRPr sz="4500" b="1"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 defTabSz="914400"/>
            <a:r>
              <a:rPr lang="fr-FR" sz="2400" kern="0" cap="all" dirty="0">
                <a:solidFill>
                  <a:sysClr val="windowText" lastClr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</a:p>
          <a:p>
            <a:pPr algn="ctr" defTabSz="914400"/>
            <a:r>
              <a:rPr lang="fr-FR" sz="2400" kern="0" cap="all" dirty="0">
                <a:solidFill>
                  <a:sysClr val="windowText" lastClr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</a:p>
        </p:txBody>
      </p:sp>
      <p:cxnSp>
        <p:nvCxnSpPr>
          <p:cNvPr id="9" name="Connecteur droit 8"/>
          <p:cNvCxnSpPr>
            <a:cxnSpLocks/>
          </p:cNvCxnSpPr>
          <p:nvPr/>
        </p:nvCxnSpPr>
        <p:spPr>
          <a:xfrm>
            <a:off x="3909391" y="3391392"/>
            <a:ext cx="3644283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cxnSpLocks/>
          </p:cNvCxnSpPr>
          <p:nvPr/>
        </p:nvCxnSpPr>
        <p:spPr>
          <a:xfrm>
            <a:off x="3909391" y="5330703"/>
            <a:ext cx="3644283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Image 11" descr="Face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292" y="4187225"/>
            <a:ext cx="451185" cy="451185"/>
          </a:xfrm>
          <a:prstGeom prst="rect">
            <a:avLst/>
          </a:prstGeom>
        </p:spPr>
      </p:pic>
      <p:pic>
        <p:nvPicPr>
          <p:cNvPr id="13" name="Image 12" descr="blogg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292" y="4889475"/>
            <a:ext cx="451185" cy="451185"/>
          </a:xfrm>
          <a:prstGeom prst="rect">
            <a:avLst/>
          </a:prstGeom>
        </p:spPr>
      </p:pic>
      <p:pic>
        <p:nvPicPr>
          <p:cNvPr id="14" name="Image 13" descr="new-g-plus-icon-vect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292" y="5591725"/>
            <a:ext cx="431498" cy="466781"/>
          </a:xfrm>
          <a:prstGeom prst="rect">
            <a:avLst/>
          </a:prstGeom>
        </p:spPr>
      </p:pic>
      <p:pic>
        <p:nvPicPr>
          <p:cNvPr id="15" name="Image 14" descr="new-twitter-logo-vect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490" y="6255835"/>
            <a:ext cx="502051" cy="4076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52" y="1509287"/>
            <a:ext cx="1893539" cy="15382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77141" y="602165"/>
            <a:ext cx="5158243" cy="646331"/>
          </a:xfrm>
          <a:prstGeom prst="rect">
            <a:avLst/>
          </a:prstGeom>
          <a:solidFill>
            <a:srgbClr val="FFED0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CLUB DE L’OURS </a:t>
            </a:r>
          </a:p>
          <a:p>
            <a:pPr algn="ctr"/>
            <a:r>
              <a:rPr lang="fr-FR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14 MARS 2019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79443" y="6255835"/>
            <a:ext cx="2729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04313" y="1118099"/>
            <a:ext cx="930228" cy="3911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182927" y="1118099"/>
            <a:ext cx="930228" cy="3911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621F56-B461-4B77-A653-AAEC12BE10C2}"/>
              </a:ext>
            </a:extLst>
          </p:cNvPr>
          <p:cNvSpPr txBox="1"/>
          <p:nvPr/>
        </p:nvSpPr>
        <p:spPr>
          <a:xfrm>
            <a:off x="3687712" y="3429000"/>
            <a:ext cx="40876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2019, baisse des prix ou </a:t>
            </a:r>
          </a:p>
          <a:p>
            <a:pPr algn="ctr"/>
            <a:r>
              <a:rPr lang="fr-FR" sz="2800" b="1" dirty="0"/>
              <a:t>ralentissement </a:t>
            </a:r>
          </a:p>
          <a:p>
            <a:pPr algn="ctr"/>
            <a:r>
              <a:rPr lang="fr-FR" sz="2800" b="1" dirty="0"/>
              <a:t>de la hausse ?</a:t>
            </a:r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54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27512" y="2238068"/>
          <a:ext cx="7789767" cy="379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15441" y="1087256"/>
            <a:ext cx="7739690" cy="1077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>
              <a:defRPr/>
            </a:pPr>
            <a:r>
              <a:rPr lang="fr-FR" sz="7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 : BDF, novembre 2018 (taux d’intérêt), </a:t>
            </a:r>
            <a:r>
              <a:rPr lang="fr-FR" sz="7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Insee (parc de logements &amp; Indice de confiance des ménages), FNAIM (estimation des ventes à partir des données CGEDD arrêtées à fin novembre)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4011" y="346727"/>
            <a:ext cx="4372078" cy="397530"/>
          </a:xfrm>
        </p:spPr>
        <p:txBody>
          <a:bodyPr/>
          <a:lstStyle/>
          <a:p>
            <a:pPr algn="l"/>
            <a:r>
              <a:rPr lang="fr-FR" sz="2000" b="0" dirty="0">
                <a:solidFill>
                  <a:srgbClr val="675D53"/>
                </a:solidFill>
              </a:rPr>
              <a:t>Une </a:t>
            </a:r>
            <a:r>
              <a:rPr lang="fr-FR" sz="2000" dirty="0">
                <a:solidFill>
                  <a:srgbClr val="675D53"/>
                </a:solidFill>
              </a:rPr>
              <a:t>rotation </a:t>
            </a:r>
            <a:r>
              <a:rPr lang="fr-FR" sz="2000" b="0" dirty="0">
                <a:solidFill>
                  <a:srgbClr val="675D53"/>
                </a:solidFill>
              </a:rPr>
              <a:t>du parc toujours </a:t>
            </a:r>
            <a:r>
              <a:rPr lang="fr-FR" sz="2000" dirty="0">
                <a:solidFill>
                  <a:srgbClr val="675D53"/>
                </a:solidFill>
              </a:rPr>
              <a:t>très élevée</a:t>
            </a:r>
          </a:p>
        </p:txBody>
      </p:sp>
      <p:sp>
        <p:nvSpPr>
          <p:cNvPr id="6" name="Rectangle 5"/>
          <p:cNvSpPr/>
          <p:nvPr/>
        </p:nvSpPr>
        <p:spPr>
          <a:xfrm>
            <a:off x="901357" y="1410397"/>
            <a:ext cx="7729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BD007A"/>
              </a:buClr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 </a:t>
            </a:r>
            <a:r>
              <a:rPr lang="fr-FR" sz="1600" b="1" dirty="0">
                <a:solidFill>
                  <a:srgbClr val="5B9BD5"/>
                </a:solidFill>
                <a:cs typeface="Arial" pitchFamily="34" charset="0"/>
              </a:rPr>
              <a:t>taux de rotation</a:t>
            </a:r>
            <a:r>
              <a:rPr lang="fr-FR" sz="1600" b="1" dirty="0">
                <a:solidFill>
                  <a:srgbClr val="95BEE4"/>
                </a:solidFill>
                <a:cs typeface="Arial" pitchFamily="34" charset="0"/>
              </a:rPr>
              <a:t>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stabilise autour du niveau record du début des années 2000, profitant des </a:t>
            </a:r>
            <a:r>
              <a:rPr lang="fr-FR" sz="1600" b="1" dirty="0">
                <a:solidFill>
                  <a:srgbClr val="F14E41"/>
                </a:solidFill>
                <a:cs typeface="Arial" pitchFamily="34" charset="0"/>
              </a:rPr>
              <a:t>taux d’intérêt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historiquement bas. Néanmoins, la </a:t>
            </a:r>
            <a:r>
              <a:rPr lang="fr-FR" sz="1600" b="1" dirty="0">
                <a:solidFill>
                  <a:srgbClr val="76B531"/>
                </a:solidFill>
                <a:cs typeface="Arial" pitchFamily="34" charset="0"/>
              </a:rPr>
              <a:t>perte de confiance des ménag</a:t>
            </a:r>
            <a:r>
              <a:rPr lang="fr-FR" sz="1600" b="1" dirty="0">
                <a:solidFill>
                  <a:srgbClr val="8BC051"/>
                </a:solidFill>
                <a:cs typeface="Arial" pitchFamily="34" charset="0"/>
              </a:rPr>
              <a:t>es</a:t>
            </a:r>
            <a:r>
              <a:rPr lang="fr-FR" sz="1600" b="1" dirty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 2018 laisse présager un début d’inflexion.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440" y="6218851"/>
            <a:ext cx="4180455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50" i="1" dirty="0">
                <a:solidFill>
                  <a:srgbClr val="675D53"/>
                </a:solidFill>
              </a:rPr>
              <a:t>Taux de rotation : nombre de ventes de logements rapporté au parc de logements.</a:t>
            </a:r>
            <a:endParaRPr lang="fr-FR" sz="850" i="1" dirty="0"/>
          </a:p>
        </p:txBody>
      </p:sp>
      <p:sp>
        <p:nvSpPr>
          <p:cNvPr id="17" name="Rectangle 16"/>
          <p:cNvSpPr/>
          <p:nvPr/>
        </p:nvSpPr>
        <p:spPr>
          <a:xfrm>
            <a:off x="1391149" y="4650377"/>
            <a:ext cx="1369467" cy="5220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lang="en-US" sz="1600" b="1" i="0" u="none" strike="noStrike" kern="1200" baseline="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pPr>
            <a:r>
              <a:rPr lang="fr-FR" sz="1000" b="1" dirty="0">
                <a:solidFill>
                  <a:srgbClr val="5B9BD5"/>
                </a:solidFill>
              </a:rPr>
              <a:t>793 000 ventes</a:t>
            </a:r>
          </a:p>
          <a:p>
            <a:r>
              <a:rPr lang="fr-FR" sz="700" b="1" dirty="0">
                <a:solidFill>
                  <a:srgbClr val="5B9BD5"/>
                </a:solidFill>
                <a:latin typeface="+mj-lt"/>
              </a:rPr>
              <a:t>__________________</a:t>
            </a:r>
            <a:endParaRPr lang="fr-FR" sz="1400" b="1" dirty="0">
              <a:solidFill>
                <a:srgbClr val="5B9BD5"/>
              </a:solidFill>
              <a:latin typeface="+mj-lt"/>
            </a:endParaRPr>
          </a:p>
          <a:p>
            <a:endParaRPr lang="fr-FR" sz="300" dirty="0">
              <a:solidFill>
                <a:srgbClr val="5B9BD5"/>
              </a:solidFill>
              <a:latin typeface="+mj-lt"/>
            </a:endParaRPr>
          </a:p>
          <a:p>
            <a:pPr>
              <a:defRPr lang="en-US" sz="1600" b="1" i="0" u="none" strike="noStrike" kern="1200" baseline="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pPr>
            <a:r>
              <a:rPr lang="fr-FR" sz="1000" b="1" dirty="0">
                <a:solidFill>
                  <a:srgbClr val="5B9BD5"/>
                </a:solidFill>
              </a:rPr>
              <a:t>Parc 29,6 Millions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1358" y="2841792"/>
            <a:ext cx="1247545" cy="5296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lang="en-US" sz="1600" b="1" i="0" u="none" strike="noStrike" kern="1200" baseline="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pPr>
            <a:r>
              <a:rPr lang="fr-FR" sz="1000" b="1" dirty="0">
                <a:solidFill>
                  <a:srgbClr val="5B9BD5"/>
                </a:solidFill>
              </a:rPr>
              <a:t>965 000 ventes (estim. 2018)</a:t>
            </a:r>
          </a:p>
          <a:p>
            <a:r>
              <a:rPr lang="fr-FR" sz="700" b="1" dirty="0">
                <a:solidFill>
                  <a:srgbClr val="5B9BD5"/>
                </a:solidFill>
                <a:latin typeface="+mj-lt"/>
              </a:rPr>
              <a:t>__________________</a:t>
            </a:r>
          </a:p>
          <a:p>
            <a:endParaRPr lang="fr-FR" sz="300" dirty="0">
              <a:solidFill>
                <a:srgbClr val="5B9BD5"/>
              </a:solidFill>
              <a:latin typeface="+mj-lt"/>
            </a:endParaRPr>
          </a:p>
          <a:p>
            <a:pPr>
              <a:defRPr lang="en-US" sz="1600" b="1" i="0" u="none" strike="noStrike" kern="1200" baseline="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pPr>
            <a:r>
              <a:rPr lang="fr-FR" sz="1000" b="1" dirty="0">
                <a:solidFill>
                  <a:srgbClr val="5B9BD5"/>
                </a:solidFill>
              </a:rPr>
              <a:t>Parc 36,3 Millions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20341" y="5031041"/>
            <a:ext cx="1307514" cy="28278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rgbClr val="5B9BD5"/>
                </a:solidFill>
                <a:latin typeface="+mj-lt"/>
              </a:rPr>
              <a:t>594 000 ventes</a:t>
            </a:r>
          </a:p>
          <a:p>
            <a:r>
              <a:rPr lang="fr-FR" sz="700" b="1" dirty="0">
                <a:solidFill>
                  <a:srgbClr val="0070C0"/>
                </a:solidFill>
                <a:latin typeface="+mj-lt"/>
              </a:rPr>
              <a:t>__________________</a:t>
            </a:r>
          </a:p>
          <a:p>
            <a:endParaRPr lang="fr-FR" sz="300" dirty="0">
              <a:solidFill>
                <a:srgbClr val="0070C0"/>
              </a:solidFill>
              <a:latin typeface="+mj-lt"/>
            </a:endParaRPr>
          </a:p>
          <a:p>
            <a:r>
              <a:rPr lang="fr-FR" sz="1000" b="1" dirty="0">
                <a:solidFill>
                  <a:srgbClr val="5B9BD5"/>
                </a:solidFill>
                <a:latin typeface="+mj-lt"/>
              </a:rPr>
              <a:t>Parc 32,9 Millions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43D259-083A-409B-8DCE-0955E686EF9F}"/>
              </a:ext>
            </a:extLst>
          </p:cNvPr>
          <p:cNvSpPr txBox="1"/>
          <p:nvPr/>
        </p:nvSpPr>
        <p:spPr>
          <a:xfrm>
            <a:off x="8043169" y="1087256"/>
            <a:ext cx="9853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28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6"/>
          <p:cNvSpPr>
            <a:spLocks noGrp="1"/>
          </p:cNvSpPr>
          <p:nvPr>
            <p:ph type="title"/>
          </p:nvPr>
        </p:nvSpPr>
        <p:spPr>
          <a:xfrm>
            <a:off x="1494873" y="217159"/>
            <a:ext cx="5378791" cy="629508"/>
          </a:xfrm>
        </p:spPr>
        <p:txBody>
          <a:bodyPr/>
          <a:lstStyle/>
          <a:p>
            <a:pPr algn="ctr"/>
            <a:r>
              <a:rPr lang="fr-FR" sz="2200" dirty="0">
                <a:solidFill>
                  <a:srgbClr val="675D53"/>
                </a:solidFill>
              </a:rPr>
              <a:t>26 300 ventes  de logements dans LE RHÔNE</a:t>
            </a:r>
            <a:br>
              <a:rPr lang="fr-FR" sz="2200" dirty="0">
                <a:solidFill>
                  <a:srgbClr val="675D53"/>
                </a:solidFill>
              </a:rPr>
            </a:br>
            <a:r>
              <a:rPr lang="fr-FR" sz="2200" dirty="0">
                <a:solidFill>
                  <a:srgbClr val="675D53"/>
                </a:solidFill>
              </a:rPr>
              <a:t>(+3,1% sur un an à novembre 2018)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844000" y="1153285"/>
            <a:ext cx="5031974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8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 : Estimation FNAIM à 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partir des données CGEDD d'après DGFiP (FIDJI, MEDOC – novembre 2018)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44976" y="6040656"/>
            <a:ext cx="1773904" cy="9233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600" b="1" i="1" dirty="0">
                <a:cs typeface="Arial" pitchFamily="34" charset="0"/>
              </a:rPr>
              <a:t>* Estimation novembre 2018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9256" y="1337372"/>
            <a:ext cx="7307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BD007A"/>
              </a:buClr>
              <a:defRPr/>
            </a:pPr>
            <a:r>
              <a:rPr lang="fr-FR" b="1" dirty="0">
                <a:solidFill>
                  <a:srgbClr val="00A3B2"/>
                </a:solidFill>
                <a:cs typeface="Arial" pitchFamily="34" charset="0"/>
              </a:rPr>
              <a:t>Après 3 ans de hausse fulgurante , un début de ralentissement…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032717"/>
              </p:ext>
            </p:extLst>
          </p:nvPr>
        </p:nvGraphicFramePr>
        <p:xfrm>
          <a:off x="870858" y="1890791"/>
          <a:ext cx="7144528" cy="402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042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62841" y="2443658"/>
            <a:ext cx="2051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>
                <a:solidFill>
                  <a:srgbClr val="675D53"/>
                </a:solidFill>
              </a:rPr>
              <a:t>Novembre 2018 / Novembre 2008</a:t>
            </a:r>
            <a:endParaRPr lang="fr-FR" sz="900" i="1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62842" y="3158283"/>
            <a:ext cx="3940492" cy="6463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600" b="1" dirty="0">
                <a:solidFill>
                  <a:schemeClr val="accent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Taux de rotation 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283454" y="3201114"/>
            <a:ext cx="1261106" cy="6463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600" b="1" dirty="0">
                <a:solidFill>
                  <a:schemeClr val="accent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3,0%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959440" y="4434395"/>
            <a:ext cx="1585120" cy="6463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600" b="1" dirty="0">
                <a:solidFill>
                  <a:srgbClr val="BD007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20,4%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BD007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562842" y="4445273"/>
            <a:ext cx="5476102" cy="6463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 dirty="0">
                <a:ln>
                  <a:noFill/>
                </a:ln>
                <a:solidFill>
                  <a:srgbClr val="BD007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 de marché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rgbClr val="BD007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62842" y="1914124"/>
            <a:ext cx="4770226" cy="6463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6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Évolution sur 10 ans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751744" y="1914124"/>
            <a:ext cx="1792816" cy="6463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6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+39,9%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93562" y="3632001"/>
            <a:ext cx="308294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>
                <a:solidFill>
                  <a:srgbClr val="675D53"/>
                </a:solidFill>
              </a:rPr>
              <a:t>Taux de rotation : nombre de ventes de logements rapporté au parc de logements</a:t>
            </a:r>
            <a:r>
              <a:rPr lang="fr-FR" sz="900" i="1" dirty="0">
                <a:solidFill>
                  <a:srgbClr val="675D53"/>
                </a:solidFill>
              </a:rPr>
              <a:t>.</a:t>
            </a:r>
            <a:endParaRPr lang="fr-FR" sz="900" i="1" dirty="0"/>
          </a:p>
        </p:txBody>
      </p:sp>
      <p:sp>
        <p:nvSpPr>
          <p:cNvPr id="14" name="Rectangle 13"/>
          <p:cNvSpPr/>
          <p:nvPr/>
        </p:nvSpPr>
        <p:spPr>
          <a:xfrm>
            <a:off x="1593562" y="4940899"/>
            <a:ext cx="376583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>
                <a:solidFill>
                  <a:srgbClr val="675D53"/>
                </a:solidFill>
              </a:rPr>
              <a:t>Part de marché: nombre de ventes du département rapporté à l’ensemble des ventes de la région </a:t>
            </a:r>
            <a:r>
              <a:rPr lang="fr-FR" sz="900" i="1" dirty="0">
                <a:solidFill>
                  <a:srgbClr val="675D53"/>
                </a:solidFill>
              </a:rPr>
              <a:t>.</a:t>
            </a:r>
            <a:endParaRPr lang="fr-FR" sz="900" i="1" dirty="0"/>
          </a:p>
        </p:txBody>
      </p:sp>
      <p:sp>
        <p:nvSpPr>
          <p:cNvPr id="22" name="Rectangle 21"/>
          <p:cNvSpPr/>
          <p:nvPr/>
        </p:nvSpPr>
        <p:spPr>
          <a:xfrm>
            <a:off x="6164433" y="1116000"/>
            <a:ext cx="17315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Source : FNAIM (novembre 2018)</a:t>
            </a:r>
          </a:p>
        </p:txBody>
      </p:sp>
      <p:sp>
        <p:nvSpPr>
          <p:cNvPr id="24" name="Titre 6"/>
          <p:cNvSpPr>
            <a:spLocks noGrp="1"/>
          </p:cNvSpPr>
          <p:nvPr>
            <p:ph type="title"/>
          </p:nvPr>
        </p:nvSpPr>
        <p:spPr>
          <a:xfrm>
            <a:off x="1494873" y="217159"/>
            <a:ext cx="5378791" cy="629508"/>
          </a:xfrm>
        </p:spPr>
        <p:txBody>
          <a:bodyPr/>
          <a:lstStyle/>
          <a:p>
            <a:pPr algn="ctr"/>
            <a:r>
              <a:rPr lang="fr-FR" sz="2200" dirty="0">
                <a:solidFill>
                  <a:srgbClr val="675D53"/>
                </a:solidFill>
              </a:rPr>
              <a:t>26 300 ventes  de logements dans LE RHÔNE</a:t>
            </a:r>
            <a:br>
              <a:rPr lang="fr-FR" sz="2200" dirty="0">
                <a:solidFill>
                  <a:srgbClr val="675D53"/>
                </a:solidFill>
              </a:rPr>
            </a:br>
            <a:r>
              <a:rPr lang="fr-FR" sz="2200" dirty="0">
                <a:solidFill>
                  <a:srgbClr val="675D53"/>
                </a:solidFill>
              </a:rPr>
              <a:t>(+3,1% sur un an à novembre 2018)</a:t>
            </a:r>
            <a:endParaRPr lang="fr-FR" sz="2800" dirty="0"/>
          </a:p>
        </p:txBody>
      </p:sp>
      <p:sp>
        <p:nvSpPr>
          <p:cNvPr id="23" name="ZoneTexte 22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04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164433" y="1116000"/>
            <a:ext cx="17315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Source : FNAIM (novembre 2018)</a:t>
            </a:r>
          </a:p>
        </p:txBody>
      </p:sp>
      <p:sp>
        <p:nvSpPr>
          <p:cNvPr id="24" name="Titre 6"/>
          <p:cNvSpPr>
            <a:spLocks noGrp="1"/>
          </p:cNvSpPr>
          <p:nvPr>
            <p:ph type="title"/>
          </p:nvPr>
        </p:nvSpPr>
        <p:spPr>
          <a:xfrm>
            <a:off x="1222052" y="204085"/>
            <a:ext cx="5924430" cy="629508"/>
          </a:xfrm>
        </p:spPr>
        <p:txBody>
          <a:bodyPr/>
          <a:lstStyle/>
          <a:p>
            <a:pPr algn="ctr"/>
            <a:r>
              <a:rPr lang="fr-FR" sz="2200" dirty="0">
                <a:solidFill>
                  <a:srgbClr val="675D53"/>
                </a:solidFill>
              </a:rPr>
              <a:t>128 800 ventes  de logements dans la région  </a:t>
            </a:r>
            <a:br>
              <a:rPr lang="fr-FR" sz="2200" dirty="0">
                <a:solidFill>
                  <a:srgbClr val="675D53"/>
                </a:solidFill>
              </a:rPr>
            </a:br>
            <a:r>
              <a:rPr lang="fr-FR" sz="2200" dirty="0">
                <a:solidFill>
                  <a:srgbClr val="675D53"/>
                </a:solidFill>
              </a:rPr>
              <a:t>(+3,8% sur un an à novembre 2018)</a:t>
            </a:r>
            <a:endParaRPr lang="fr-FR" sz="2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96324"/>
              </p:ext>
            </p:extLst>
          </p:nvPr>
        </p:nvGraphicFramePr>
        <p:xfrm>
          <a:off x="1893871" y="1613851"/>
          <a:ext cx="4580792" cy="4413782"/>
        </p:xfrm>
        <a:graphic>
          <a:graphicData uri="http://schemas.openxmlformats.org/drawingml/2006/table">
            <a:tbl>
              <a:tblPr/>
              <a:tblGrid>
                <a:gridCol w="161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782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Département</a:t>
                      </a:r>
                      <a:endParaRPr lang="fr-FR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32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Nombre de ventes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3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Part de marché régionale</a:t>
                      </a:r>
                      <a:endParaRPr lang="fr-FR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3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Rhône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Isère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18 900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Haute-Savoie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Puy-de-Dôme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Loire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10 900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Savoie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Ain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Drôme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Ardèche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Allier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Haute-Loire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Cantal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34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760215" y="1818708"/>
            <a:ext cx="5486400" cy="1173067"/>
          </a:xfrm>
        </p:spPr>
        <p:txBody>
          <a:bodyPr/>
          <a:lstStyle/>
          <a:p>
            <a:r>
              <a:rPr lang="fr-FR" dirty="0"/>
              <a:t>Tendance des Prix dans l’existant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763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52645" y="299309"/>
            <a:ext cx="3718276" cy="428825"/>
          </a:xfrm>
        </p:spPr>
        <p:txBody>
          <a:bodyPr/>
          <a:lstStyle/>
          <a:p>
            <a:pPr algn="ctr"/>
            <a:r>
              <a:rPr lang="fr-FR" sz="2200" dirty="0">
                <a:solidFill>
                  <a:srgbClr val="675D53"/>
                </a:solidFill>
              </a:rPr>
              <a:t>Tendance des prix dans le Rhône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082456" y="1887632"/>
            <a:ext cx="1962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Appartements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054677" y="3896394"/>
            <a:ext cx="1441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Maisons</a:t>
            </a:r>
          </a:p>
        </p:txBody>
      </p:sp>
      <p:pic>
        <p:nvPicPr>
          <p:cNvPr id="26" name="Image 25" descr="picto-app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47" y="2333013"/>
            <a:ext cx="1927072" cy="12907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47" y="4324662"/>
            <a:ext cx="1627056" cy="120707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307702" y="2761958"/>
            <a:ext cx="1615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+ </a:t>
            </a:r>
            <a:r>
              <a:rPr lang="fr-FR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5</a:t>
            </a:r>
            <a:r>
              <a:rPr lang="fr-FR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,1 %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07701" y="4762293"/>
            <a:ext cx="1615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+ </a:t>
            </a:r>
            <a:r>
              <a:rPr lang="fr-FR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  <a:r>
              <a:rPr lang="fr-FR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,9 %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004560" y="2669626"/>
            <a:ext cx="2770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3 223</a:t>
            </a:r>
          </a:p>
          <a:p>
            <a:pPr algn="r"/>
            <a:r>
              <a:rPr lang="fr-FR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€/m²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382588" y="4762293"/>
            <a:ext cx="2392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305 </a:t>
            </a:r>
          </a:p>
          <a:p>
            <a:pPr algn="r"/>
            <a:r>
              <a:rPr lang="fr-FR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K€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01383" y="1954839"/>
            <a:ext cx="11734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Niveau de prix</a:t>
            </a:r>
          </a:p>
          <a:p>
            <a:r>
              <a:rPr lang="fr-F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(2018)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87687" y="1954839"/>
            <a:ext cx="15354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Évolution des prix</a:t>
            </a:r>
          </a:p>
          <a:p>
            <a:r>
              <a:rPr lang="fr-F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(2018 / 2017)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28633" y="1116000"/>
            <a:ext cx="15760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Source : FNAIM (janvier 2019)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68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6"/>
          <p:cNvSpPr>
            <a:spLocks noGrp="1"/>
          </p:cNvSpPr>
          <p:nvPr>
            <p:ph type="title"/>
          </p:nvPr>
        </p:nvSpPr>
        <p:spPr>
          <a:xfrm>
            <a:off x="2180724" y="407609"/>
            <a:ext cx="4419601" cy="369178"/>
          </a:xfrm>
        </p:spPr>
        <p:txBody>
          <a:bodyPr/>
          <a:lstStyle/>
          <a:p>
            <a:pPr algn="ctr"/>
            <a:r>
              <a:rPr lang="fr-FR" sz="2200" dirty="0">
                <a:solidFill>
                  <a:srgbClr val="675D53"/>
                </a:solidFill>
              </a:rPr>
              <a:t>Focus sur Lyon</a:t>
            </a:r>
            <a:br>
              <a:rPr lang="fr-FR" sz="2200" dirty="0">
                <a:solidFill>
                  <a:srgbClr val="675D53"/>
                </a:solidFill>
              </a:rPr>
            </a:br>
            <a:endParaRPr lang="fr-FR" sz="2200" dirty="0">
              <a:solidFill>
                <a:srgbClr val="675D5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9924" y="1116000"/>
            <a:ext cx="15760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Source : FNAIM (janvier 2019)</a:t>
            </a:r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1774854" y="2014035"/>
            <a:ext cx="1388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0070C0"/>
                </a:solidFill>
                <a:cs typeface="Arial" charset="0"/>
              </a:rPr>
              <a:t>Appartements</a:t>
            </a: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3803454" y="2474309"/>
            <a:ext cx="16289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fr-FR" sz="2200" b="1" dirty="0">
                <a:solidFill>
                  <a:srgbClr val="0070C0"/>
                </a:solidFill>
                <a:cs typeface="Arial" charset="0"/>
              </a:rPr>
              <a:t>4 003 €/m²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+ 7,4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%</a:t>
            </a:r>
          </a:p>
        </p:txBody>
      </p:sp>
      <p:pic>
        <p:nvPicPr>
          <p:cNvPr id="12" name="Image 11" descr="picto-app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64" y="2564232"/>
            <a:ext cx="646451" cy="5895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5070" y="3757196"/>
            <a:ext cx="70527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Pouvoir d’achat en baisse</a:t>
            </a:r>
            <a:r>
              <a:rPr lang="fr-F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-3,7 m²</a:t>
            </a:r>
          </a:p>
          <a:p>
            <a:pPr algn="just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A fin 2018, malgré une baisse des taux (-10 points de base), l’augmentation des prix (+7,4%) est telle que la capacité d’achat des ménages a diminué, perdant en moyenne 3,7 m² et ce pour un montant d’acquisition moyen d’un logement de 60 m², et une durée de remboursement de 20 ans. </a:t>
            </a: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4093437" y="2013921"/>
            <a:ext cx="5245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0070C0"/>
                </a:solidFill>
                <a:cs typeface="Arial" charset="0"/>
              </a:rPr>
              <a:t>Prix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3821" y="1382525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Hausse des prix s’accélère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96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01659" y="214642"/>
            <a:ext cx="3718276" cy="428825"/>
          </a:xfrm>
        </p:spPr>
        <p:txBody>
          <a:bodyPr/>
          <a:lstStyle/>
          <a:p>
            <a:pPr algn="ctr"/>
            <a:r>
              <a:rPr lang="fr-FR" sz="2200" dirty="0">
                <a:solidFill>
                  <a:srgbClr val="675D53"/>
                </a:solidFill>
              </a:rPr>
              <a:t>Tendances des prix : </a:t>
            </a:r>
            <a:br>
              <a:rPr lang="fr-FR" sz="2200" dirty="0">
                <a:solidFill>
                  <a:srgbClr val="675D53"/>
                </a:solidFill>
              </a:rPr>
            </a:br>
            <a:r>
              <a:rPr lang="fr-FR" sz="2200" dirty="0">
                <a:solidFill>
                  <a:srgbClr val="675D53"/>
                </a:solidFill>
              </a:rPr>
              <a:t>comparaison de quelques communes</a:t>
            </a:r>
            <a:br>
              <a:rPr lang="fr-FR" sz="2200" dirty="0">
                <a:solidFill>
                  <a:srgbClr val="675D53"/>
                </a:solidFill>
              </a:rPr>
            </a:br>
            <a:endParaRPr lang="fr-FR" sz="2200" dirty="0">
              <a:solidFill>
                <a:srgbClr val="675D5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4432" y="1085769"/>
            <a:ext cx="17315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Source : FNAIM (décembre 2018)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1659" y="130121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Prix des appartements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1234331" y="1958959"/>
          <a:ext cx="6920636" cy="366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72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93895" y="1034994"/>
            <a:ext cx="1638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2018 / 2017 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89" y="3522857"/>
            <a:ext cx="243516" cy="326532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52" y="2673349"/>
            <a:ext cx="246551" cy="330602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416904" y="2161128"/>
            <a:ext cx="250309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Évolution prix vente </a:t>
            </a:r>
          </a:p>
          <a:p>
            <a:pPr marL="533400" indent="-533400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au 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95217" y="2718210"/>
            <a:ext cx="1292000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>
              <a:defRPr/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>
                <a:latin typeface="Arial" pitchFamily="34" charset="0"/>
                <a:cs typeface="Arial" pitchFamily="34" charset="0"/>
              </a:rPr>
              <a:t>&lt; 0%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15603" y="3550748"/>
            <a:ext cx="1292000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>
              <a:defRPr/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&gt; 3%</a:t>
            </a:r>
            <a:endParaRPr lang="fr-FR" sz="12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95217" y="3138017"/>
            <a:ext cx="1181389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>
              <a:defRPr/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Entre 0% et 3%</a:t>
            </a:r>
            <a:endParaRPr lang="fr-FR" sz="11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Image 55" descr="carte-france-delais-median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53"/>
          <a:stretch/>
        </p:blipFill>
        <p:spPr>
          <a:xfrm>
            <a:off x="2020732" y="1302921"/>
            <a:ext cx="5692205" cy="513701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99" y="3074282"/>
            <a:ext cx="246808" cy="330948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094" y="4833171"/>
            <a:ext cx="444028" cy="595402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5524459" y="4915960"/>
            <a:ext cx="363297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+1,8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%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961" y="2645628"/>
            <a:ext cx="444028" cy="595402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205874" y="2734085"/>
            <a:ext cx="363297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+1,3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%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34" y="2973804"/>
            <a:ext cx="451223" cy="605049"/>
          </a:xfrm>
          <a:prstGeom prst="rect">
            <a:avLst/>
          </a:prstGeom>
        </p:spPr>
      </p:pic>
      <p:sp>
        <p:nvSpPr>
          <p:cNvPr id="80" name="ZoneTexte 79"/>
          <p:cNvSpPr txBox="1"/>
          <p:nvPr/>
        </p:nvSpPr>
        <p:spPr>
          <a:xfrm>
            <a:off x="2982468" y="3071904"/>
            <a:ext cx="363297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+6,7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%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89" y="4181683"/>
            <a:ext cx="451223" cy="605049"/>
          </a:xfrm>
          <a:prstGeom prst="rect">
            <a:avLst/>
          </a:prstGeom>
        </p:spPr>
      </p:pic>
      <p:sp>
        <p:nvSpPr>
          <p:cNvPr id="90" name="ZoneTexte 89"/>
          <p:cNvSpPr txBox="1"/>
          <p:nvPr/>
        </p:nvSpPr>
        <p:spPr>
          <a:xfrm>
            <a:off x="3341803" y="4253072"/>
            <a:ext cx="363297" cy="3642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+8,8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%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  <a:p>
            <a:pPr marL="533400" indent="-533400" algn="ctr">
              <a:defRPr/>
            </a:pP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" name="Imag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191" y="1976953"/>
            <a:ext cx="451223" cy="605049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195" y="3830124"/>
            <a:ext cx="451223" cy="605049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872" y="4786732"/>
            <a:ext cx="451223" cy="605049"/>
          </a:xfrm>
          <a:prstGeom prst="rect">
            <a:avLst/>
          </a:prstGeom>
        </p:spPr>
      </p:pic>
      <p:sp>
        <p:nvSpPr>
          <p:cNvPr id="106" name="ZoneTexte 105"/>
          <p:cNvSpPr txBox="1"/>
          <p:nvPr/>
        </p:nvSpPr>
        <p:spPr>
          <a:xfrm>
            <a:off x="5415305" y="3909090"/>
            <a:ext cx="363297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+7,4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%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080814" y="4901336"/>
            <a:ext cx="363297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+3,8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%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4357710" y="2067364"/>
            <a:ext cx="363297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+5,9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%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378" y="2966897"/>
            <a:ext cx="444028" cy="595402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5311743" y="3066226"/>
            <a:ext cx="363297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+1,4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%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06667" y="1087477"/>
            <a:ext cx="20201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Source : FNAIM (au 31 décembre 2018)</a:t>
            </a: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475" y="1769663"/>
            <a:ext cx="444028" cy="595402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3909186" y="1868740"/>
            <a:ext cx="363297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+0,7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%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424" y="5591139"/>
            <a:ext cx="456845" cy="612588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6830628" y="5681989"/>
            <a:ext cx="36329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-1,6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%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  <a:p>
            <a:pPr marL="533400" indent="-533400" algn="ctr">
              <a:defRPr/>
            </a:pPr>
            <a:endParaRPr lang="fr-FR" sz="12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035" y="1005220"/>
            <a:ext cx="444028" cy="595402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4671747" y="1082541"/>
            <a:ext cx="363297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+0,7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%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234" y="2355933"/>
            <a:ext cx="451223" cy="605049"/>
          </a:xfrm>
          <a:prstGeom prst="rect">
            <a:avLst/>
          </a:prstGeom>
        </p:spPr>
      </p:pic>
      <p:sp>
        <p:nvSpPr>
          <p:cNvPr id="64" name="ZoneTexte 63"/>
          <p:cNvSpPr txBox="1"/>
          <p:nvPr/>
        </p:nvSpPr>
        <p:spPr>
          <a:xfrm>
            <a:off x="2898196" y="2466855"/>
            <a:ext cx="363297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+3,9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%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094" y="2127659"/>
            <a:ext cx="444028" cy="595402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6369459" y="2226988"/>
            <a:ext cx="363297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+2,2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%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6778880" y="2856783"/>
          <a:ext cx="1918697" cy="1917324"/>
        </p:xfrm>
        <a:graphic>
          <a:graphicData uri="http://schemas.openxmlformats.org/drawingml/2006/table">
            <a:tbl>
              <a:tblPr/>
              <a:tblGrid>
                <a:gridCol w="1435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8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Hors capitales régionales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5F5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Montpellier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3,6%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Nancy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3,0%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Nice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2,8%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Toulon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0,7%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Grenoble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0,1%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Clermont-Ferrand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33228" y="4489194"/>
            <a:ext cx="28906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Évolution population </a:t>
            </a:r>
          </a:p>
          <a:p>
            <a:r>
              <a:rPr lang="fr-FR" sz="1200" b="1" dirty="0"/>
              <a:t>de 2010 à 2015: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- Nantes +6,5%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- Lyon +6,0%</a:t>
            </a:r>
          </a:p>
          <a:p>
            <a:pPr>
              <a:lnSpc>
                <a:spcPct val="150000"/>
              </a:lnSpc>
            </a:pPr>
            <a:r>
              <a:rPr lang="fr-FR" sz="1200" dirty="0"/>
              <a:t>- Bordeaux +4,4%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F4DF70-9D46-7542-8B46-7CE69887D7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91" y="4218947"/>
            <a:ext cx="682771" cy="718879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A2F4DF70-9D46-7542-8B46-7CE69887D7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69" y="4578387"/>
            <a:ext cx="682771" cy="71887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2F4DF70-9D46-7542-8B46-7CE69887D7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55" y="2991223"/>
            <a:ext cx="682771" cy="718879"/>
          </a:xfrm>
          <a:prstGeom prst="rect">
            <a:avLst/>
          </a:prstGeom>
        </p:spPr>
      </p:pic>
      <p:sp>
        <p:nvSpPr>
          <p:cNvPr id="48" name="Titre 6">
            <a:extLst>
              <a:ext uri="{FF2B5EF4-FFF2-40B4-BE49-F238E27FC236}">
                <a16:creationId xmlns:a16="http://schemas.microsoft.com/office/drawing/2014/main" id="{B592BC6B-0310-274A-9A8A-C6797D8E57E8}"/>
              </a:ext>
            </a:extLst>
          </p:cNvPr>
          <p:cNvSpPr txBox="1">
            <a:spLocks/>
          </p:cNvSpPr>
          <p:nvPr/>
        </p:nvSpPr>
        <p:spPr>
          <a:xfrm>
            <a:off x="348294" y="262909"/>
            <a:ext cx="5632112" cy="360020"/>
          </a:xfrm>
          <a:prstGeom prst="rect">
            <a:avLst/>
          </a:prstGeom>
        </p:spPr>
        <p:txBody>
          <a:bodyPr vert="horz" wrap="none" lIns="0" tIns="0" rIns="0" bIns="0"/>
          <a:lstStyle>
            <a:lvl1pPr algn="r">
              <a:defRPr lang="fr-FR" sz="2300" b="1" i="0" cap="all" dirty="0">
                <a:solidFill>
                  <a:srgbClr val="89A3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fr-FR" sz="2000" b="0" dirty="0">
                <a:solidFill>
                  <a:srgbClr val="675D53"/>
                </a:solidFill>
              </a:rPr>
              <a:t>évolution des </a:t>
            </a:r>
            <a:r>
              <a:rPr lang="fr-FR" sz="2000" dirty="0">
                <a:solidFill>
                  <a:srgbClr val="675D53"/>
                </a:solidFill>
              </a:rPr>
              <a:t>prix de vente </a:t>
            </a:r>
            <a:r>
              <a:rPr lang="fr-FR" sz="2000" b="0" dirty="0">
                <a:solidFill>
                  <a:srgbClr val="675D53"/>
                </a:solidFill>
              </a:rPr>
              <a:t>AU M² sur un an </a:t>
            </a:r>
          </a:p>
          <a:p>
            <a:pPr algn="l" defTabSz="914400"/>
            <a:r>
              <a:rPr lang="fr-FR" sz="2000" b="0" dirty="0">
                <a:solidFill>
                  <a:srgbClr val="675D53"/>
                </a:solidFill>
              </a:rPr>
              <a:t>Capitales régionales </a:t>
            </a:r>
            <a:r>
              <a:rPr lang="fr-FR" sz="14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(Appartements)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8544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747290" y="1899521"/>
            <a:ext cx="6227377" cy="683881"/>
          </a:xfrm>
        </p:spPr>
        <p:txBody>
          <a:bodyPr/>
          <a:lstStyle/>
          <a:p>
            <a:r>
              <a:rPr lang="fr-FR" dirty="0">
                <a:solidFill>
                  <a:srgbClr val="341815"/>
                </a:solidFill>
                <a:cs typeface="Arial"/>
              </a:rPr>
              <a:t>Pouvoir d’achat</a:t>
            </a:r>
            <a:br>
              <a:rPr lang="fr-FR" dirty="0">
                <a:solidFill>
                  <a:srgbClr val="341815"/>
                </a:solidFill>
                <a:cs typeface="Arial"/>
              </a:rPr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31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27482" y="4083727"/>
            <a:ext cx="8831160" cy="1882683"/>
          </a:xfrm>
        </p:spPr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algn="ctr"/>
            <a:r>
              <a:rPr lang="fr-FR"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Alexandre SCHMIDT</a:t>
            </a:r>
          </a:p>
          <a:p>
            <a:pPr marL="0" indent="0" algn="ctr">
              <a:buNone/>
            </a:pPr>
            <a:endParaRPr lang="fr-FR" sz="8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0" indent="0" algn="ctr">
              <a:buNone/>
            </a:pPr>
            <a:r>
              <a:rPr lang="fr-FR" sz="2800" b="0" dirty="0">
                <a:latin typeface="Abadi MT Condensed Light" charset="0"/>
                <a:ea typeface="Abadi MT Condensed Light" charset="0"/>
                <a:cs typeface="Abadi MT Condensed Light" charset="0"/>
              </a:rPr>
              <a:t>Président de la chambre FNAIM du Rhône</a:t>
            </a:r>
          </a:p>
          <a:p>
            <a:pPr marL="0" indent="0">
              <a:buNone/>
            </a:pPr>
            <a:endParaRPr lang="fr-FR" sz="800" kern="1200" dirty="0">
              <a:solidFill>
                <a:srgbClr val="0070C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0" indent="0">
              <a:buNone/>
            </a:pPr>
            <a:endParaRPr lang="fr-FR" sz="2800" b="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388385" y="482363"/>
            <a:ext cx="4441165" cy="360680"/>
          </a:xfrm>
        </p:spPr>
        <p:txBody>
          <a:bodyPr/>
          <a:lstStyle/>
          <a:p>
            <a:r>
              <a:rPr lang="fr-FR" sz="3200" dirty="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Intervenant</a:t>
            </a:r>
            <a:br>
              <a:rPr lang="fr-FR" sz="3200" dirty="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</a:br>
            <a:endParaRPr lang="fr-FR" sz="3200" dirty="0">
              <a:solidFill>
                <a:schemeClr val="tx1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081554" y="1975213"/>
            <a:ext cx="1062446" cy="415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691EB5-49B4-47D9-A228-60B1326CD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07" y="1608498"/>
            <a:ext cx="1730516" cy="26015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33202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/>
          <p:cNvGraphicFramePr>
            <a:graphicFrameLocks/>
          </p:cNvGraphicFramePr>
          <p:nvPr>
            <p:extLst/>
          </p:nvPr>
        </p:nvGraphicFramePr>
        <p:xfrm>
          <a:off x="862014" y="2342011"/>
          <a:ext cx="7584971" cy="359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6312" y="242372"/>
            <a:ext cx="5214378" cy="360680"/>
          </a:xfrm>
        </p:spPr>
        <p:txBody>
          <a:bodyPr/>
          <a:lstStyle/>
          <a:p>
            <a:pPr algn="l"/>
            <a:r>
              <a:rPr lang="fr-FR" sz="2000" b="0" dirty="0">
                <a:solidFill>
                  <a:srgbClr val="675D53"/>
                </a:solidFill>
              </a:rPr>
              <a:t>Indicateur </a:t>
            </a:r>
            <a:r>
              <a:rPr lang="fr-FR" sz="2000" b="0" dirty="0" err="1">
                <a:solidFill>
                  <a:srgbClr val="675D53"/>
                </a:solidFill>
              </a:rPr>
              <a:t>dU</a:t>
            </a:r>
            <a:r>
              <a:rPr lang="fr-FR" sz="2000" b="0" dirty="0">
                <a:solidFill>
                  <a:srgbClr val="675D53"/>
                </a:solidFill>
              </a:rPr>
              <a:t> </a:t>
            </a:r>
            <a:r>
              <a:rPr lang="fr-FR" sz="2000" dirty="0">
                <a:solidFill>
                  <a:srgbClr val="675D53"/>
                </a:solidFill>
              </a:rPr>
              <a:t>pouvoir d’achat</a:t>
            </a:r>
            <a:br>
              <a:rPr lang="fr-FR" sz="2000" dirty="0">
                <a:solidFill>
                  <a:srgbClr val="675D53"/>
                </a:solidFill>
              </a:rPr>
            </a:br>
            <a:r>
              <a:rPr lang="fr-FR" sz="2000" dirty="0">
                <a:solidFill>
                  <a:srgbClr val="675D53"/>
                </a:solidFill>
              </a:rPr>
              <a:t>immobilier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16312" y="1478017"/>
            <a:ext cx="8341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 2018, la poursuite de l’augmentation des prix (+2,7%) s’est traduite par une baisse de la surface achetable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d’1,4 m² en moyenne,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que la baisse des taux (-10 points de base) n’a pas réussi à compenser. Le pouvoir d’achat des ménages demeure cependant bien supérieur à celui de 2010.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1187" y="5932551"/>
            <a:ext cx="485154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L’indicateur de pouvoir d’achat immobilier FNAIM, </a:t>
            </a:r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reflète la quantité de surface achetable chaque année dans l’existant pour une </a:t>
            </a:r>
            <a:r>
              <a:rPr lang="fr-FR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mensualité fixe de 1 000 €, une durée de remboursement de 20 ans</a:t>
            </a:r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taux d’intérêt  moyens immobiliers (Banque de France) </a:t>
            </a:r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 </a:t>
            </a:r>
            <a:r>
              <a:rPr lang="fr-FR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l’indice FNAIM des prix</a:t>
            </a:r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Cette approche ne tient pas compte des droits de mutation et </a:t>
            </a:r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d'apport </a:t>
            </a:r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fr-FR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5450" y="1020137"/>
            <a:ext cx="46249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Source : Banque de France  (taux, novembre 2018), FNAIM (décembre 2018), base 100 en 2005</a:t>
            </a:r>
          </a:p>
        </p:txBody>
      </p:sp>
      <p:sp>
        <p:nvSpPr>
          <p:cNvPr id="11" name="ZoneTexte 44"/>
          <p:cNvSpPr txBox="1">
            <a:spLocks noChangeArrowheads="1"/>
          </p:cNvSpPr>
          <p:nvPr/>
        </p:nvSpPr>
        <p:spPr bwMode="auto">
          <a:xfrm>
            <a:off x="6640914" y="3647780"/>
            <a:ext cx="1930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Taux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 3" pitchFamily="18" charset="2"/>
              </a:rPr>
              <a:t> d’intérêt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 : 1,50%</a:t>
            </a:r>
          </a:p>
          <a:p>
            <a:pPr eaLnBrk="1" hangingPunct="1"/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Evolution prix : + 2,7 %</a:t>
            </a:r>
            <a:endParaRPr lang="fr-FR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44"/>
          <p:cNvSpPr txBox="1">
            <a:spLocks noChangeArrowheads="1"/>
          </p:cNvSpPr>
          <p:nvPr/>
        </p:nvSpPr>
        <p:spPr bwMode="auto">
          <a:xfrm>
            <a:off x="2701037" y="3543367"/>
            <a:ext cx="2736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Taux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 3" pitchFamily="18" charset="2"/>
              </a:rPr>
              <a:t> d’intérêt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 : 3,41 %</a:t>
            </a:r>
          </a:p>
          <a:p>
            <a:pPr eaLnBrk="1" hangingPunct="1"/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Evolution prix : + 2,0 %</a:t>
            </a:r>
            <a:endParaRPr lang="fr-FR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44"/>
          <p:cNvSpPr txBox="1">
            <a:spLocks noChangeArrowheads="1"/>
          </p:cNvSpPr>
          <p:nvPr/>
        </p:nvSpPr>
        <p:spPr bwMode="auto">
          <a:xfrm>
            <a:off x="2302052" y="5144832"/>
            <a:ext cx="1960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 3" pitchFamily="18" charset="2"/>
              </a:rPr>
              <a:t>Taux d’intérêt : 5,19 %</a:t>
            </a:r>
          </a:p>
          <a:p>
            <a:pPr eaLnBrk="1" hangingPunct="1"/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 3" pitchFamily="18" charset="2"/>
              </a:rPr>
              <a:t>Evolution prix : - 3,7 %</a:t>
            </a:r>
            <a:endParaRPr lang="fr-FR" sz="1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0F4228-8903-F349-8DD5-549132323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01" y="-79087"/>
            <a:ext cx="1113009" cy="117187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62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 descr="carte-france-delais-median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53"/>
          <a:stretch/>
        </p:blipFill>
        <p:spPr>
          <a:xfrm>
            <a:off x="3017406" y="1495921"/>
            <a:ext cx="5425634" cy="4896442"/>
          </a:xfrm>
          <a:prstGeom prst="rect">
            <a:avLst/>
          </a:prstGeom>
        </p:spPr>
      </p:pic>
      <p:sp>
        <p:nvSpPr>
          <p:cNvPr id="8" name="Titre 6"/>
          <p:cNvSpPr txBox="1">
            <a:spLocks/>
          </p:cNvSpPr>
          <p:nvPr/>
        </p:nvSpPr>
        <p:spPr>
          <a:xfrm>
            <a:off x="316640" y="285018"/>
            <a:ext cx="4011015" cy="360020"/>
          </a:xfrm>
          <a:prstGeom prst="rect">
            <a:avLst/>
          </a:prstGeom>
        </p:spPr>
        <p:txBody>
          <a:bodyPr vert="horz" wrap="none" lIns="0" tIns="0" rIns="0" bIns="0"/>
          <a:lstStyle>
            <a:lvl1pPr algn="r">
              <a:defRPr lang="fr-FR" sz="2300" b="1" i="0" cap="all" dirty="0">
                <a:solidFill>
                  <a:srgbClr val="89A3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fr-FR" sz="2000" b="0" spc="-50" dirty="0">
                <a:solidFill>
                  <a:srgbClr val="675D53"/>
                </a:solidFill>
              </a:rPr>
              <a:t>Évolution </a:t>
            </a:r>
            <a:r>
              <a:rPr lang="fr-FR" sz="2000" spc="-50" dirty="0">
                <a:solidFill>
                  <a:srgbClr val="675D53"/>
                </a:solidFill>
              </a:rPr>
              <a:t>surface achetable</a:t>
            </a:r>
            <a:r>
              <a:rPr lang="fr-FR" sz="2000" b="0" spc="-50" dirty="0">
                <a:solidFill>
                  <a:srgbClr val="675D53"/>
                </a:solidFill>
              </a:rPr>
              <a:t> sur 1 an  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03" y="2797656"/>
            <a:ext cx="232112" cy="31124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57" y="3205264"/>
            <a:ext cx="224426" cy="300935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79" y="3651633"/>
            <a:ext cx="235005" cy="315120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669028" y="2485614"/>
            <a:ext cx="1898752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Evolution (en m²)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83452" y="2855167"/>
            <a:ext cx="964660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>
              <a:defRPr/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 &gt; 0 m²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995209" y="3688692"/>
            <a:ext cx="789026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>
              <a:defRPr/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&lt; - 2 m²</a:t>
            </a:r>
            <a:endParaRPr lang="fr-FR" sz="12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053653" y="3267797"/>
            <a:ext cx="1555309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>
              <a:defRPr/>
            </a:pPr>
            <a:r>
              <a:rPr lang="fr-FR" sz="1100" dirty="0">
                <a:latin typeface="Arial" pitchFamily="34" charset="0"/>
                <a:cs typeface="Arial" pitchFamily="34" charset="0"/>
              </a:rPr>
              <a:t>de 0 m² à -2 m²  </a:t>
            </a:r>
            <a:endParaRPr lang="fr-FR" sz="11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839" y="3993917"/>
            <a:ext cx="435451" cy="583901"/>
          </a:xfrm>
          <a:prstGeom prst="rect">
            <a:avLst/>
          </a:prstGeom>
        </p:spPr>
      </p:pic>
      <p:sp>
        <p:nvSpPr>
          <p:cNvPr id="92" name="ZoneTexte 91"/>
          <p:cNvSpPr txBox="1"/>
          <p:nvPr/>
        </p:nvSpPr>
        <p:spPr>
          <a:xfrm>
            <a:off x="4102624" y="4089820"/>
            <a:ext cx="346283" cy="3642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-4,3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  <a:p>
            <a:pPr marL="533400" indent="-533400" algn="ctr">
              <a:defRPr/>
            </a:pP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9969" y="1464086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2018 / 2017</a:t>
            </a: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291" y="3568997"/>
            <a:ext cx="435451" cy="583901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5851292" y="3640811"/>
            <a:ext cx="346283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-3,6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691" y="1147716"/>
            <a:ext cx="430092" cy="576714"/>
          </a:xfrm>
          <a:prstGeom prst="rect">
            <a:avLst/>
          </a:prstGeom>
          <a:noFill/>
          <a:effectLst/>
        </p:spPr>
      </p:pic>
      <p:sp>
        <p:nvSpPr>
          <p:cNvPr id="67" name="ZoneTexte 66"/>
          <p:cNvSpPr txBox="1"/>
          <p:nvPr/>
        </p:nvSpPr>
        <p:spPr>
          <a:xfrm>
            <a:off x="5444547" y="1242559"/>
            <a:ext cx="34628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+0,2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  <a:p>
            <a:pPr marL="533400" indent="-533400" algn="ctr">
              <a:defRPr/>
            </a:pPr>
            <a:endParaRPr lang="fr-FR" sz="12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019" y="1890482"/>
            <a:ext cx="430092" cy="576714"/>
          </a:xfrm>
          <a:prstGeom prst="rect">
            <a:avLst/>
          </a:prstGeom>
          <a:noFill/>
          <a:effectLst/>
        </p:spPr>
      </p:pic>
      <p:sp>
        <p:nvSpPr>
          <p:cNvPr id="79" name="ZoneTexte 78"/>
          <p:cNvSpPr txBox="1"/>
          <p:nvPr/>
        </p:nvSpPr>
        <p:spPr>
          <a:xfrm>
            <a:off x="4327655" y="1960836"/>
            <a:ext cx="346283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+0,2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017" y="4827027"/>
            <a:ext cx="415851" cy="557619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6286474" y="4920136"/>
            <a:ext cx="346283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-0,5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6" y="2643573"/>
            <a:ext cx="415851" cy="557619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4833583" y="2736682"/>
            <a:ext cx="346283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-0,2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6" y="4605215"/>
            <a:ext cx="415851" cy="557619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4833583" y="4698324"/>
            <a:ext cx="346283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-1,7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Imag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872" y="3083923"/>
            <a:ext cx="435451" cy="583901"/>
          </a:xfrm>
          <a:prstGeom prst="rect">
            <a:avLst/>
          </a:prstGeom>
        </p:spPr>
      </p:pic>
      <p:sp>
        <p:nvSpPr>
          <p:cNvPr id="85" name="ZoneTexte 84"/>
          <p:cNvSpPr txBox="1"/>
          <p:nvPr/>
        </p:nvSpPr>
        <p:spPr>
          <a:xfrm>
            <a:off x="3773657" y="3179826"/>
            <a:ext cx="346283" cy="3642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-3,2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  <a:p>
            <a:pPr marL="533400" indent="-533400" algn="ctr">
              <a:defRPr/>
            </a:pP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531" y="1992705"/>
            <a:ext cx="435451" cy="583901"/>
          </a:xfrm>
          <a:prstGeom prst="rect">
            <a:avLst/>
          </a:prstGeom>
        </p:spPr>
      </p:pic>
      <p:sp>
        <p:nvSpPr>
          <p:cNvPr id="89" name="ZoneTexte 88"/>
          <p:cNvSpPr txBox="1"/>
          <p:nvPr/>
        </p:nvSpPr>
        <p:spPr>
          <a:xfrm>
            <a:off x="5204316" y="2088608"/>
            <a:ext cx="346283" cy="3642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-2,8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  <a:p>
            <a:pPr marL="533400" indent="-533400" algn="ctr">
              <a:defRPr/>
            </a:pP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287" y="2745318"/>
            <a:ext cx="415851" cy="557619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6037065" y="2790659"/>
            <a:ext cx="346283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-0,2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242" y="5377699"/>
            <a:ext cx="430092" cy="576714"/>
          </a:xfrm>
          <a:prstGeom prst="rect">
            <a:avLst/>
          </a:prstGeom>
          <a:noFill/>
          <a:effectLst/>
        </p:spPr>
      </p:pic>
      <p:sp>
        <p:nvSpPr>
          <p:cNvPr id="59" name="ZoneTexte 58"/>
          <p:cNvSpPr txBox="1"/>
          <p:nvPr/>
        </p:nvSpPr>
        <p:spPr>
          <a:xfrm>
            <a:off x="7683098" y="5472542"/>
            <a:ext cx="34628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+1,5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  <a:p>
            <a:pPr marL="533400" indent="-533400" algn="ctr">
              <a:defRPr/>
            </a:pPr>
            <a:endParaRPr lang="fr-FR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77989" y="1075923"/>
            <a:ext cx="22082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Source : FNAIM (au 31 décembre 2018)</a:t>
            </a: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096" y="1800128"/>
            <a:ext cx="415851" cy="557619"/>
          </a:xfrm>
          <a:prstGeom prst="rect">
            <a:avLst/>
          </a:prstGeom>
        </p:spPr>
      </p:pic>
      <p:sp>
        <p:nvSpPr>
          <p:cNvPr id="64" name="ZoneTexte 63"/>
          <p:cNvSpPr txBox="1"/>
          <p:nvPr/>
        </p:nvSpPr>
        <p:spPr>
          <a:xfrm>
            <a:off x="6422553" y="1893237"/>
            <a:ext cx="346283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-0,7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782" y="2348469"/>
            <a:ext cx="415851" cy="557619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3576239" y="2441578"/>
            <a:ext cx="346283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-1,7</a:t>
            </a:r>
          </a:p>
          <a:p>
            <a:pPr marL="533400" indent="-533400" algn="ctr">
              <a:defRPr/>
            </a:pPr>
            <a:r>
              <a:rPr lang="fr-FR" sz="700" b="1" dirty="0">
                <a:latin typeface="Arial" pitchFamily="34" charset="0"/>
                <a:cs typeface="Arial" pitchFamily="34" charset="0"/>
              </a:rPr>
              <a:t>M²</a:t>
            </a:r>
            <a:endParaRPr lang="fr-FR" sz="7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038" y="4637834"/>
            <a:ext cx="2479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Notons qu’à Lille et Rouen, la baisse des taux (-10 pts de base) a plus d’impact sur la surface achetable que la faible hausse des prix (+0,7%)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0013" y="680215"/>
            <a:ext cx="6761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Surface achetable en 2018, avec la mensualité permettant en 2017</a:t>
            </a:r>
          </a:p>
          <a:p>
            <a:pPr lvl="0" defTabSz="914400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d’acquérir un logement de 60 m², en tenant compte de l’évolution</a:t>
            </a:r>
          </a:p>
          <a:p>
            <a:pPr lvl="0" defTabSz="914400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prix et des taux pour un crédit de 20 ans</a:t>
            </a: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A10F4228-8903-F349-8DD5-549132323C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01" y="-79087"/>
            <a:ext cx="1113009" cy="1171870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304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4810" y="358078"/>
            <a:ext cx="6752798" cy="360680"/>
          </a:xfrm>
        </p:spPr>
        <p:txBody>
          <a:bodyPr/>
          <a:lstStyle/>
          <a:p>
            <a:pPr algn="l"/>
            <a:r>
              <a:rPr lang="fr-FR" sz="2000" b="0" dirty="0">
                <a:solidFill>
                  <a:srgbClr val="675D53"/>
                </a:solidFill>
              </a:rPr>
              <a:t>Surface achetable en région en 2018</a:t>
            </a:r>
            <a:br>
              <a:rPr lang="fr-FR" sz="2000" b="0" dirty="0">
                <a:solidFill>
                  <a:srgbClr val="675D53"/>
                </a:solidFill>
              </a:rPr>
            </a:br>
            <a:r>
              <a:rPr lang="fr-FR" sz="2000" dirty="0">
                <a:solidFill>
                  <a:srgbClr val="675D53"/>
                </a:solidFill>
              </a:rPr>
              <a:t>avec 160 000 € de budget</a:t>
            </a:r>
            <a:br>
              <a:rPr lang="fr-FR" sz="2000" b="0" dirty="0">
                <a:solidFill>
                  <a:srgbClr val="675D53"/>
                </a:solidFill>
              </a:rPr>
            </a:br>
            <a:endParaRPr lang="fr-FR" sz="2000" b="0" dirty="0">
              <a:solidFill>
                <a:srgbClr val="675D5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0428" y="1120866"/>
            <a:ext cx="19191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Source : Fnaim au 31 décembre 2018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7821" y="1551754"/>
            <a:ext cx="7892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 2018, avec 160 000 € de budget (prix médian), </a:t>
            </a:r>
          </a:p>
          <a:p>
            <a:pPr algn="just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 surface achetable varie, allant de 17 m² à Paris à 77 m² à Dijon 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/>
          </p:nvPr>
        </p:nvGraphicFramePr>
        <p:xfrm>
          <a:off x="907821" y="2267125"/>
          <a:ext cx="7609161" cy="374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A10F4228-8903-F349-8DD5-549132323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01" y="-79087"/>
            <a:ext cx="1113009" cy="11718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725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747290" y="1899521"/>
            <a:ext cx="6227377" cy="683881"/>
          </a:xfrm>
        </p:spPr>
        <p:txBody>
          <a:bodyPr/>
          <a:lstStyle/>
          <a:p>
            <a:r>
              <a:rPr lang="fr-FR" dirty="0">
                <a:solidFill>
                  <a:srgbClr val="341815"/>
                </a:solidFill>
                <a:cs typeface="Arial"/>
              </a:rPr>
              <a:t>Tendance des loyers</a:t>
            </a:r>
            <a:br>
              <a:rPr lang="fr-FR" dirty="0">
                <a:solidFill>
                  <a:srgbClr val="341815"/>
                </a:solidFill>
                <a:cs typeface="Arial"/>
              </a:rPr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839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2213" y="235506"/>
            <a:ext cx="4680000" cy="360680"/>
          </a:xfrm>
        </p:spPr>
        <p:txBody>
          <a:bodyPr/>
          <a:lstStyle/>
          <a:p>
            <a:pPr algn="l"/>
            <a:r>
              <a:rPr lang="fr-FR" sz="2000" dirty="0">
                <a:solidFill>
                  <a:srgbClr val="675D53"/>
                </a:solidFill>
              </a:rPr>
              <a:t>Et si la taxe foncière</a:t>
            </a:r>
            <a:r>
              <a:rPr lang="fr-FR" sz="2000" b="0" dirty="0">
                <a:solidFill>
                  <a:srgbClr val="675D53"/>
                </a:solidFill>
              </a:rPr>
              <a:t>, en augmentation régulière </a:t>
            </a:r>
            <a:br>
              <a:rPr lang="fr-FR" sz="2000" b="0" dirty="0">
                <a:solidFill>
                  <a:srgbClr val="675D53"/>
                </a:solidFill>
              </a:rPr>
            </a:br>
            <a:r>
              <a:rPr lang="fr-FR" sz="2000" b="0" dirty="0">
                <a:solidFill>
                  <a:srgbClr val="675D53"/>
                </a:solidFill>
              </a:rPr>
              <a:t>depuis 2003, </a:t>
            </a:r>
            <a:r>
              <a:rPr lang="fr-FR" sz="2000" dirty="0">
                <a:solidFill>
                  <a:srgbClr val="675D53"/>
                </a:solidFill>
              </a:rPr>
              <a:t>freinait l’investissement locatif ?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4102" y="1048820"/>
            <a:ext cx="25907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Source : Compte du Logement 2017, INSEE, FNAIM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524" y="1382940"/>
            <a:ext cx="8092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Alors que l’Indice de Référence des Loyers (</a:t>
            </a:r>
            <a:r>
              <a:rPr lang="fr-FR" sz="1600" b="1" dirty="0">
                <a:solidFill>
                  <a:srgbClr val="5B9BD5"/>
                </a:solidFill>
              </a:rPr>
              <a:t>IRL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et </a:t>
            </a:r>
            <a:r>
              <a:rPr lang="fr-FR" sz="1600" dirty="0"/>
              <a:t>l’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inflation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évoluent au même rythme, la Taxe Foncière sur les Propriétés Bâties (</a:t>
            </a:r>
            <a:r>
              <a:rPr lang="fr-FR" sz="1600" b="1" dirty="0">
                <a:solidFill>
                  <a:srgbClr val="F25F54"/>
                </a:solidFill>
              </a:rPr>
              <a:t>TFPB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par logement évolue de façon nettement supérieure,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avec une progression de 38,9% depuis 2003!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/>
          </p:nvPr>
        </p:nvGraphicFramePr>
        <p:xfrm>
          <a:off x="914954" y="2220249"/>
          <a:ext cx="7803360" cy="415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cfantin.FNAIM\Documents\charte FNAIM et logos\logos commissions\logo_FNAIMCommerce_ss cartouche-DE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3"/>
          <a:stretch/>
        </p:blipFill>
        <p:spPr bwMode="auto">
          <a:xfrm>
            <a:off x="4122978" y="6258942"/>
            <a:ext cx="84907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2D0233-4E44-104C-B630-AEA1D68F1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12" y="3373625"/>
            <a:ext cx="495593" cy="5218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42D0233-4E44-104C-B630-AEA1D68F1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32" y="2853067"/>
            <a:ext cx="495593" cy="5218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42D0233-4E44-104C-B630-AEA1D68F1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05" y="2342593"/>
            <a:ext cx="495593" cy="521802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6929846" y="2586450"/>
            <a:ext cx="6531" cy="2978331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956542" y="5048936"/>
            <a:ext cx="1750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545200"/>
                </a:solidFill>
              </a:rPr>
              <a:t>Loi ALUR et encadrement loyers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946317" y="2599905"/>
            <a:ext cx="1440000" cy="2952000"/>
          </a:xfrm>
          <a:prstGeom prst="rect">
            <a:avLst/>
          </a:prstGeom>
          <a:solidFill>
            <a:srgbClr val="D6D100">
              <a:alpha val="17000"/>
            </a:srgbClr>
          </a:solidFill>
        </p:spPr>
        <p:txBody>
          <a:bodyPr wrap="square" rtlCol="0">
            <a:spAutoFit/>
          </a:bodyPr>
          <a:lstStyle/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  <a:p>
            <a:endParaRPr lang="fr-FR" sz="1100" dirty="0">
              <a:solidFill>
                <a:srgbClr val="D6D1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635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8637">
            <a:off x="7403485" y="2197915"/>
            <a:ext cx="1224116" cy="1153616"/>
          </a:xfrm>
          <a:prstGeom prst="rect">
            <a:avLst/>
          </a:prstGeom>
        </p:spPr>
      </p:pic>
      <p:sp>
        <p:nvSpPr>
          <p:cNvPr id="8" name="Titre 6"/>
          <p:cNvSpPr txBox="1">
            <a:spLocks/>
          </p:cNvSpPr>
          <p:nvPr/>
        </p:nvSpPr>
        <p:spPr>
          <a:xfrm>
            <a:off x="365085" y="358857"/>
            <a:ext cx="4011015" cy="360020"/>
          </a:xfrm>
          <a:prstGeom prst="rect">
            <a:avLst/>
          </a:prstGeom>
        </p:spPr>
        <p:txBody>
          <a:bodyPr vert="horz" wrap="none" lIns="0" tIns="0" rIns="0" bIns="0"/>
          <a:lstStyle>
            <a:lvl1pPr algn="r">
              <a:defRPr lang="fr-FR" sz="2300" b="1" i="0" cap="all" dirty="0">
                <a:solidFill>
                  <a:srgbClr val="89A3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fr-FR" sz="2000" dirty="0">
                <a:solidFill>
                  <a:srgbClr val="675D53"/>
                </a:solidFill>
              </a:rPr>
              <a:t>Capitales régionales : </a:t>
            </a:r>
            <a:r>
              <a:rPr lang="fr-FR" sz="2000" dirty="0">
                <a:solidFill>
                  <a:srgbClr val="F25F54"/>
                </a:solidFill>
              </a:rPr>
              <a:t>loyer médian,</a:t>
            </a:r>
          </a:p>
          <a:p>
            <a:pPr algn="l" defTabSz="914400"/>
            <a:r>
              <a:rPr lang="fr-FR" sz="2000" dirty="0">
                <a:solidFill>
                  <a:srgbClr val="F25F54"/>
                </a:solidFill>
              </a:rPr>
              <a:t>délai de relocation et rendement locatif brut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10308" y="1105994"/>
            <a:ext cx="4956242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r">
              <a:defRPr/>
            </a:pPr>
            <a:r>
              <a:rPr lang="fr-FR" sz="8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 : 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FNAIM - OSLO (Observatoire Statistique des Locations, 2018 – Prix Fnaim au 31/12/2018)</a:t>
            </a:r>
          </a:p>
        </p:txBody>
      </p:sp>
      <p:sp>
        <p:nvSpPr>
          <p:cNvPr id="12" name="Rectangle 11"/>
          <p:cNvSpPr/>
          <p:nvPr/>
        </p:nvSpPr>
        <p:spPr>
          <a:xfrm rot="295965">
            <a:off x="7477063" y="2438767"/>
            <a:ext cx="1503678" cy="671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D007A"/>
              </a:buClr>
              <a:defRPr/>
            </a:pPr>
            <a:r>
              <a:rPr lang="fr-FR" sz="1400" b="1" dirty="0">
                <a:solidFill>
                  <a:schemeClr val="bg1"/>
                </a:solidFill>
                <a:cs typeface="Arial" pitchFamily="34" charset="0"/>
              </a:rPr>
              <a:t>Livret A </a:t>
            </a:r>
            <a:endParaRPr lang="fr-FR" sz="18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BD007A"/>
              </a:buClr>
              <a:defRPr/>
            </a:pPr>
            <a:r>
              <a:rPr lang="fr-FR" sz="1800" b="1" dirty="0">
                <a:solidFill>
                  <a:schemeClr val="bg1"/>
                </a:solidFill>
                <a:cs typeface="Arial" pitchFamily="34" charset="0"/>
              </a:rPr>
              <a:t>0,75 %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8637">
            <a:off x="7398315" y="4093373"/>
            <a:ext cx="1224116" cy="11536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295965">
            <a:off x="7396997" y="4177416"/>
            <a:ext cx="1503678" cy="9848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D007A"/>
              </a:buClr>
              <a:defRPr/>
            </a:pP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Rendement Assurance vie  </a:t>
            </a:r>
            <a:r>
              <a:rPr lang="fr-FR" sz="900" b="1" dirty="0">
                <a:solidFill>
                  <a:schemeClr val="bg1"/>
                </a:solidFill>
                <a:cs typeface="Arial" pitchFamily="34" charset="0"/>
              </a:rPr>
              <a:t>selon la GMF : </a:t>
            </a:r>
          </a:p>
          <a:p>
            <a:pPr>
              <a:lnSpc>
                <a:spcPct val="150000"/>
              </a:lnSpc>
              <a:buClr>
                <a:srgbClr val="BD007A"/>
              </a:buClr>
              <a:defRPr/>
            </a:pPr>
            <a:r>
              <a:rPr lang="fr-FR" sz="1800" b="1" dirty="0">
                <a:solidFill>
                  <a:schemeClr val="bg1"/>
                </a:solidFill>
                <a:cs typeface="Arial" pitchFamily="34" charset="0"/>
              </a:rPr>
              <a:t>2,1 %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/>
          </p:nvPr>
        </p:nvGraphicFramePr>
        <p:xfrm>
          <a:off x="1314993" y="1554006"/>
          <a:ext cx="5704372" cy="4251703"/>
        </p:xfrm>
        <a:graphic>
          <a:graphicData uri="http://schemas.openxmlformats.org/drawingml/2006/table">
            <a:tbl>
              <a:tblPr/>
              <a:tblGrid>
                <a:gridCol w="1344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145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Commune</a:t>
                      </a:r>
                      <a:endParaRPr lang="fr-FR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F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Loyer médian</a:t>
                      </a:r>
                    </a:p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 (en €/m²)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F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Délai médian (en jours)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F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Rendement locatif brut</a:t>
                      </a:r>
                      <a:r>
                        <a:rPr lang="fr-FR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(en 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F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50">
                <a:tc>
                  <a:txBody>
                    <a:bodyPr/>
                    <a:lstStyle/>
                    <a:p>
                      <a:pPr marL="0"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Bordeaux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5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50">
                <a:tc>
                  <a:txBody>
                    <a:bodyPr/>
                    <a:lstStyle/>
                    <a:p>
                      <a:pPr marL="0"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Paris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50">
                <a:tc>
                  <a:txBody>
                    <a:bodyPr/>
                    <a:lstStyle/>
                    <a:p>
                      <a:pPr marL="0"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Lyon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50">
                <a:tc>
                  <a:txBody>
                    <a:bodyPr/>
                    <a:lstStyle/>
                    <a:p>
                      <a:pPr marL="0"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Nantes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250">
                <a:tc>
                  <a:txBody>
                    <a:bodyPr/>
                    <a:lstStyle/>
                    <a:p>
                      <a:pPr marL="0"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Strasbourg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250">
                <a:tc>
                  <a:txBody>
                    <a:bodyPr/>
                    <a:lstStyle/>
                    <a:p>
                      <a:pPr marL="0"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Lille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250">
                <a:tc>
                  <a:txBody>
                    <a:bodyPr/>
                    <a:lstStyle/>
                    <a:p>
                      <a:pPr marL="0"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Rennes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250">
                <a:tc>
                  <a:txBody>
                    <a:bodyPr/>
                    <a:lstStyle/>
                    <a:p>
                      <a:pPr marL="0"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Ajaccio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250">
                <a:tc>
                  <a:txBody>
                    <a:bodyPr/>
                    <a:lstStyle/>
                    <a:p>
                      <a:pPr marL="0"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Toulouse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250">
                <a:tc>
                  <a:txBody>
                    <a:bodyPr/>
                    <a:lstStyle/>
                    <a:p>
                      <a:pPr marL="0"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Rouen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250">
                <a:tc>
                  <a:txBody>
                    <a:bodyPr/>
                    <a:lstStyle/>
                    <a:p>
                      <a:pPr marL="0"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Orléans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250">
                <a:tc>
                  <a:txBody>
                    <a:bodyPr/>
                    <a:lstStyle/>
                    <a:p>
                      <a:pPr marL="0"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Dijon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250">
                <a:tc>
                  <a:txBody>
                    <a:bodyPr/>
                    <a:lstStyle/>
                    <a:p>
                      <a:pPr marL="0"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Marseille</a:t>
                      </a:r>
                    </a:p>
                  </a:txBody>
                  <a:tcPr marL="72000" marR="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316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F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747290" y="1899521"/>
            <a:ext cx="6227377" cy="683881"/>
          </a:xfrm>
        </p:spPr>
        <p:txBody>
          <a:bodyPr/>
          <a:lstStyle/>
          <a:p>
            <a:r>
              <a:rPr lang="fr-FR" dirty="0">
                <a:solidFill>
                  <a:srgbClr val="341815"/>
                </a:solidFill>
                <a:cs typeface="Arial"/>
              </a:rPr>
              <a:t>Construction des logements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2085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/>
          <p:cNvSpPr txBox="1">
            <a:spLocks/>
          </p:cNvSpPr>
          <p:nvPr/>
        </p:nvSpPr>
        <p:spPr>
          <a:xfrm>
            <a:off x="385996" y="353044"/>
            <a:ext cx="5069897" cy="360020"/>
          </a:xfrm>
          <a:prstGeom prst="rect">
            <a:avLst/>
          </a:prstGeom>
        </p:spPr>
        <p:txBody>
          <a:bodyPr vert="horz" wrap="none" lIns="0" tIns="0" rIns="0" bIns="0"/>
          <a:lstStyle>
            <a:lvl1pPr algn="r">
              <a:defRPr lang="fr-FR" sz="2300" b="1" i="0" cap="all" dirty="0">
                <a:solidFill>
                  <a:srgbClr val="89A3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fr-FR" sz="2000" dirty="0">
                <a:solidFill>
                  <a:srgbClr val="675D53"/>
                </a:solidFill>
              </a:rPr>
              <a:t>Construction immobilière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7636" y="1079607"/>
            <a:ext cx="29530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Sources : SOeS, Sit@del2, estimations à fin novembre 2018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1295051"/>
            <a:ext cx="7389930" cy="49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27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857586" y="1116000"/>
            <a:ext cx="29302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Sources : SOeS, Sit@del2, estimations à fin </a:t>
            </a:r>
            <a:r>
              <a:rPr lang="fr-FR" sz="800" i="1" dirty="0">
                <a:solidFill>
                  <a:srgbClr val="675D53"/>
                </a:solidFill>
              </a:rPr>
              <a:t>novembre 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880978" y="2325544"/>
            <a:ext cx="1813699" cy="6463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6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-19,2%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re 2"/>
          <p:cNvSpPr>
            <a:spLocks noGrp="1"/>
          </p:cNvSpPr>
          <p:nvPr>
            <p:ph type="title"/>
          </p:nvPr>
        </p:nvSpPr>
        <p:spPr>
          <a:xfrm>
            <a:off x="866285" y="302448"/>
            <a:ext cx="6649111" cy="374886"/>
          </a:xfrm>
        </p:spPr>
        <p:txBody>
          <a:bodyPr/>
          <a:lstStyle/>
          <a:p>
            <a:pPr algn="l"/>
            <a:r>
              <a:rPr lang="fr-FR" sz="2200" dirty="0">
                <a:solidFill>
                  <a:srgbClr val="675D53"/>
                </a:solidFill>
              </a:rPr>
              <a:t>Les mises en chantier sont en Baisse…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22916" y="1825400"/>
            <a:ext cx="1941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675D53"/>
                </a:solidFill>
                <a:latin typeface="+mj-lt"/>
                <a:ea typeface="+mj-ea"/>
                <a:cs typeface="+mj-cs"/>
              </a:rPr>
              <a:t>Évolution entre </a:t>
            </a:r>
            <a:r>
              <a:rPr lang="fr-FR" sz="800" dirty="0">
                <a:solidFill>
                  <a:srgbClr val="675D53"/>
                </a:solidFill>
              </a:rPr>
              <a:t>novembre </a:t>
            </a:r>
            <a:r>
              <a:rPr lang="fr-FR" sz="800" dirty="0">
                <a:solidFill>
                  <a:srgbClr val="675D53"/>
                </a:solidFill>
                <a:latin typeface="+mj-lt"/>
                <a:ea typeface="+mj-ea"/>
                <a:cs typeface="+mj-cs"/>
              </a:rPr>
              <a:t>2017 / </a:t>
            </a:r>
            <a:r>
              <a:rPr lang="fr-FR" sz="800" dirty="0">
                <a:solidFill>
                  <a:srgbClr val="675D53"/>
                </a:solidFill>
              </a:rPr>
              <a:t>novembre </a:t>
            </a:r>
            <a:r>
              <a:rPr lang="fr-FR" sz="800" dirty="0">
                <a:solidFill>
                  <a:srgbClr val="675D53"/>
                </a:solidFill>
                <a:latin typeface="+mj-lt"/>
                <a:ea typeface="+mj-ea"/>
                <a:cs typeface="+mj-cs"/>
              </a:rPr>
              <a:t>2018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8" y="2657911"/>
            <a:ext cx="1808921" cy="1614988"/>
          </a:xfrm>
          <a:prstGeom prst="rect">
            <a:avLst/>
          </a:prstGeom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356853" y="2307925"/>
            <a:ext cx="1833988" cy="6463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6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Permis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974740" y="2325544"/>
            <a:ext cx="1848176" cy="6463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13 500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880978" y="4085893"/>
            <a:ext cx="1813699" cy="6463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-7,3%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356853" y="3892879"/>
            <a:ext cx="2607793" cy="120032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3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Mises en chantier</a:t>
            </a:r>
            <a:endParaRPr kumimoji="0" lang="fr-FR" altLang="fr-FR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974740" y="4085895"/>
            <a:ext cx="1848176" cy="6463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13 900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63157" y="1825400"/>
            <a:ext cx="17924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srgbClr val="675D53"/>
                </a:solidFill>
                <a:latin typeface="+mj-lt"/>
                <a:ea typeface="+mj-ea"/>
                <a:cs typeface="+mj-cs"/>
              </a:rPr>
              <a:t>Cumul annuel à fin novembre 2018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663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747290" y="1899521"/>
            <a:ext cx="6227377" cy="683881"/>
          </a:xfrm>
        </p:spPr>
        <p:txBody>
          <a:bodyPr/>
          <a:lstStyle/>
          <a:p>
            <a:r>
              <a:rPr lang="fr-FR" dirty="0">
                <a:solidFill>
                  <a:srgbClr val="341815"/>
                </a:solidFill>
                <a:cs typeface="Arial"/>
              </a:rPr>
              <a:t>Crédit à l’habitat des ménages  </a:t>
            </a:r>
            <a:br>
              <a:rPr lang="fr-FR" dirty="0">
                <a:solidFill>
                  <a:srgbClr val="341815"/>
                </a:solidFill>
                <a:cs typeface="Arial"/>
              </a:rPr>
            </a:br>
            <a:r>
              <a:rPr lang="fr-FR" sz="1600" i="1" dirty="0">
                <a:solidFill>
                  <a:srgbClr val="341815"/>
                </a:solidFill>
                <a:cs typeface="Arial"/>
              </a:rPr>
              <a:t>(tendances nationales) 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00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6577" y="326904"/>
            <a:ext cx="5464142" cy="703650"/>
          </a:xfrm>
        </p:spPr>
        <p:txBody>
          <a:bodyPr/>
          <a:lstStyle/>
          <a:p>
            <a:pPr algn="l"/>
            <a:r>
              <a:rPr lang="fr-FR" sz="2400" dirty="0">
                <a:solidFill>
                  <a:srgbClr val="675D53"/>
                </a:solidFill>
              </a:rPr>
              <a:t>QUI SOMMES-NOUS?</a:t>
            </a:r>
          </a:p>
        </p:txBody>
      </p:sp>
      <p:sp>
        <p:nvSpPr>
          <p:cNvPr id="7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386577" y="1519367"/>
            <a:ext cx="8667776" cy="3928358"/>
          </a:xfrm>
        </p:spPr>
        <p:txBody>
          <a:bodyPr/>
          <a:lstStyle/>
          <a:p>
            <a:pPr marL="539550" lvl="2" algn="l">
              <a:lnSpc>
                <a:spcPct val="150000"/>
              </a:lnSpc>
              <a:buClr>
                <a:srgbClr val="FFDC00"/>
              </a:buClr>
            </a:pPr>
            <a:r>
              <a:rPr lang="fr-FR" b="1" i="1" dirty="0">
                <a:solidFill>
                  <a:srgbClr val="675D53"/>
                </a:solidFill>
                <a:latin typeface="+mj-lt"/>
                <a:ea typeface="+mj-ea"/>
                <a:cs typeface="+mj-cs"/>
              </a:rPr>
              <a:t>	</a:t>
            </a:r>
            <a:r>
              <a:rPr lang="fr-FR" b="1" i="1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# Communauté FNAIM </a:t>
            </a:r>
            <a:r>
              <a:rPr lang="fr-FR" i="1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= </a:t>
            </a:r>
          </a:p>
          <a:p>
            <a:pPr marL="971550" lvl="2" indent="-432000" algn="l">
              <a:lnSpc>
                <a:spcPct val="150000"/>
              </a:lnSpc>
              <a:buClr>
                <a:srgbClr val="FFDC00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</a:t>
            </a:r>
            <a:r>
              <a:rPr lang="fr-FR" sz="1600" baseline="30000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ère</a:t>
            </a:r>
            <a:r>
              <a:rPr lang="fr-FR" sz="1600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communauté européenne de professionnels de l’</a:t>
            </a:r>
            <a:r>
              <a:rPr lang="fr-FR" sz="1600" dirty="0" err="1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immo</a:t>
            </a:r>
            <a:r>
              <a:rPr lang="fr-FR" sz="1600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avec 10 000 adhérents</a:t>
            </a:r>
          </a:p>
          <a:p>
            <a:pPr marL="539550" lvl="2" algn="l">
              <a:lnSpc>
                <a:spcPct val="150000"/>
              </a:lnSpc>
              <a:buClr>
                <a:srgbClr val="FFDC00"/>
              </a:buClr>
            </a:pPr>
            <a:r>
              <a:rPr lang="fr-FR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</a:p>
          <a:p>
            <a:pPr marL="539550" lvl="2" algn="l">
              <a:lnSpc>
                <a:spcPct val="150000"/>
              </a:lnSpc>
              <a:buClr>
                <a:srgbClr val="FFDC00"/>
              </a:buClr>
            </a:pPr>
            <a:r>
              <a:rPr lang="fr-FR" b="1" i="1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# Part de marché et reconnaissance des professionnels</a:t>
            </a:r>
          </a:p>
          <a:p>
            <a:pPr marL="971550" lvl="2" indent="-432000" algn="l">
              <a:lnSpc>
                <a:spcPct val="150000"/>
              </a:lnSpc>
              <a:buClr>
                <a:srgbClr val="FFDC00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70% des transactions en France </a:t>
            </a:r>
            <a:r>
              <a:rPr lang="fr-FR" sz="1200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(source CGEDD)</a:t>
            </a:r>
          </a:p>
          <a:p>
            <a:pPr marL="971550" lvl="2" indent="-432000" algn="l">
              <a:lnSpc>
                <a:spcPct val="150000"/>
              </a:lnSpc>
              <a:buClr>
                <a:srgbClr val="FFDC00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Des acteurs aux métiers / titres protégés depuis ELAN </a:t>
            </a:r>
          </a:p>
          <a:p>
            <a:pPr marL="971550" lvl="2" indent="-432000" algn="l">
              <a:lnSpc>
                <a:spcPct val="150000"/>
              </a:lnSpc>
              <a:buClr>
                <a:srgbClr val="FFDC00"/>
              </a:buClr>
              <a:buFont typeface="Wingdings" panose="05000000000000000000" pitchFamily="2" charset="2"/>
              <a:buChar char="ü"/>
            </a:pPr>
            <a:endParaRPr lang="fr-FR" dirty="0">
              <a:solidFill>
                <a:srgbClr val="675D53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539550" lvl="2" algn="l">
              <a:lnSpc>
                <a:spcPct val="150000"/>
              </a:lnSpc>
              <a:buClr>
                <a:srgbClr val="FFDC00"/>
              </a:buClr>
            </a:pPr>
            <a:r>
              <a:rPr lang="fr-FR" b="1" i="1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	# Satisfaction clients</a:t>
            </a:r>
          </a:p>
          <a:p>
            <a:pPr marL="971550" lvl="2" indent="-432000" algn="l">
              <a:lnSpc>
                <a:spcPct val="150000"/>
              </a:lnSpc>
              <a:buClr>
                <a:srgbClr val="FFDC00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8EC255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7,1 </a:t>
            </a:r>
            <a:r>
              <a:rPr lang="fr-FR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/10 satisfaction selon </a:t>
            </a:r>
            <a:r>
              <a:rPr lang="fr-FR" dirty="0" err="1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Ifop_Opinion</a:t>
            </a:r>
            <a:r>
              <a:rPr lang="fr-FR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System ; en hausse depuis 3 ans</a:t>
            </a:r>
          </a:p>
          <a:p>
            <a:pPr marL="971550" lvl="2" indent="-432000" algn="l">
              <a:lnSpc>
                <a:spcPct val="150000"/>
              </a:lnSpc>
              <a:buClr>
                <a:srgbClr val="FFDC00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8EC255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73 % </a:t>
            </a:r>
            <a:r>
              <a:rPr lang="fr-FR" dirty="0">
                <a:solidFill>
                  <a:srgbClr val="675D53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d’intentions de recommandation</a:t>
            </a:r>
          </a:p>
          <a:p>
            <a:pPr marL="0" lvl="2" algn="l">
              <a:lnSpc>
                <a:spcPct val="150000"/>
              </a:lnSpc>
              <a:spcAft>
                <a:spcPts val="600"/>
              </a:spcAft>
              <a:buClr>
                <a:srgbClr val="BD007A"/>
              </a:buClr>
              <a:buSzPct val="175000"/>
            </a:pPr>
            <a:endParaRPr lang="fr-FR" dirty="0">
              <a:solidFill>
                <a:srgbClr val="675D53"/>
              </a:solidFill>
              <a:latin typeface="+mj-lt"/>
              <a:ea typeface="+mj-ea"/>
              <a:cs typeface="+mj-cs"/>
            </a:endParaRPr>
          </a:p>
          <a:p>
            <a:pPr marL="0" lvl="2" indent="-432000" algn="l">
              <a:lnSpc>
                <a:spcPct val="150000"/>
              </a:lnSpc>
              <a:spcAft>
                <a:spcPts val="600"/>
              </a:spcAft>
              <a:buClr>
                <a:srgbClr val="BD007A"/>
              </a:buClr>
              <a:buSzPct val="131000"/>
            </a:pPr>
            <a:endParaRPr lang="fr-FR" dirty="0">
              <a:solidFill>
                <a:srgbClr val="675D5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822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6"/>
          <p:cNvSpPr>
            <a:spLocks noGrp="1"/>
          </p:cNvSpPr>
          <p:nvPr>
            <p:ph type="title"/>
          </p:nvPr>
        </p:nvSpPr>
        <p:spPr>
          <a:xfrm>
            <a:off x="900153" y="192918"/>
            <a:ext cx="6376633" cy="575821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rgbClr val="675D53"/>
                </a:solidFill>
              </a:rPr>
              <a:t>Production de Crédit à l’habitat des particuliers</a:t>
            </a:r>
            <a:br>
              <a:rPr lang="fr-FR" sz="2200" dirty="0">
                <a:solidFill>
                  <a:srgbClr val="675D53"/>
                </a:solidFill>
              </a:rPr>
            </a:br>
            <a:endParaRPr lang="fr-FR" sz="2200" dirty="0">
              <a:solidFill>
                <a:srgbClr val="675D53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21739" y="1152000"/>
            <a:ext cx="2342390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8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 : 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8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anque de France (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septembre 2018</a:t>
            </a:r>
            <a:r>
              <a:rPr lang="fr-FR" sz="8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45100" y="5911823"/>
            <a:ext cx="134876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i="1" dirty="0">
                <a:solidFill>
                  <a:schemeClr val="bg1">
                    <a:lumMod val="50000"/>
                  </a:schemeClr>
                </a:solidFill>
              </a:rPr>
              <a:t>* Octobre 2017 à Septembre 2018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8279" y="1370567"/>
            <a:ext cx="6385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D007A"/>
              </a:buClr>
              <a:defRPr/>
            </a:pPr>
            <a:r>
              <a:rPr lang="fr-FR" b="1" dirty="0">
                <a:solidFill>
                  <a:srgbClr val="00A3B2"/>
                </a:solidFill>
                <a:cs typeface="Arial" pitchFamily="34" charset="0"/>
              </a:rPr>
              <a:t>214 Mds sur 12 mois à septembre 2018, soit une baisse de 27% par rapport à la même période un an avant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204519"/>
              </p:ext>
            </p:extLst>
          </p:nvPr>
        </p:nvGraphicFramePr>
        <p:xfrm>
          <a:off x="1201783" y="2133600"/>
          <a:ext cx="6662346" cy="387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758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6"/>
          <p:cNvSpPr>
            <a:spLocks noGrp="1"/>
          </p:cNvSpPr>
          <p:nvPr>
            <p:ph type="title"/>
          </p:nvPr>
        </p:nvSpPr>
        <p:spPr>
          <a:xfrm>
            <a:off x="367359" y="340148"/>
            <a:ext cx="6376633" cy="575821"/>
          </a:xfrm>
        </p:spPr>
        <p:txBody>
          <a:bodyPr/>
          <a:lstStyle/>
          <a:p>
            <a:pPr algn="l"/>
            <a:r>
              <a:rPr lang="fr-FR" sz="2000" b="0" dirty="0">
                <a:solidFill>
                  <a:srgbClr val="675D53"/>
                </a:solidFill>
              </a:rPr>
              <a:t>Durée moyenne des </a:t>
            </a:r>
            <a:r>
              <a:rPr lang="fr-FR" sz="2000" dirty="0">
                <a:solidFill>
                  <a:srgbClr val="675D53"/>
                </a:solidFill>
              </a:rPr>
              <a:t>crédits à l’habitat</a:t>
            </a:r>
            <a:br>
              <a:rPr lang="fr-FR" sz="2000" dirty="0">
                <a:solidFill>
                  <a:srgbClr val="675D53"/>
                </a:solidFill>
              </a:rPr>
            </a:br>
            <a:r>
              <a:rPr lang="fr-FR" sz="2000" dirty="0">
                <a:solidFill>
                  <a:srgbClr val="675D53"/>
                </a:solidFill>
              </a:rPr>
              <a:t>des particuliers</a:t>
            </a:r>
            <a:r>
              <a:rPr lang="fr-FR" sz="2000" b="0" dirty="0">
                <a:solidFill>
                  <a:srgbClr val="675D53"/>
                </a:solidFill>
              </a:rPr>
              <a:t> </a:t>
            </a:r>
            <a:endParaRPr lang="fr-FR" sz="2200" b="0" dirty="0">
              <a:solidFill>
                <a:srgbClr val="675D53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62954" y="1113579"/>
            <a:ext cx="3754109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8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 : 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8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anque de 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France - Le financement de l’habitat en 2017 (juillet 2018)</a:t>
            </a:r>
            <a:endParaRPr lang="fr-FR" sz="800" b="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6082" y="1356392"/>
            <a:ext cx="7360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D007A"/>
              </a:buClr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La durée moyenne des crédits immobiliers est aujourd’hui de 20 ans, </a:t>
            </a:r>
          </a:p>
          <a:p>
            <a:pPr>
              <a:buClr>
                <a:srgbClr val="BD007A"/>
              </a:buClr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afin d’accompagner la hausse des prix de l’immobilier, </a:t>
            </a:r>
          </a:p>
          <a:p>
            <a:pPr>
              <a:buClr>
                <a:srgbClr val="BD007A"/>
              </a:buClr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que 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le faible niveau des taux ne parvient pas à compenser à lui seul.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/>
          </p:nvPr>
        </p:nvGraphicFramePr>
        <p:xfrm>
          <a:off x="956082" y="2247240"/>
          <a:ext cx="7360348" cy="390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171">
            <a:off x="6399980" y="-129850"/>
            <a:ext cx="1265391" cy="132911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56082" y="6086100"/>
            <a:ext cx="2057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*Novembre 2018</a:t>
            </a:r>
          </a:p>
        </p:txBody>
      </p:sp>
    </p:spTree>
    <p:extLst>
      <p:ext uri="{BB962C8B-B14F-4D97-AF65-F5344CB8AC3E}">
        <p14:creationId xmlns:p14="http://schemas.microsoft.com/office/powerpoint/2010/main" val="4105849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6"/>
          <p:cNvSpPr>
            <a:spLocks noGrp="1"/>
          </p:cNvSpPr>
          <p:nvPr>
            <p:ph type="title"/>
          </p:nvPr>
        </p:nvSpPr>
        <p:spPr>
          <a:xfrm>
            <a:off x="2191787" y="263997"/>
            <a:ext cx="4197902" cy="376109"/>
          </a:xfrm>
        </p:spPr>
        <p:txBody>
          <a:bodyPr/>
          <a:lstStyle/>
          <a:p>
            <a:pPr algn="l"/>
            <a:r>
              <a:rPr lang="fr-FR" sz="2200" dirty="0">
                <a:solidFill>
                  <a:srgbClr val="675D53"/>
                </a:solidFill>
              </a:rPr>
              <a:t>baisse des taux d'intérêt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605651" y="1128429"/>
            <a:ext cx="2342390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8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 : 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8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anque de France (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novembre 2018</a:t>
            </a:r>
            <a:r>
              <a:rPr lang="fr-FR" sz="8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598" y="1870177"/>
            <a:ext cx="7390042" cy="573410"/>
          </a:xfrm>
          <a:prstGeom prst="rect">
            <a:avLst/>
          </a:prstGeom>
        </p:spPr>
        <p:txBody>
          <a:bodyPr wrap="square" lIns="80184" tIns="40092" rIns="80184" bIns="40092">
            <a:spAutoFit/>
          </a:bodyPr>
          <a:lstStyle/>
          <a:p>
            <a:pPr defTabSz="456602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A3B2"/>
                </a:solidFill>
                <a:ea typeface="ＭＳ Ｐゴシック" pitchFamily="34" charset="-128"/>
              </a:rPr>
              <a:t>Taux d’intérêt moyen : - 3 points par rapport  au niveau d’avant crise ( 2007)</a:t>
            </a:r>
          </a:p>
          <a:p>
            <a:pPr defTabSz="456602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A3B2"/>
                </a:solidFill>
                <a:ea typeface="ＭＳ Ｐゴシック" pitchFamily="34" charset="-128"/>
              </a:rPr>
              <a:t>                                    - 1,50%, soit -10 points de base sur 10 mois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22846" y="6021795"/>
            <a:ext cx="176049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r-FR" sz="700" i="1" dirty="0">
                <a:solidFill>
                  <a:schemeClr val="bg1">
                    <a:lumMod val="50000"/>
                  </a:schemeClr>
                </a:solidFill>
              </a:rPr>
              <a:t>* Taux : octobre 2018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599" y="1497655"/>
            <a:ext cx="8527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D007A"/>
              </a:buClr>
              <a:defRPr/>
            </a:pPr>
            <a:r>
              <a:rPr lang="fr-FR" b="1" dirty="0">
                <a:solidFill>
                  <a:srgbClr val="00A3B2"/>
                </a:solidFill>
                <a:cs typeface="Arial" pitchFamily="34" charset="0"/>
              </a:rPr>
              <a:t>Les taux n’ont cessé de baisser depuis 2011 et ne remontent toujours pas…</a:t>
            </a: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042506"/>
              </p:ext>
            </p:extLst>
          </p:nvPr>
        </p:nvGraphicFramePr>
        <p:xfrm>
          <a:off x="957943" y="2478421"/>
          <a:ext cx="7453625" cy="350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0573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73870" y="1072899"/>
            <a:ext cx="15376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Source</a:t>
            </a:r>
            <a:r>
              <a:rPr lang="fr-FR" sz="800" i="1" dirty="0">
                <a:latin typeface="+mj-lt"/>
              </a:rPr>
              <a:t> 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: FNAIM, janvier 2019</a:t>
            </a:r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368366" y="342201"/>
            <a:ext cx="7029709" cy="360680"/>
          </a:xfrm>
        </p:spPr>
        <p:txBody>
          <a:bodyPr/>
          <a:lstStyle/>
          <a:p>
            <a:pPr algn="l"/>
            <a:r>
              <a:rPr lang="fr-FR" sz="2000" dirty="0">
                <a:solidFill>
                  <a:srgbClr val="675D53"/>
                </a:solidFill>
              </a:rPr>
              <a:t>Perspectives du marché résidentiel en 2019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29139" y="2812428"/>
            <a:ext cx="683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00A3B2"/>
              </a:buClr>
            </a:pPr>
            <a:r>
              <a:rPr lang="fr-FR" b="1" dirty="0">
                <a:solidFill>
                  <a:srgbClr val="00A3B2"/>
                </a:solidFill>
                <a:cs typeface="Arial" charset="0"/>
              </a:rPr>
              <a:t>3 indicateurs à surveiller :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00A3B2"/>
              </a:buClr>
            </a:pPr>
            <a:endParaRPr lang="fr-FR" b="1" dirty="0">
              <a:solidFill>
                <a:srgbClr val="00A3B2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8144" y="4885450"/>
            <a:ext cx="7192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BD007A"/>
              </a:buClr>
              <a:defRPr/>
            </a:pPr>
            <a:r>
              <a:rPr lang="fr-FR" b="1" dirty="0">
                <a:solidFill>
                  <a:srgbClr val="00A3B2"/>
                </a:solidFill>
                <a:cs typeface="Arial" charset="0"/>
              </a:rPr>
              <a:t>En 2019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une inflexion du marché est à prévoir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03" y="1322817"/>
            <a:ext cx="982794" cy="12532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8637">
            <a:off x="5756791" y="1536012"/>
            <a:ext cx="3045815" cy="19164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95965">
            <a:off x="5750957" y="1848758"/>
            <a:ext cx="3136061" cy="14619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D007A"/>
              </a:buClr>
              <a:defRPr/>
            </a:pPr>
            <a:r>
              <a:rPr lang="fr-FR" sz="1200" b="1" dirty="0">
                <a:solidFill>
                  <a:schemeClr val="bg1"/>
                </a:solidFill>
                <a:cs typeface="Arial" pitchFamily="34" charset="0"/>
              </a:rPr>
              <a:t>Rappel prévisions FNAIM </a:t>
            </a: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(janvier 2018) :</a:t>
            </a:r>
            <a:endParaRPr lang="fr-FR" sz="4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BD007A"/>
              </a:buClr>
              <a:defRPr/>
            </a:pPr>
            <a:endParaRPr lang="fr-FR" sz="8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BD007A"/>
              </a:buClr>
              <a:defRPr/>
            </a:pP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- Hausse des prix de </a:t>
            </a:r>
            <a:r>
              <a:rPr lang="fr-FR" sz="1200" b="1" dirty="0">
                <a:solidFill>
                  <a:schemeClr val="bg1"/>
                </a:solidFill>
                <a:cs typeface="Arial" pitchFamily="34" charset="0"/>
              </a:rPr>
              <a:t>2%</a:t>
            </a:r>
          </a:p>
          <a:p>
            <a:pPr>
              <a:buClr>
                <a:srgbClr val="BD007A"/>
              </a:buClr>
              <a:defRPr/>
            </a:pP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- Hausse réelle : </a:t>
            </a:r>
            <a:r>
              <a:rPr lang="fr-FR" sz="1600" b="1" dirty="0">
                <a:solidFill>
                  <a:schemeClr val="bg1"/>
                </a:solidFill>
                <a:cs typeface="Arial" pitchFamily="34" charset="0"/>
              </a:rPr>
              <a:t>2,7 %</a:t>
            </a:r>
          </a:p>
          <a:p>
            <a:pPr>
              <a:buClr>
                <a:srgbClr val="BD007A"/>
              </a:buClr>
              <a:defRPr/>
            </a:pPr>
            <a:endParaRPr lang="fr-FR" sz="7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BD007A"/>
              </a:buClr>
              <a:defRPr/>
            </a:pP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La stabilité du volume de ventes annoncée a bien eu lieu</a:t>
            </a:r>
            <a:endParaRPr lang="fr-FR" sz="10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BD007A"/>
              </a:buClr>
              <a:defRPr/>
            </a:pPr>
            <a:r>
              <a:rPr lang="fr-F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28206811-16FF-440D-AEFD-D6FE16303988}"/>
              </a:ext>
            </a:extLst>
          </p:cNvPr>
          <p:cNvSpPr txBox="1">
            <a:spLocks/>
          </p:cNvSpPr>
          <p:nvPr/>
        </p:nvSpPr>
        <p:spPr>
          <a:xfrm>
            <a:off x="1529139" y="3377574"/>
            <a:ext cx="6336436" cy="150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93000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Taux d’intérêt et niveau de crédits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93000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Confiance des ménages fragilisée en 2018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93000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Niveau de l’emploi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D007A"/>
              </a:buClr>
              <a:buSzPct val="93000"/>
            </a:pPr>
            <a:endParaRPr lang="fr-FR" sz="1400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9487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Losange 4"/>
          <p:cNvSpPr/>
          <p:nvPr/>
        </p:nvSpPr>
        <p:spPr>
          <a:xfrm>
            <a:off x="0" y="753979"/>
            <a:ext cx="3400927" cy="2903621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451559" y="16042"/>
            <a:ext cx="1668379" cy="1491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C:\Users\jdumont\AppData\Local\Microsoft\Windows\Temporary Internet Files\Content.Outlook\08TXNJY3\Logo Rhôn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076" y="552509"/>
            <a:ext cx="2073428" cy="1814733"/>
          </a:xfrm>
          <a:prstGeom prst="rect">
            <a:avLst/>
          </a:prstGeom>
          <a:noFill/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490895" y="1826005"/>
            <a:ext cx="271779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4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Pour plus d’informations :</a:t>
            </a:r>
          </a:p>
          <a:p>
            <a:pPr algn="ctr" eaLnBrk="0" hangingPunct="0">
              <a:defRPr/>
            </a:pPr>
            <a:endParaRPr lang="fr-FR" sz="1400" b="1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ctr" eaLnBrk="0" hangingPunct="0">
              <a:defRPr/>
            </a:pPr>
            <a:endParaRPr lang="fr-FR" sz="1400" b="1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ctr" eaLnBrk="0" hangingPunct="0">
              <a:defRPr/>
            </a:pPr>
            <a:r>
              <a:rPr lang="fr-FR" sz="14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Alexandre SCHMIDT </a:t>
            </a:r>
          </a:p>
          <a:p>
            <a:pPr algn="ctr" eaLnBrk="0" hangingPunct="0">
              <a:defRPr/>
            </a:pPr>
            <a:r>
              <a:rPr lang="fr-FR" sz="1400" dirty="0">
                <a:latin typeface="Abadi MT Condensed Light" charset="0"/>
                <a:ea typeface="Abadi MT Condensed Light" charset="0"/>
                <a:cs typeface="Abadi MT Condensed Light" charset="0"/>
              </a:rPr>
              <a:t>Président de la Chambre FNAIM du Rhône</a:t>
            </a:r>
          </a:p>
          <a:p>
            <a:pPr algn="ctr" eaLnBrk="0" hangingPunct="0">
              <a:defRPr/>
            </a:pPr>
            <a:r>
              <a:rPr lang="fr-FR" sz="1400" dirty="0">
                <a:latin typeface="Abadi MT Condensed Light" charset="0"/>
                <a:ea typeface="Abadi MT Condensed Light" charset="0"/>
                <a:cs typeface="Abadi MT Condensed Light" charset="0"/>
              </a:rPr>
              <a:t>61, rue de la République, 69002 LYON</a:t>
            </a:r>
          </a:p>
          <a:p>
            <a:pPr algn="ctr" eaLnBrk="0" hangingPunct="0"/>
            <a:endParaRPr lang="fr-FR" sz="1400" b="1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ctr" eaLnBrk="0" hangingPunct="0"/>
            <a:r>
              <a:rPr lang="fr-FR" sz="14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Contact presse: Charlotte VERBORG</a:t>
            </a:r>
          </a:p>
          <a:p>
            <a:pPr algn="ctr" eaLnBrk="0" hangingPunct="0"/>
            <a:r>
              <a:rPr lang="fr-FR" sz="14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06 89 87 18 83 – </a:t>
            </a:r>
            <a:r>
              <a:rPr lang="fr-FR" sz="1400" b="1" dirty="0">
                <a:latin typeface="Abadi MT Condensed Light" charset="0"/>
                <a:ea typeface="Abadi MT Condensed Light" charset="0"/>
                <a:cs typeface="Abadi MT Condensed Light" charset="0"/>
                <a:hlinkClick r:id="rId3"/>
              </a:rPr>
              <a:t>charlotte@cvrp.fr</a:t>
            </a:r>
            <a:endParaRPr lang="fr-FR" sz="1400" b="1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ctr" eaLnBrk="0" hangingPunct="0">
              <a:defRPr/>
            </a:pPr>
            <a:endParaRPr lang="fr-FR" sz="1200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9627" y="5031123"/>
            <a:ext cx="44785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fr-FR" sz="1000" b="1" i="1" dirty="0">
                <a:latin typeface="Arial" pitchFamily="34" charset="0"/>
                <a:cs typeface="Arial" pitchFamily="34" charset="0"/>
              </a:rPr>
              <a:t>Reproduction autorisée sous réserve de la mention « Source : FNAIM »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73375" y="4100414"/>
            <a:ext cx="4278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000" b="1" dirty="0">
                <a:latin typeface="Arial" pitchFamily="34" charset="0"/>
                <a:cs typeface="Arial" pitchFamily="34" charset="0"/>
              </a:rPr>
              <a:t>Document réalisé par la cellule économique de la FNAIM</a:t>
            </a:r>
          </a:p>
          <a:p>
            <a:pPr algn="ctr" eaLnBrk="0" hangingPunct="0"/>
            <a:endParaRPr lang="fr-FR" sz="400" b="1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fr-FR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Julien DUMONT &amp; Romain AGBO</a:t>
            </a:r>
          </a:p>
          <a:p>
            <a:pPr algn="ctr" eaLnBrk="0" hangingPunct="0"/>
            <a:r>
              <a:rPr lang="fr-FR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Courriel  : </a:t>
            </a:r>
            <a:r>
              <a:rPr lang="fr-FR" sz="1000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label@fnaim.fr</a:t>
            </a:r>
            <a:endParaRPr lang="fr-FR" sz="1000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/>
            <a:endParaRPr lang="fr-FR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" y="493240"/>
            <a:ext cx="2088000" cy="146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8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/>
          <p:cNvGraphicFramePr>
            <a:graphicFrameLocks/>
          </p:cNvGraphicFramePr>
          <p:nvPr>
            <p:extLst/>
          </p:nvPr>
        </p:nvGraphicFramePr>
        <p:xfrm>
          <a:off x="914790" y="2209722"/>
          <a:ext cx="7951814" cy="344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5871882" y="1082727"/>
            <a:ext cx="20449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Source: Insee (novembre 2018), FNAIM</a:t>
            </a:r>
          </a:p>
        </p:txBody>
      </p:sp>
      <p:sp>
        <p:nvSpPr>
          <p:cNvPr id="6" name="Rectangle 5"/>
          <p:cNvSpPr/>
          <p:nvPr/>
        </p:nvSpPr>
        <p:spPr>
          <a:xfrm>
            <a:off x="938218" y="5752446"/>
            <a:ext cx="79190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L’indicateur synthétique de confiance des ménages résume leur opinion sur la situation économique. Il décrit la composante commune de 8 soldes d’opinion : niveau de vie passé et futur en France, situation financière personnelle passée et future, chômage, opportunité de faire des achats importants, capacité d’épargne actuelle et future.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26948" y="1437887"/>
            <a:ext cx="8127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décembre 2018, la </a:t>
            </a:r>
            <a:r>
              <a:rPr lang="fr-FR" sz="1600" b="1" dirty="0">
                <a:solidFill>
                  <a:srgbClr val="8BC051"/>
                </a:solidFill>
              </a:rPr>
              <a:t>confiance des ménages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la situation économique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baisse fortement.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Elle perd 18 points sur l’année 2018. </a:t>
            </a: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Elle se rapproche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valeurs de la période 2008 à 2015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Image 14" descr="Sarkozy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43" y="4262358"/>
            <a:ext cx="887121" cy="887133"/>
          </a:xfrm>
          <a:prstGeom prst="rect">
            <a:avLst/>
          </a:prstGeom>
        </p:spPr>
      </p:pic>
      <p:pic>
        <p:nvPicPr>
          <p:cNvPr id="16" name="Image 15" descr="Hollande.png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08" y="4262358"/>
            <a:ext cx="902750" cy="902691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4518212" y="4262358"/>
            <a:ext cx="406101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Macron.png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66" y="3803174"/>
            <a:ext cx="902750" cy="902750"/>
          </a:xfrm>
          <a:prstGeom prst="rect">
            <a:avLst/>
          </a:prstGeom>
        </p:spPr>
      </p:pic>
      <p:sp>
        <p:nvSpPr>
          <p:cNvPr id="14" name="Titre 2">
            <a:extLst>
              <a:ext uri="{FF2B5EF4-FFF2-40B4-BE49-F238E27FC236}">
                <a16:creationId xmlns:a16="http://schemas.microsoft.com/office/drawing/2014/main" id="{7A135095-F622-7342-9E9B-E4FD5DD3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10" y="350597"/>
            <a:ext cx="6874386" cy="360680"/>
          </a:xfrm>
        </p:spPr>
        <p:txBody>
          <a:bodyPr/>
          <a:lstStyle/>
          <a:p>
            <a:pPr algn="l"/>
            <a:r>
              <a:rPr lang="fr-FR" sz="2000" b="0" dirty="0">
                <a:solidFill>
                  <a:srgbClr val="675D53"/>
                </a:solidFill>
              </a:rPr>
              <a:t>La </a:t>
            </a:r>
            <a:r>
              <a:rPr lang="fr-FR" sz="2000" dirty="0">
                <a:solidFill>
                  <a:srgbClr val="675D53"/>
                </a:solidFill>
              </a:rPr>
              <a:t>confiance</a:t>
            </a:r>
            <a:r>
              <a:rPr lang="fr-FR" sz="2000" b="0" dirty="0">
                <a:solidFill>
                  <a:srgbClr val="675D53"/>
                </a:solidFill>
              </a:rPr>
              <a:t> 2018 des ménages </a:t>
            </a:r>
            <a:r>
              <a:rPr lang="fr-FR" sz="2000" dirty="0">
                <a:solidFill>
                  <a:srgbClr val="675D53"/>
                </a:solidFill>
              </a:rPr>
              <a:t>en baisse</a:t>
            </a:r>
            <a:br>
              <a:rPr lang="fr-FR" sz="2000" dirty="0">
                <a:solidFill>
                  <a:srgbClr val="675D53"/>
                </a:solidFill>
              </a:rPr>
            </a:br>
            <a:endParaRPr lang="fr-FR" sz="2000" dirty="0">
              <a:solidFill>
                <a:srgbClr val="675D53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642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A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887379" y="1910197"/>
            <a:ext cx="5486400" cy="799136"/>
          </a:xfrm>
        </p:spPr>
        <p:txBody>
          <a:bodyPr/>
          <a:lstStyle/>
          <a:p>
            <a:r>
              <a:rPr lang="fr-FR" dirty="0"/>
              <a:t>Parc de logements</a:t>
            </a:r>
            <a:br>
              <a:rPr lang="fr-FR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15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6"/>
          <p:cNvSpPr>
            <a:spLocks noGrp="1"/>
          </p:cNvSpPr>
          <p:nvPr>
            <p:ph type="title"/>
          </p:nvPr>
        </p:nvSpPr>
        <p:spPr>
          <a:xfrm>
            <a:off x="1436976" y="337505"/>
            <a:ext cx="5421030" cy="432962"/>
          </a:xfrm>
        </p:spPr>
        <p:txBody>
          <a:bodyPr/>
          <a:lstStyle/>
          <a:p>
            <a:pPr algn="ctr"/>
            <a:r>
              <a:rPr lang="fr-FR" sz="2200" dirty="0">
                <a:solidFill>
                  <a:srgbClr val="675D53"/>
                </a:solidFill>
              </a:rPr>
              <a:t>Près de 900 000 logements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832000" y="1152000"/>
            <a:ext cx="2014310" cy="108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800" i="1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Sources : Calcul FNAIM, Insee RP2015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139" y="1583633"/>
            <a:ext cx="2354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D007A"/>
              </a:buClr>
              <a:defRPr/>
            </a:pPr>
            <a:r>
              <a:rPr lang="fr-FR" sz="1400" b="1" dirty="0">
                <a:solidFill>
                  <a:srgbClr val="00A3B2"/>
                </a:solidFill>
                <a:cs typeface="Arial" pitchFamily="34" charset="0"/>
              </a:rPr>
              <a:t>Parc selon la catégorie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39" y="1954020"/>
            <a:ext cx="5297767" cy="40318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84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6"/>
          <p:cNvSpPr>
            <a:spLocks noGrp="1"/>
          </p:cNvSpPr>
          <p:nvPr>
            <p:ph type="title"/>
          </p:nvPr>
        </p:nvSpPr>
        <p:spPr>
          <a:xfrm>
            <a:off x="1453910" y="337504"/>
            <a:ext cx="5421030" cy="432962"/>
          </a:xfrm>
        </p:spPr>
        <p:txBody>
          <a:bodyPr/>
          <a:lstStyle/>
          <a:p>
            <a:pPr algn="ctr"/>
            <a:r>
              <a:rPr lang="fr-FR" sz="2200" dirty="0">
                <a:solidFill>
                  <a:srgbClr val="675D53"/>
                </a:solidFill>
              </a:rPr>
              <a:t>Près de 800 000 ménages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832000" y="1152000"/>
            <a:ext cx="2014310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800" i="1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Sources : Calcul FNAIM, Insee RP2015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3273" y="1525099"/>
            <a:ext cx="3285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D007A"/>
              </a:buClr>
              <a:defRPr/>
            </a:pPr>
            <a:r>
              <a:rPr lang="fr-FR" sz="1400" b="1" dirty="0">
                <a:solidFill>
                  <a:srgbClr val="00A3B2"/>
                </a:solidFill>
                <a:cs typeface="Arial" pitchFamily="34" charset="0"/>
              </a:rPr>
              <a:t>Statut d’occupation des ménages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81800" y="5879051"/>
            <a:ext cx="2200204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>
              <a:defRPr/>
            </a:pPr>
            <a:r>
              <a:rPr lang="fr-FR" sz="7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Autres : ménages locataires d’un meublé, d’une</a:t>
            </a:r>
          </a:p>
          <a:p>
            <a:pPr marL="533400" indent="-533400">
              <a:defRPr/>
            </a:pPr>
            <a:r>
              <a:rPr lang="fr-FR" sz="7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chambre d’hôtel et les logés gratuitement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265477"/>
              </p:ext>
            </p:extLst>
          </p:nvPr>
        </p:nvGraphicFramePr>
        <p:xfrm>
          <a:off x="1453909" y="2057399"/>
          <a:ext cx="6614073" cy="382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71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B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946645" y="1783197"/>
            <a:ext cx="6078821" cy="1199700"/>
          </a:xfrm>
        </p:spPr>
        <p:txBody>
          <a:bodyPr/>
          <a:lstStyle/>
          <a:p>
            <a:r>
              <a:rPr lang="fr-FR" dirty="0"/>
              <a:t>Tendance des ventes dans l’Existant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16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924130" y="1908119"/>
          <a:ext cx="7775180" cy="431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re 6"/>
          <p:cNvSpPr>
            <a:spLocks noGrp="1"/>
          </p:cNvSpPr>
          <p:nvPr>
            <p:ph type="title"/>
          </p:nvPr>
        </p:nvSpPr>
        <p:spPr>
          <a:xfrm>
            <a:off x="394010" y="334974"/>
            <a:ext cx="8708583" cy="455469"/>
          </a:xfrm>
        </p:spPr>
        <p:txBody>
          <a:bodyPr/>
          <a:lstStyle/>
          <a:p>
            <a:pPr algn="l"/>
            <a:r>
              <a:rPr lang="fr-FR" sz="2000" b="0" dirty="0">
                <a:solidFill>
                  <a:srgbClr val="675D53"/>
                </a:solidFill>
              </a:rPr>
              <a:t>Nombre de ventes en France : après 3 ans de hausse</a:t>
            </a:r>
            <a:br>
              <a:rPr lang="fr-FR" sz="2000" b="0" dirty="0">
                <a:solidFill>
                  <a:srgbClr val="675D53"/>
                </a:solidFill>
              </a:rPr>
            </a:br>
            <a:r>
              <a:rPr lang="fr-FR" sz="2000" b="0" dirty="0">
                <a:solidFill>
                  <a:srgbClr val="675D53"/>
                </a:solidFill>
              </a:rPr>
              <a:t>ininterrompue, </a:t>
            </a:r>
            <a:r>
              <a:rPr lang="fr-FR" sz="2000" dirty="0">
                <a:solidFill>
                  <a:srgbClr val="675D53"/>
                </a:solidFill>
              </a:rPr>
              <a:t>le volume de transactions se</a:t>
            </a:r>
            <a:br>
              <a:rPr lang="fr-FR" sz="2000" dirty="0">
                <a:solidFill>
                  <a:srgbClr val="675D53"/>
                </a:solidFill>
              </a:rPr>
            </a:br>
            <a:r>
              <a:rPr lang="fr-FR" sz="2000" dirty="0">
                <a:solidFill>
                  <a:srgbClr val="675D53"/>
                </a:solidFill>
              </a:rPr>
              <a:t>maintient </a:t>
            </a:r>
            <a:r>
              <a:rPr lang="fr-FR" sz="2000" b="0" dirty="0">
                <a:solidFill>
                  <a:srgbClr val="675D53"/>
                </a:solidFill>
              </a:rPr>
              <a:t>durant l’année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614" y="1466889"/>
            <a:ext cx="7054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D007A"/>
              </a:buCl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965 000 ventes estimées en 2018, soit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+0,3%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par rapport à 2017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328121" y="1287725"/>
            <a:ext cx="3873601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533400" indent="-533400" algn="ctr">
              <a:defRPr/>
            </a:pPr>
            <a:r>
              <a:rPr lang="fr-FR" sz="8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 : 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CGEDD d'après DGFiP (MEDOC), estimation FNAIM pour 2018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637">
            <a:off x="7317955" y="4270858"/>
            <a:ext cx="1334310" cy="12574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95965">
            <a:off x="7321758" y="4345592"/>
            <a:ext cx="1376008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D007A"/>
              </a:buClr>
              <a:defRPr/>
            </a:pPr>
            <a:r>
              <a:rPr lang="fr-FR" sz="1200" b="1" dirty="0">
                <a:solidFill>
                  <a:schemeClr val="bg1"/>
                </a:solidFill>
                <a:cs typeface="Arial" pitchFamily="34" charset="0"/>
              </a:rPr>
              <a:t>En 3 ans </a:t>
            </a:r>
            <a:br>
              <a:rPr lang="fr-FR" sz="12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fr-FR" sz="1200" b="1" dirty="0">
                <a:solidFill>
                  <a:schemeClr val="bg1"/>
                </a:solidFill>
                <a:cs typeface="Arial" pitchFamily="34" charset="0"/>
              </a:rPr>
              <a:t>près de 170 000 </a:t>
            </a:r>
            <a:br>
              <a:rPr lang="fr-FR" sz="12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fr-FR" sz="1200" b="1" dirty="0">
                <a:solidFill>
                  <a:schemeClr val="bg1"/>
                </a:solidFill>
                <a:cs typeface="Arial" pitchFamily="34" charset="0"/>
              </a:rPr>
              <a:t>ventes en plus </a:t>
            </a:r>
            <a:br>
              <a:rPr lang="fr-FR" sz="12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fr-FR" sz="1200" b="1" dirty="0">
                <a:solidFill>
                  <a:schemeClr val="bg1"/>
                </a:solidFill>
                <a:cs typeface="Arial" pitchFamily="34" charset="0"/>
              </a:rPr>
              <a:t>soit </a:t>
            </a:r>
          </a:p>
          <a:p>
            <a:pPr>
              <a:buClr>
                <a:srgbClr val="BD007A"/>
              </a:buClr>
              <a:defRPr/>
            </a:pPr>
            <a:r>
              <a:rPr lang="fr-FR" sz="1600" b="1" dirty="0">
                <a:solidFill>
                  <a:schemeClr val="bg1"/>
                </a:solidFill>
                <a:cs typeface="Arial" pitchFamily="34" charset="0"/>
              </a:rPr>
              <a:t>+ 21 %</a:t>
            </a:r>
            <a:endParaRPr lang="fr-F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95785" y="1115122"/>
            <a:ext cx="958568" cy="391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426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e 8">
      <a:dk1>
        <a:sysClr val="windowText" lastClr="000000"/>
      </a:dk1>
      <a:lt1>
        <a:sysClr val="window" lastClr="FFFFFF"/>
      </a:lt1>
      <a:dk2>
        <a:srgbClr val="8F94C7"/>
      </a:dk2>
      <a:lt2>
        <a:srgbClr val="F9ED1A"/>
      </a:lt2>
      <a:accent1>
        <a:srgbClr val="B3C643"/>
      </a:accent1>
      <a:accent2>
        <a:srgbClr val="E77713"/>
      </a:accent2>
      <a:accent3>
        <a:srgbClr val="5BB0CC"/>
      </a:accent3>
      <a:accent4>
        <a:srgbClr val="BD017A"/>
      </a:accent4>
      <a:accent5>
        <a:srgbClr val="96BC55"/>
      </a:accent5>
      <a:accent6>
        <a:srgbClr val="9DCBDF"/>
      </a:accent6>
      <a:hlink>
        <a:srgbClr val="5BB0CC"/>
      </a:hlink>
      <a:folHlink>
        <a:srgbClr val="BD017A"/>
      </a:folHlink>
    </a:clrScheme>
    <a:fontScheme name="Arial">
      <a:majorFont>
        <a:latin typeface="Aria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Aria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15297</TotalTime>
  <Words>1848</Words>
  <Application>Microsoft Office PowerPoint</Application>
  <PresentationFormat>Affichage à l'écran (4:3)</PresentationFormat>
  <Paragraphs>429</Paragraphs>
  <Slides>34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34</vt:i4>
      </vt:variant>
    </vt:vector>
  </HeadingPairs>
  <TitlesOfParts>
    <vt:vector size="45" baseType="lpstr">
      <vt:lpstr>Abadi MT Condensed Extra Bold</vt:lpstr>
      <vt:lpstr>Abadi MT Condensed Light</vt:lpstr>
      <vt:lpstr>Arial</vt:lpstr>
      <vt:lpstr>Arial Black</vt:lpstr>
      <vt:lpstr>Calibri</vt:lpstr>
      <vt:lpstr>Lucida Grande</vt:lpstr>
      <vt:lpstr>Wingdings</vt:lpstr>
      <vt:lpstr>Office Theme</vt:lpstr>
      <vt:lpstr>2_Conception personnalisée</vt:lpstr>
      <vt:lpstr>Conception personnalisée</vt:lpstr>
      <vt:lpstr>1_Conception personnalisée</vt:lpstr>
      <vt:lpstr>Présentation PowerPoint</vt:lpstr>
      <vt:lpstr>Intervenant </vt:lpstr>
      <vt:lpstr>QUI SOMMES-NOUS?</vt:lpstr>
      <vt:lpstr>La confiance 2018 des ménages en baisse </vt:lpstr>
      <vt:lpstr>Parc de logements </vt:lpstr>
      <vt:lpstr>Près de 900 000 logements</vt:lpstr>
      <vt:lpstr>Près de 800 000 ménages</vt:lpstr>
      <vt:lpstr>Tendance des ventes dans l’Existant </vt:lpstr>
      <vt:lpstr>Nombre de ventes en France : après 3 ans de hausse ininterrompue, le volume de transactions se maintient durant l’année 2018</vt:lpstr>
      <vt:lpstr>Une rotation du parc toujours très élevée</vt:lpstr>
      <vt:lpstr>26 300 ventes  de logements dans LE RHÔNE (+3,1% sur un an à novembre 2018)</vt:lpstr>
      <vt:lpstr>26 300 ventes  de logements dans LE RHÔNE (+3,1% sur un an à novembre 2018)</vt:lpstr>
      <vt:lpstr>128 800 ventes  de logements dans la région   (+3,8% sur un an à novembre 2018)</vt:lpstr>
      <vt:lpstr>Tendance des Prix dans l’existant</vt:lpstr>
      <vt:lpstr>Tendance des prix dans le Rhône</vt:lpstr>
      <vt:lpstr>Focus sur Lyon </vt:lpstr>
      <vt:lpstr>Tendances des prix :  comparaison de quelques communes </vt:lpstr>
      <vt:lpstr>Présentation PowerPoint</vt:lpstr>
      <vt:lpstr>Pouvoir d’achat </vt:lpstr>
      <vt:lpstr>Indicateur dU pouvoir d’achat immobilier</vt:lpstr>
      <vt:lpstr>Présentation PowerPoint</vt:lpstr>
      <vt:lpstr>Surface achetable en région en 2018 avec 160 000 € de budget </vt:lpstr>
      <vt:lpstr>Tendance des loyers </vt:lpstr>
      <vt:lpstr>Et si la taxe foncière, en augmentation régulière  depuis 2003, freinait l’investissement locatif ?</vt:lpstr>
      <vt:lpstr>Présentation PowerPoint</vt:lpstr>
      <vt:lpstr>Construction des logements</vt:lpstr>
      <vt:lpstr>Présentation PowerPoint</vt:lpstr>
      <vt:lpstr>Les mises en chantier sont en Baisse…</vt:lpstr>
      <vt:lpstr>Crédit à l’habitat des ménages   (tendances nationales) </vt:lpstr>
      <vt:lpstr>Production de Crédit à l’habitat des particuliers </vt:lpstr>
      <vt:lpstr>Durée moyenne des crédits à l’habitat des particuliers </vt:lpstr>
      <vt:lpstr>baisse des taux d'intérêt</vt:lpstr>
      <vt:lpstr>Perspectives du marché résidentiel en 2019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Sidina MEDANI</dc:creator>
  <cp:lastModifiedBy>Yvette RICHAUD</cp:lastModifiedBy>
  <cp:revision>1757</cp:revision>
  <cp:lastPrinted>2019-01-24T16:16:13Z</cp:lastPrinted>
  <dcterms:created xsi:type="dcterms:W3CDTF">2013-11-29T10:31:54Z</dcterms:created>
  <dcterms:modified xsi:type="dcterms:W3CDTF">2019-03-13T16:37:40Z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2013-11-29T00:00:00Z</vt:filetime>
  </property>
  <property fmtid="{D5CDD505-2E9C-101B-9397-08002B2CF9AE}" pid="3" name="LastSaved">
    <vt:filetime>2013-11-29T00:00:00Z</vt:filetime>
  </property>
</Properties>
</file>