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8" r:id="rId2"/>
    <p:sldId id="274" r:id="rId3"/>
    <p:sldId id="270" r:id="rId4"/>
    <p:sldId id="261" r:id="rId5"/>
    <p:sldId id="257" r:id="rId6"/>
    <p:sldId id="259" r:id="rId7"/>
    <p:sldId id="260" r:id="rId8"/>
    <p:sldId id="263" r:id="rId9"/>
    <p:sldId id="275" r:id="rId10"/>
    <p:sldId id="269" r:id="rId11"/>
    <p:sldId id="264" r:id="rId12"/>
    <p:sldId id="276" r:id="rId13"/>
    <p:sldId id="267" r:id="rId14"/>
    <p:sldId id="278" r:id="rId15"/>
    <p:sldId id="277" r:id="rId16"/>
    <p:sldId id="266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56" autoAdjust="0"/>
    <p:restoredTop sz="94660"/>
  </p:normalViewPr>
  <p:slideViewPr>
    <p:cSldViewPr snapToGrid="0">
      <p:cViewPr>
        <p:scale>
          <a:sx n="80" d="100"/>
          <a:sy n="80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B0C04-C04A-4244-9962-53C76D6C01C0}" type="doc">
      <dgm:prSet loTypeId="urn:microsoft.com/office/officeart/2005/8/layout/cycle8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92432E34-43DD-4D87-9326-7EDC951F9140}">
      <dgm:prSet phldrT="[Texte]"/>
      <dgm:spPr>
        <a:solidFill>
          <a:srgbClr val="FFCC00"/>
        </a:solidFill>
      </dgm:spPr>
      <dgm:t>
        <a:bodyPr/>
        <a:lstStyle/>
        <a:p>
          <a:r>
            <a:rPr lang="fr-FR" dirty="0" smtClean="0"/>
            <a:t>PROMOUVOIR </a:t>
          </a:r>
          <a:r>
            <a:rPr lang="fr-FR" dirty="0" smtClean="0"/>
            <a:t/>
          </a:r>
          <a:br>
            <a:rPr lang="fr-FR" dirty="0" smtClean="0"/>
          </a:br>
          <a:r>
            <a:rPr lang="fr-FR" dirty="0" smtClean="0"/>
            <a:t>la </a:t>
          </a:r>
          <a:r>
            <a:rPr lang="fr-FR" dirty="0" smtClean="0"/>
            <a:t>filière et les métiers de la logistique</a:t>
          </a:r>
          <a:endParaRPr lang="fr-FR" dirty="0"/>
        </a:p>
      </dgm:t>
    </dgm:pt>
    <dgm:pt modelId="{01C80510-F927-4E0E-8581-86797BD56AB6}" type="parTrans" cxnId="{A581C3A3-550C-4307-81F0-2ABEDF251F00}">
      <dgm:prSet/>
      <dgm:spPr/>
      <dgm:t>
        <a:bodyPr/>
        <a:lstStyle/>
        <a:p>
          <a:endParaRPr lang="fr-FR"/>
        </a:p>
      </dgm:t>
    </dgm:pt>
    <dgm:pt modelId="{FCFC11AC-C9BF-4011-88B6-8DBE1D9B9EF4}" type="sibTrans" cxnId="{A581C3A3-550C-4307-81F0-2ABEDF251F00}">
      <dgm:prSet/>
      <dgm:spPr/>
      <dgm:t>
        <a:bodyPr/>
        <a:lstStyle/>
        <a:p>
          <a:endParaRPr lang="fr-FR"/>
        </a:p>
      </dgm:t>
    </dgm:pt>
    <dgm:pt modelId="{F69BDA57-A363-434D-8430-2709BD4A9DCC}">
      <dgm:prSet phldrT="[Texte]"/>
      <dgm:spPr>
        <a:solidFill>
          <a:srgbClr val="00B0F0"/>
        </a:solidFill>
      </dgm:spPr>
      <dgm:t>
        <a:bodyPr/>
        <a:lstStyle/>
        <a:p>
          <a:r>
            <a:rPr lang="fr-FR" dirty="0" smtClean="0"/>
            <a:t>PILOTER </a:t>
          </a:r>
          <a:r>
            <a:rPr lang="fr-FR" dirty="0" smtClean="0"/>
            <a:t/>
          </a:r>
          <a:br>
            <a:rPr lang="fr-FR" dirty="0" smtClean="0"/>
          </a:br>
          <a:r>
            <a:rPr lang="fr-FR" dirty="0" smtClean="0"/>
            <a:t>des </a:t>
          </a:r>
          <a:r>
            <a:rPr lang="fr-FR" dirty="0" smtClean="0"/>
            <a:t>projets collaboratifs</a:t>
          </a:r>
          <a:endParaRPr lang="fr-FR" dirty="0"/>
        </a:p>
      </dgm:t>
    </dgm:pt>
    <dgm:pt modelId="{538C9A93-476C-4A09-950B-0CE8594BCFB7}" type="parTrans" cxnId="{86110DF6-1E39-434D-91DB-B2486E672D1C}">
      <dgm:prSet/>
      <dgm:spPr/>
      <dgm:t>
        <a:bodyPr/>
        <a:lstStyle/>
        <a:p>
          <a:endParaRPr lang="fr-FR"/>
        </a:p>
      </dgm:t>
    </dgm:pt>
    <dgm:pt modelId="{01090771-7B45-4828-B86D-E90A8C2D8A3B}" type="sibTrans" cxnId="{86110DF6-1E39-434D-91DB-B2486E672D1C}">
      <dgm:prSet/>
      <dgm:spPr/>
      <dgm:t>
        <a:bodyPr/>
        <a:lstStyle/>
        <a:p>
          <a:endParaRPr lang="fr-FR"/>
        </a:p>
      </dgm:t>
    </dgm:pt>
    <dgm:pt modelId="{376A5DA3-65C6-40E3-934E-85B5244F1D8D}">
      <dgm:prSet phldrT="[Texte]"/>
      <dgm:spPr>
        <a:solidFill>
          <a:srgbClr val="FF9900"/>
        </a:solidFill>
      </dgm:spPr>
      <dgm:t>
        <a:bodyPr/>
        <a:lstStyle/>
        <a:p>
          <a:r>
            <a:rPr lang="fr-FR" dirty="0" smtClean="0"/>
            <a:t>FEDERER </a:t>
          </a:r>
          <a:br>
            <a:rPr lang="fr-FR" dirty="0" smtClean="0"/>
          </a:br>
          <a:r>
            <a:rPr lang="fr-FR" dirty="0" smtClean="0"/>
            <a:t>Les acteurs de la filière</a:t>
          </a:r>
          <a:endParaRPr lang="fr-FR" dirty="0"/>
        </a:p>
      </dgm:t>
    </dgm:pt>
    <dgm:pt modelId="{055DA490-3E84-4D76-8D52-B6D34AFCDF0B}" type="parTrans" cxnId="{56FBA617-426D-4592-A7F2-B987E7E607BA}">
      <dgm:prSet/>
      <dgm:spPr/>
      <dgm:t>
        <a:bodyPr/>
        <a:lstStyle/>
        <a:p>
          <a:endParaRPr lang="fr-FR"/>
        </a:p>
      </dgm:t>
    </dgm:pt>
    <dgm:pt modelId="{7CE38561-3216-40FC-BC6A-4E647309A10D}" type="sibTrans" cxnId="{56FBA617-426D-4592-A7F2-B987E7E607BA}">
      <dgm:prSet/>
      <dgm:spPr/>
      <dgm:t>
        <a:bodyPr/>
        <a:lstStyle/>
        <a:p>
          <a:endParaRPr lang="fr-FR"/>
        </a:p>
      </dgm:t>
    </dgm:pt>
    <dgm:pt modelId="{3528CBA3-A712-495B-8758-0E6CEED1B799}" type="pres">
      <dgm:prSet presAssocID="{EA2B0C04-C04A-4244-9962-53C76D6C01C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4E19C0E-B9E9-42D2-ADCB-1ADA08D51331}" type="pres">
      <dgm:prSet presAssocID="{EA2B0C04-C04A-4244-9962-53C76D6C01C0}" presName="wedge1" presStyleLbl="node1" presStyleIdx="0" presStyleCnt="3"/>
      <dgm:spPr/>
      <dgm:t>
        <a:bodyPr/>
        <a:lstStyle/>
        <a:p>
          <a:endParaRPr lang="fr-FR"/>
        </a:p>
      </dgm:t>
    </dgm:pt>
    <dgm:pt modelId="{CC0A94C6-4A3F-420E-A0E0-A3569B0AE05D}" type="pres">
      <dgm:prSet presAssocID="{EA2B0C04-C04A-4244-9962-53C76D6C01C0}" presName="dummy1a" presStyleCnt="0"/>
      <dgm:spPr/>
      <dgm:t>
        <a:bodyPr/>
        <a:lstStyle/>
        <a:p>
          <a:endParaRPr lang="fr-FR"/>
        </a:p>
      </dgm:t>
    </dgm:pt>
    <dgm:pt modelId="{6EE683E9-C4A0-498B-9C80-E23C1A93B795}" type="pres">
      <dgm:prSet presAssocID="{EA2B0C04-C04A-4244-9962-53C76D6C01C0}" presName="dummy1b" presStyleCnt="0"/>
      <dgm:spPr/>
      <dgm:t>
        <a:bodyPr/>
        <a:lstStyle/>
        <a:p>
          <a:endParaRPr lang="fr-FR"/>
        </a:p>
      </dgm:t>
    </dgm:pt>
    <dgm:pt modelId="{2F8DA62A-9434-4139-B9B0-B55FE65D8D6B}" type="pres">
      <dgm:prSet presAssocID="{EA2B0C04-C04A-4244-9962-53C76D6C01C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1DE2FE-B3DA-4C94-85BE-09C232F56531}" type="pres">
      <dgm:prSet presAssocID="{EA2B0C04-C04A-4244-9962-53C76D6C01C0}" presName="wedge2" presStyleLbl="node1" presStyleIdx="1" presStyleCnt="3" custScaleX="103336" custScaleY="101592"/>
      <dgm:spPr/>
      <dgm:t>
        <a:bodyPr/>
        <a:lstStyle/>
        <a:p>
          <a:endParaRPr lang="fr-FR"/>
        </a:p>
      </dgm:t>
    </dgm:pt>
    <dgm:pt modelId="{480E96BC-4B15-4E3B-B068-008FC52FA927}" type="pres">
      <dgm:prSet presAssocID="{EA2B0C04-C04A-4244-9962-53C76D6C01C0}" presName="dummy2a" presStyleCnt="0"/>
      <dgm:spPr/>
      <dgm:t>
        <a:bodyPr/>
        <a:lstStyle/>
        <a:p>
          <a:endParaRPr lang="fr-FR"/>
        </a:p>
      </dgm:t>
    </dgm:pt>
    <dgm:pt modelId="{7E9373D3-DC42-4606-B7A5-A6B16F994FDE}" type="pres">
      <dgm:prSet presAssocID="{EA2B0C04-C04A-4244-9962-53C76D6C01C0}" presName="dummy2b" presStyleCnt="0"/>
      <dgm:spPr/>
      <dgm:t>
        <a:bodyPr/>
        <a:lstStyle/>
        <a:p>
          <a:endParaRPr lang="fr-FR"/>
        </a:p>
      </dgm:t>
    </dgm:pt>
    <dgm:pt modelId="{3FD70CCF-A0DF-47C8-A370-7A537EDA58E1}" type="pres">
      <dgm:prSet presAssocID="{EA2B0C04-C04A-4244-9962-53C76D6C01C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87E1CE-8F5F-4E33-8196-B17E2B438820}" type="pres">
      <dgm:prSet presAssocID="{EA2B0C04-C04A-4244-9962-53C76D6C01C0}" presName="wedge3" presStyleLbl="node1" presStyleIdx="2" presStyleCnt="3"/>
      <dgm:spPr/>
      <dgm:t>
        <a:bodyPr/>
        <a:lstStyle/>
        <a:p>
          <a:endParaRPr lang="fr-FR"/>
        </a:p>
      </dgm:t>
    </dgm:pt>
    <dgm:pt modelId="{442DE075-2460-48CC-9828-3B2AF5274FB6}" type="pres">
      <dgm:prSet presAssocID="{EA2B0C04-C04A-4244-9962-53C76D6C01C0}" presName="dummy3a" presStyleCnt="0"/>
      <dgm:spPr/>
      <dgm:t>
        <a:bodyPr/>
        <a:lstStyle/>
        <a:p>
          <a:endParaRPr lang="fr-FR"/>
        </a:p>
      </dgm:t>
    </dgm:pt>
    <dgm:pt modelId="{9DCE4D1E-1C22-4BB5-9635-182CEE7C08ED}" type="pres">
      <dgm:prSet presAssocID="{EA2B0C04-C04A-4244-9962-53C76D6C01C0}" presName="dummy3b" presStyleCnt="0"/>
      <dgm:spPr/>
      <dgm:t>
        <a:bodyPr/>
        <a:lstStyle/>
        <a:p>
          <a:endParaRPr lang="fr-FR"/>
        </a:p>
      </dgm:t>
    </dgm:pt>
    <dgm:pt modelId="{84150C8C-A971-427C-B769-934D83FB5418}" type="pres">
      <dgm:prSet presAssocID="{EA2B0C04-C04A-4244-9962-53C76D6C01C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E05AF0-0546-42B6-914D-3D275AF2CFD3}" type="pres">
      <dgm:prSet presAssocID="{01090771-7B45-4828-B86D-E90A8C2D8A3B}" presName="arrowWedge1" presStyleLbl="fgSibTrans2D1" presStyleIdx="0" presStyleCnt="3"/>
      <dgm:spPr/>
    </dgm:pt>
    <dgm:pt modelId="{A8B300D6-A4D7-4FA4-9D19-7176EDC88EC9}" type="pres">
      <dgm:prSet presAssocID="{FCFC11AC-C9BF-4011-88B6-8DBE1D9B9EF4}" presName="arrowWedge2" presStyleLbl="fgSibTrans2D1" presStyleIdx="1" presStyleCnt="3"/>
      <dgm:spPr/>
    </dgm:pt>
    <dgm:pt modelId="{3C5630C6-BC3E-4CEB-BC98-E8AC971E7B81}" type="pres">
      <dgm:prSet presAssocID="{7CE38561-3216-40FC-BC6A-4E647309A10D}" presName="arrowWedge3" presStyleLbl="fgSibTrans2D1" presStyleIdx="2" presStyleCnt="3"/>
      <dgm:spPr/>
    </dgm:pt>
  </dgm:ptLst>
  <dgm:cxnLst>
    <dgm:cxn modelId="{A581C3A3-550C-4307-81F0-2ABEDF251F00}" srcId="{EA2B0C04-C04A-4244-9962-53C76D6C01C0}" destId="{92432E34-43DD-4D87-9326-7EDC951F9140}" srcOrd="1" destOrd="0" parTransId="{01C80510-F927-4E0E-8581-86797BD56AB6}" sibTransId="{FCFC11AC-C9BF-4011-88B6-8DBE1D9B9EF4}"/>
    <dgm:cxn modelId="{56FBA617-426D-4592-A7F2-B987E7E607BA}" srcId="{EA2B0C04-C04A-4244-9962-53C76D6C01C0}" destId="{376A5DA3-65C6-40E3-934E-85B5244F1D8D}" srcOrd="2" destOrd="0" parTransId="{055DA490-3E84-4D76-8D52-B6D34AFCDF0B}" sibTransId="{7CE38561-3216-40FC-BC6A-4E647309A10D}"/>
    <dgm:cxn modelId="{A5CC8647-609D-46FD-867E-FF07AE54DA27}" type="presOf" srcId="{F69BDA57-A363-434D-8430-2709BD4A9DCC}" destId="{C4E19C0E-B9E9-42D2-ADCB-1ADA08D51331}" srcOrd="0" destOrd="0" presId="urn:microsoft.com/office/officeart/2005/8/layout/cycle8"/>
    <dgm:cxn modelId="{C33B457C-2EFD-458B-A06E-5362FD4FF44F}" type="presOf" srcId="{376A5DA3-65C6-40E3-934E-85B5244F1D8D}" destId="{DB87E1CE-8F5F-4E33-8196-B17E2B438820}" srcOrd="0" destOrd="0" presId="urn:microsoft.com/office/officeart/2005/8/layout/cycle8"/>
    <dgm:cxn modelId="{8D0F029E-8E20-44A0-A8B1-202700F0D83F}" type="presOf" srcId="{376A5DA3-65C6-40E3-934E-85B5244F1D8D}" destId="{84150C8C-A971-427C-B769-934D83FB5418}" srcOrd="1" destOrd="0" presId="urn:microsoft.com/office/officeart/2005/8/layout/cycle8"/>
    <dgm:cxn modelId="{E48E73F5-B1E3-4FB3-AAA6-1F61ABAA2CA4}" type="presOf" srcId="{92432E34-43DD-4D87-9326-7EDC951F9140}" destId="{C21DE2FE-B3DA-4C94-85BE-09C232F56531}" srcOrd="0" destOrd="0" presId="urn:microsoft.com/office/officeart/2005/8/layout/cycle8"/>
    <dgm:cxn modelId="{86110DF6-1E39-434D-91DB-B2486E672D1C}" srcId="{EA2B0C04-C04A-4244-9962-53C76D6C01C0}" destId="{F69BDA57-A363-434D-8430-2709BD4A9DCC}" srcOrd="0" destOrd="0" parTransId="{538C9A93-476C-4A09-950B-0CE8594BCFB7}" sibTransId="{01090771-7B45-4828-B86D-E90A8C2D8A3B}"/>
    <dgm:cxn modelId="{BA84D6B8-9A15-4980-ADEC-34DAE179735D}" type="presOf" srcId="{92432E34-43DD-4D87-9326-7EDC951F9140}" destId="{3FD70CCF-A0DF-47C8-A370-7A537EDA58E1}" srcOrd="1" destOrd="0" presId="urn:microsoft.com/office/officeart/2005/8/layout/cycle8"/>
    <dgm:cxn modelId="{41CB0407-11C2-41FD-8FED-3F078AA3E4DB}" type="presOf" srcId="{EA2B0C04-C04A-4244-9962-53C76D6C01C0}" destId="{3528CBA3-A712-495B-8758-0E6CEED1B799}" srcOrd="0" destOrd="0" presId="urn:microsoft.com/office/officeart/2005/8/layout/cycle8"/>
    <dgm:cxn modelId="{5441324C-C35E-4C60-9146-4BD9BE4B94D2}" type="presOf" srcId="{F69BDA57-A363-434D-8430-2709BD4A9DCC}" destId="{2F8DA62A-9434-4139-B9B0-B55FE65D8D6B}" srcOrd="1" destOrd="0" presId="urn:microsoft.com/office/officeart/2005/8/layout/cycle8"/>
    <dgm:cxn modelId="{9529A729-1EA8-4B00-ADAB-9F373D42C0B7}" type="presParOf" srcId="{3528CBA3-A712-495B-8758-0E6CEED1B799}" destId="{C4E19C0E-B9E9-42D2-ADCB-1ADA08D51331}" srcOrd="0" destOrd="0" presId="urn:microsoft.com/office/officeart/2005/8/layout/cycle8"/>
    <dgm:cxn modelId="{937C8529-678B-43FB-AE50-5AE7E07DA255}" type="presParOf" srcId="{3528CBA3-A712-495B-8758-0E6CEED1B799}" destId="{CC0A94C6-4A3F-420E-A0E0-A3569B0AE05D}" srcOrd="1" destOrd="0" presId="urn:microsoft.com/office/officeart/2005/8/layout/cycle8"/>
    <dgm:cxn modelId="{E5A3A7A2-24A8-4151-B317-0A584A1C8E58}" type="presParOf" srcId="{3528CBA3-A712-495B-8758-0E6CEED1B799}" destId="{6EE683E9-C4A0-498B-9C80-E23C1A93B795}" srcOrd="2" destOrd="0" presId="urn:microsoft.com/office/officeart/2005/8/layout/cycle8"/>
    <dgm:cxn modelId="{6E876DFB-834D-451C-92E1-EE5479CA549B}" type="presParOf" srcId="{3528CBA3-A712-495B-8758-0E6CEED1B799}" destId="{2F8DA62A-9434-4139-B9B0-B55FE65D8D6B}" srcOrd="3" destOrd="0" presId="urn:microsoft.com/office/officeart/2005/8/layout/cycle8"/>
    <dgm:cxn modelId="{0D2B2101-8A9B-495C-A7AD-57C203E44599}" type="presParOf" srcId="{3528CBA3-A712-495B-8758-0E6CEED1B799}" destId="{C21DE2FE-B3DA-4C94-85BE-09C232F56531}" srcOrd="4" destOrd="0" presId="urn:microsoft.com/office/officeart/2005/8/layout/cycle8"/>
    <dgm:cxn modelId="{63FF07A0-F724-40C8-AF20-6A1B2CF05E0E}" type="presParOf" srcId="{3528CBA3-A712-495B-8758-0E6CEED1B799}" destId="{480E96BC-4B15-4E3B-B068-008FC52FA927}" srcOrd="5" destOrd="0" presId="urn:microsoft.com/office/officeart/2005/8/layout/cycle8"/>
    <dgm:cxn modelId="{F72C577B-6444-4B5E-8C4B-7B4BD5F43F3C}" type="presParOf" srcId="{3528CBA3-A712-495B-8758-0E6CEED1B799}" destId="{7E9373D3-DC42-4606-B7A5-A6B16F994FDE}" srcOrd="6" destOrd="0" presId="urn:microsoft.com/office/officeart/2005/8/layout/cycle8"/>
    <dgm:cxn modelId="{B84B3FC7-999B-4801-ADC9-8449E97F594F}" type="presParOf" srcId="{3528CBA3-A712-495B-8758-0E6CEED1B799}" destId="{3FD70CCF-A0DF-47C8-A370-7A537EDA58E1}" srcOrd="7" destOrd="0" presId="urn:microsoft.com/office/officeart/2005/8/layout/cycle8"/>
    <dgm:cxn modelId="{F5D937C3-819A-42F8-ACDF-3579ED6D944A}" type="presParOf" srcId="{3528CBA3-A712-495B-8758-0E6CEED1B799}" destId="{DB87E1CE-8F5F-4E33-8196-B17E2B438820}" srcOrd="8" destOrd="0" presId="urn:microsoft.com/office/officeart/2005/8/layout/cycle8"/>
    <dgm:cxn modelId="{93CECFC4-6880-46BA-8C69-7FA717308E78}" type="presParOf" srcId="{3528CBA3-A712-495B-8758-0E6CEED1B799}" destId="{442DE075-2460-48CC-9828-3B2AF5274FB6}" srcOrd="9" destOrd="0" presId="urn:microsoft.com/office/officeart/2005/8/layout/cycle8"/>
    <dgm:cxn modelId="{DE09DFF9-B89A-4E6C-A5F7-0313A88F95C6}" type="presParOf" srcId="{3528CBA3-A712-495B-8758-0E6CEED1B799}" destId="{9DCE4D1E-1C22-4BB5-9635-182CEE7C08ED}" srcOrd="10" destOrd="0" presId="urn:microsoft.com/office/officeart/2005/8/layout/cycle8"/>
    <dgm:cxn modelId="{5E085F8A-BCCF-46C1-AE31-D121C2A46F2F}" type="presParOf" srcId="{3528CBA3-A712-495B-8758-0E6CEED1B799}" destId="{84150C8C-A971-427C-B769-934D83FB5418}" srcOrd="11" destOrd="0" presId="urn:microsoft.com/office/officeart/2005/8/layout/cycle8"/>
    <dgm:cxn modelId="{1D6E2867-F42F-4CEE-A44C-E1DA7103E8AE}" type="presParOf" srcId="{3528CBA3-A712-495B-8758-0E6CEED1B799}" destId="{A4E05AF0-0546-42B6-914D-3D275AF2CFD3}" srcOrd="12" destOrd="0" presId="urn:microsoft.com/office/officeart/2005/8/layout/cycle8"/>
    <dgm:cxn modelId="{F2D985D8-303E-4D99-9090-9F726C853C3A}" type="presParOf" srcId="{3528CBA3-A712-495B-8758-0E6CEED1B799}" destId="{A8B300D6-A4D7-4FA4-9D19-7176EDC88EC9}" srcOrd="13" destOrd="0" presId="urn:microsoft.com/office/officeart/2005/8/layout/cycle8"/>
    <dgm:cxn modelId="{5FB73BF7-B227-4991-A903-C4A28FE78C18}" type="presParOf" srcId="{3528CBA3-A712-495B-8758-0E6CEED1B799}" destId="{3C5630C6-BC3E-4CEB-BC98-E8AC971E7B81}" srcOrd="14" destOrd="0" presId="urn:microsoft.com/office/officeart/2005/8/layout/cycle8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73C3C2-101B-4E07-BB90-757E54330E9A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EFFCF67F-AE1C-45DF-A28A-3150EAF0A167}">
      <dgm:prSet phldrT="[Texte]"/>
      <dgm:spPr/>
      <dgm:t>
        <a:bodyPr/>
        <a:lstStyle/>
        <a:p>
          <a:r>
            <a:rPr lang="fr-FR" dirty="0" smtClean="0"/>
            <a:t>L’humain dans l’entrepôt</a:t>
          </a:r>
          <a:endParaRPr lang="fr-FR" dirty="0"/>
        </a:p>
      </dgm:t>
    </dgm:pt>
    <dgm:pt modelId="{F050071B-C274-4262-9C22-41715E30D208}" type="parTrans" cxnId="{3E638986-579C-4AF8-A9A9-6ADBF980C9DA}">
      <dgm:prSet/>
      <dgm:spPr/>
      <dgm:t>
        <a:bodyPr/>
        <a:lstStyle/>
        <a:p>
          <a:endParaRPr lang="fr-FR"/>
        </a:p>
      </dgm:t>
    </dgm:pt>
    <dgm:pt modelId="{DD3ED7B2-DAE2-4056-BC88-112405FFF4B5}" type="sibTrans" cxnId="{3E638986-579C-4AF8-A9A9-6ADBF980C9DA}">
      <dgm:prSet/>
      <dgm:spPr/>
      <dgm:t>
        <a:bodyPr/>
        <a:lstStyle/>
        <a:p>
          <a:endParaRPr lang="fr-FR"/>
        </a:p>
      </dgm:t>
    </dgm:pt>
    <dgm:pt modelId="{0E0B6038-D70C-4D50-9294-211A0D47C4EA}">
      <dgm:prSet phldrT="[Texte]"/>
      <dgm:spPr/>
      <dgm:t>
        <a:bodyPr/>
        <a:lstStyle/>
        <a:p>
          <a:r>
            <a:rPr lang="fr-FR" dirty="0" smtClean="0"/>
            <a:t>Prévention des risques</a:t>
          </a:r>
          <a:endParaRPr lang="fr-FR" dirty="0"/>
        </a:p>
      </dgm:t>
    </dgm:pt>
    <dgm:pt modelId="{60E850F2-2987-4D9C-BF61-EBA7FAD0889D}" type="parTrans" cxnId="{69EE5EB8-3831-43AA-9470-1875888350F2}">
      <dgm:prSet/>
      <dgm:spPr/>
      <dgm:t>
        <a:bodyPr/>
        <a:lstStyle/>
        <a:p>
          <a:endParaRPr lang="fr-FR"/>
        </a:p>
      </dgm:t>
    </dgm:pt>
    <dgm:pt modelId="{2362F238-A5C5-47A1-BB33-35888F0FE647}" type="sibTrans" cxnId="{69EE5EB8-3831-43AA-9470-1875888350F2}">
      <dgm:prSet/>
      <dgm:spPr/>
      <dgm:t>
        <a:bodyPr/>
        <a:lstStyle/>
        <a:p>
          <a:endParaRPr lang="fr-FR"/>
        </a:p>
      </dgm:t>
    </dgm:pt>
    <dgm:pt modelId="{769E7E85-78AA-44DF-ADF9-4E03C4575E4F}">
      <dgm:prSet phldrT="[Texte]"/>
      <dgm:spPr/>
      <dgm:t>
        <a:bodyPr/>
        <a:lstStyle/>
        <a:p>
          <a:r>
            <a:rPr lang="fr-FR" dirty="0" smtClean="0"/>
            <a:t>Logistique durable et territoire</a:t>
          </a:r>
          <a:endParaRPr lang="fr-FR" dirty="0"/>
        </a:p>
      </dgm:t>
    </dgm:pt>
    <dgm:pt modelId="{EA29AF57-EB54-499C-95A3-91166B3EA389}" type="parTrans" cxnId="{95DABA78-AFC3-4225-B2C0-B7BF6E9E800F}">
      <dgm:prSet/>
      <dgm:spPr/>
      <dgm:t>
        <a:bodyPr/>
        <a:lstStyle/>
        <a:p>
          <a:endParaRPr lang="fr-FR"/>
        </a:p>
      </dgm:t>
    </dgm:pt>
    <dgm:pt modelId="{5C65B9AA-24D0-431D-8410-BC011DA2848B}" type="sibTrans" cxnId="{95DABA78-AFC3-4225-B2C0-B7BF6E9E800F}">
      <dgm:prSet/>
      <dgm:spPr/>
      <dgm:t>
        <a:bodyPr/>
        <a:lstStyle/>
        <a:p>
          <a:endParaRPr lang="fr-FR"/>
        </a:p>
      </dgm:t>
    </dgm:pt>
    <dgm:pt modelId="{C37B675D-9F84-491C-BA52-92C06AD2775F}">
      <dgm:prSet phldrT="[Texte]"/>
      <dgm:spPr/>
      <dgm:t>
        <a:bodyPr/>
        <a:lstStyle/>
        <a:p>
          <a:r>
            <a:rPr lang="fr-FR" dirty="0" smtClean="0"/>
            <a:t>Sûreté</a:t>
          </a:r>
          <a:endParaRPr lang="fr-FR" dirty="0"/>
        </a:p>
      </dgm:t>
    </dgm:pt>
    <dgm:pt modelId="{712E5517-9C60-4318-B981-9A24EDB05B8A}" type="parTrans" cxnId="{99CF38BE-65CC-4D3D-BFCD-2406DB422EC8}">
      <dgm:prSet/>
      <dgm:spPr/>
      <dgm:t>
        <a:bodyPr/>
        <a:lstStyle/>
        <a:p>
          <a:endParaRPr lang="fr-FR"/>
        </a:p>
      </dgm:t>
    </dgm:pt>
    <dgm:pt modelId="{1641772B-5770-4414-A9A2-4B21850322E2}" type="sibTrans" cxnId="{99CF38BE-65CC-4D3D-BFCD-2406DB422EC8}">
      <dgm:prSet/>
      <dgm:spPr/>
      <dgm:t>
        <a:bodyPr/>
        <a:lstStyle/>
        <a:p>
          <a:endParaRPr lang="fr-FR"/>
        </a:p>
      </dgm:t>
    </dgm:pt>
    <dgm:pt modelId="{ED8B9137-A5EF-4C01-B225-2946FA38DDAA}">
      <dgm:prSet phldrT="[Texte]"/>
      <dgm:spPr/>
      <dgm:t>
        <a:bodyPr/>
        <a:lstStyle/>
        <a:p>
          <a:r>
            <a:rPr lang="fr-FR" dirty="0" smtClean="0"/>
            <a:t>Economie circulaire</a:t>
          </a:r>
          <a:endParaRPr lang="fr-FR" dirty="0"/>
        </a:p>
      </dgm:t>
    </dgm:pt>
    <dgm:pt modelId="{C9AD8682-AEB5-4565-8FB8-634181208460}" type="parTrans" cxnId="{CAAEE246-4D36-4B44-8448-998D1798386F}">
      <dgm:prSet/>
      <dgm:spPr/>
      <dgm:t>
        <a:bodyPr/>
        <a:lstStyle/>
        <a:p>
          <a:endParaRPr lang="fr-FR"/>
        </a:p>
      </dgm:t>
    </dgm:pt>
    <dgm:pt modelId="{4DB0ACCA-A6B9-4BC5-9A92-2A875B9B00CB}" type="sibTrans" cxnId="{CAAEE246-4D36-4B44-8448-998D1798386F}">
      <dgm:prSet/>
      <dgm:spPr/>
      <dgm:t>
        <a:bodyPr/>
        <a:lstStyle/>
        <a:p>
          <a:endParaRPr lang="fr-FR"/>
        </a:p>
      </dgm:t>
    </dgm:pt>
    <dgm:pt modelId="{CDC6C1BC-080D-4CC1-AC9B-B9A7FC120783}">
      <dgm:prSet phldrT="[Texte]"/>
      <dgm:spPr/>
      <dgm:t>
        <a:bodyPr/>
        <a:lstStyle/>
        <a:p>
          <a:r>
            <a:rPr lang="fr-FR" dirty="0" smtClean="0"/>
            <a:t>Innovation</a:t>
          </a:r>
          <a:endParaRPr lang="fr-FR" dirty="0"/>
        </a:p>
      </dgm:t>
    </dgm:pt>
    <dgm:pt modelId="{BDD29822-BCA7-49DF-B6E3-28D6F402CA32}" type="parTrans" cxnId="{D55D4882-8BCF-40CD-95CE-014444856D6E}">
      <dgm:prSet/>
      <dgm:spPr/>
      <dgm:t>
        <a:bodyPr/>
        <a:lstStyle/>
        <a:p>
          <a:endParaRPr lang="fr-FR"/>
        </a:p>
      </dgm:t>
    </dgm:pt>
    <dgm:pt modelId="{54FA4791-9353-43C7-A4F8-4D24BC4708B0}" type="sibTrans" cxnId="{D55D4882-8BCF-40CD-95CE-014444856D6E}">
      <dgm:prSet/>
      <dgm:spPr/>
      <dgm:t>
        <a:bodyPr/>
        <a:lstStyle/>
        <a:p>
          <a:endParaRPr lang="fr-FR"/>
        </a:p>
      </dgm:t>
    </dgm:pt>
    <dgm:pt modelId="{5DDD9E9C-9E26-4117-BB4F-51F2B4F8039E}">
      <dgm:prSet phldrT="[Texte]"/>
      <dgm:spPr/>
      <dgm:t>
        <a:bodyPr/>
        <a:lstStyle/>
        <a:p>
          <a:r>
            <a:rPr lang="fr-FR" dirty="0" smtClean="0"/>
            <a:t>Ressources humaines, GPECT</a:t>
          </a:r>
          <a:endParaRPr lang="fr-FR" dirty="0"/>
        </a:p>
      </dgm:t>
    </dgm:pt>
    <dgm:pt modelId="{04A6BF04-5972-48DE-8D00-D68FF3848E4E}" type="parTrans" cxnId="{BD9954E1-7B33-4687-91A7-DAF5A68DEEB3}">
      <dgm:prSet/>
      <dgm:spPr/>
      <dgm:t>
        <a:bodyPr/>
        <a:lstStyle/>
        <a:p>
          <a:endParaRPr lang="fr-FR"/>
        </a:p>
      </dgm:t>
    </dgm:pt>
    <dgm:pt modelId="{614368B5-F760-4413-AB5E-EC7BD1F19329}" type="sibTrans" cxnId="{BD9954E1-7B33-4687-91A7-DAF5A68DEEB3}">
      <dgm:prSet/>
      <dgm:spPr/>
      <dgm:t>
        <a:bodyPr/>
        <a:lstStyle/>
        <a:p>
          <a:endParaRPr lang="fr-FR"/>
        </a:p>
      </dgm:t>
    </dgm:pt>
    <dgm:pt modelId="{248BEB07-89E4-4F45-858B-0F1D31A0E6A3}">
      <dgm:prSet phldrT="[Texte]"/>
      <dgm:spPr/>
      <dgm:t>
        <a:bodyPr/>
        <a:lstStyle/>
        <a:p>
          <a:r>
            <a:rPr lang="fr-FR" dirty="0" smtClean="0"/>
            <a:t>Droit Social</a:t>
          </a:r>
          <a:endParaRPr lang="fr-FR" dirty="0"/>
        </a:p>
      </dgm:t>
    </dgm:pt>
    <dgm:pt modelId="{840BFF35-581D-412B-B482-7F8B9F997238}" type="parTrans" cxnId="{0F897B56-E3F5-47D6-8021-4B75530962A4}">
      <dgm:prSet/>
      <dgm:spPr/>
      <dgm:t>
        <a:bodyPr/>
        <a:lstStyle/>
        <a:p>
          <a:endParaRPr lang="fr-FR"/>
        </a:p>
      </dgm:t>
    </dgm:pt>
    <dgm:pt modelId="{3ACD5196-F5B9-44D5-B60D-FC5B23346257}" type="sibTrans" cxnId="{0F897B56-E3F5-47D6-8021-4B75530962A4}">
      <dgm:prSet/>
      <dgm:spPr/>
      <dgm:t>
        <a:bodyPr/>
        <a:lstStyle/>
        <a:p>
          <a:endParaRPr lang="fr-FR"/>
        </a:p>
      </dgm:t>
    </dgm:pt>
    <dgm:pt modelId="{1605A4BF-CB6A-46A7-B829-8994C7B30F51}">
      <dgm:prSet phldrT="[Texte]"/>
      <dgm:spPr/>
      <dgm:t>
        <a:bodyPr/>
        <a:lstStyle/>
        <a:p>
          <a:r>
            <a:rPr lang="fr-FR" dirty="0" smtClean="0"/>
            <a:t>Qualité de vie au Travail</a:t>
          </a:r>
          <a:endParaRPr lang="fr-FR" dirty="0"/>
        </a:p>
      </dgm:t>
    </dgm:pt>
    <dgm:pt modelId="{253E252D-084C-45C3-BCF8-62CC95577AB9}" type="parTrans" cxnId="{BD48E564-9F6B-49EE-8179-8F57A9FD9DCB}">
      <dgm:prSet/>
      <dgm:spPr/>
      <dgm:t>
        <a:bodyPr/>
        <a:lstStyle/>
        <a:p>
          <a:endParaRPr lang="fr-FR"/>
        </a:p>
      </dgm:t>
    </dgm:pt>
    <dgm:pt modelId="{C9B41F2B-87FF-429D-AD10-CD6051E137BB}" type="sibTrans" cxnId="{BD48E564-9F6B-49EE-8179-8F57A9FD9DCB}">
      <dgm:prSet/>
      <dgm:spPr/>
      <dgm:t>
        <a:bodyPr/>
        <a:lstStyle/>
        <a:p>
          <a:endParaRPr lang="fr-FR"/>
        </a:p>
      </dgm:t>
    </dgm:pt>
    <dgm:pt modelId="{C284489A-BB06-43C0-AD72-5A12CA7336C8}">
      <dgm:prSet phldrT="[Texte]"/>
      <dgm:spPr/>
      <dgm:t>
        <a:bodyPr/>
        <a:lstStyle/>
        <a:p>
          <a:r>
            <a:rPr lang="fr-FR" dirty="0" smtClean="0"/>
            <a:t>Transport durable et </a:t>
          </a:r>
          <a:r>
            <a:rPr lang="fr-FR" dirty="0" err="1" smtClean="0"/>
            <a:t>multimodalité</a:t>
          </a:r>
          <a:endParaRPr lang="fr-FR" dirty="0"/>
        </a:p>
      </dgm:t>
    </dgm:pt>
    <dgm:pt modelId="{CE0267A7-593A-4D40-9255-D6A02B5605C0}" type="parTrans" cxnId="{E9C9AC49-76C5-48E9-B11E-12E757A6A9E7}">
      <dgm:prSet/>
      <dgm:spPr/>
      <dgm:t>
        <a:bodyPr/>
        <a:lstStyle/>
        <a:p>
          <a:endParaRPr lang="fr-FR"/>
        </a:p>
      </dgm:t>
    </dgm:pt>
    <dgm:pt modelId="{B31603B7-C537-4091-AA57-8B88C6475AF9}" type="sibTrans" cxnId="{E9C9AC49-76C5-48E9-B11E-12E757A6A9E7}">
      <dgm:prSet/>
      <dgm:spPr/>
      <dgm:t>
        <a:bodyPr/>
        <a:lstStyle/>
        <a:p>
          <a:endParaRPr lang="fr-FR"/>
        </a:p>
      </dgm:t>
    </dgm:pt>
    <dgm:pt modelId="{44AF6DC7-20A6-4F73-A904-0B6F0DBFA7D2}">
      <dgm:prSet phldrT="[Texte]"/>
      <dgm:spPr/>
      <dgm:t>
        <a:bodyPr/>
        <a:lstStyle/>
        <a:p>
          <a:r>
            <a:rPr lang="fr-FR" dirty="0" smtClean="0"/>
            <a:t>Systèmes d’information</a:t>
          </a:r>
          <a:endParaRPr lang="fr-FR" dirty="0"/>
        </a:p>
      </dgm:t>
    </dgm:pt>
    <dgm:pt modelId="{CD1AD6A9-A64C-4663-AC7B-DBFB89BD49CA}" type="parTrans" cxnId="{C1AA76CB-3799-4DDC-A7AE-099F2FFFFBF7}">
      <dgm:prSet/>
      <dgm:spPr/>
      <dgm:t>
        <a:bodyPr/>
        <a:lstStyle/>
        <a:p>
          <a:endParaRPr lang="fr-FR"/>
        </a:p>
      </dgm:t>
    </dgm:pt>
    <dgm:pt modelId="{FB469CA9-1272-45C9-B3E2-F2462A843CD3}" type="sibTrans" cxnId="{C1AA76CB-3799-4DDC-A7AE-099F2FFFFBF7}">
      <dgm:prSet/>
      <dgm:spPr/>
      <dgm:t>
        <a:bodyPr/>
        <a:lstStyle/>
        <a:p>
          <a:endParaRPr lang="fr-FR"/>
        </a:p>
      </dgm:t>
    </dgm:pt>
    <dgm:pt modelId="{4A360B6B-EFFF-4EF8-BB8F-D2263F8DD9AD}">
      <dgm:prSet phldrT="[Texte]"/>
      <dgm:spPr/>
      <dgm:t>
        <a:bodyPr/>
        <a:lstStyle/>
        <a:p>
          <a:r>
            <a:rPr lang="fr-FR" dirty="0" smtClean="0"/>
            <a:t>Digitalisation, automatisation</a:t>
          </a:r>
          <a:endParaRPr lang="fr-FR" dirty="0"/>
        </a:p>
      </dgm:t>
    </dgm:pt>
    <dgm:pt modelId="{B1F35D34-A87A-4050-820C-0AA27C8F5AAD}" type="parTrans" cxnId="{A601815F-294B-43F8-A044-2831339F4CE7}">
      <dgm:prSet/>
      <dgm:spPr/>
      <dgm:t>
        <a:bodyPr/>
        <a:lstStyle/>
        <a:p>
          <a:endParaRPr lang="fr-FR"/>
        </a:p>
      </dgm:t>
    </dgm:pt>
    <dgm:pt modelId="{32204EEF-9FE0-481A-ACD0-A48BF792C3FC}" type="sibTrans" cxnId="{A601815F-294B-43F8-A044-2831339F4CE7}">
      <dgm:prSet/>
      <dgm:spPr/>
      <dgm:t>
        <a:bodyPr/>
        <a:lstStyle/>
        <a:p>
          <a:endParaRPr lang="fr-FR"/>
        </a:p>
      </dgm:t>
    </dgm:pt>
    <dgm:pt modelId="{50C2689F-9D3D-4830-8A77-0B243E24A37C}" type="pres">
      <dgm:prSet presAssocID="{E673C3C2-101B-4E07-BB90-757E54330E9A}" presName="Name0" presStyleCnt="0">
        <dgm:presLayoutVars>
          <dgm:dir/>
          <dgm:animLvl val="lvl"/>
          <dgm:resizeHandles val="exact"/>
        </dgm:presLayoutVars>
      </dgm:prSet>
      <dgm:spPr/>
    </dgm:pt>
    <dgm:pt modelId="{B56C9F9F-632B-4156-A0AB-4972CB992379}" type="pres">
      <dgm:prSet presAssocID="{EFFCF67F-AE1C-45DF-A28A-3150EAF0A167}" presName="composite" presStyleCnt="0"/>
      <dgm:spPr/>
    </dgm:pt>
    <dgm:pt modelId="{05AFEDEC-F70D-40D3-A7B6-2AFCDB325F11}" type="pres">
      <dgm:prSet presAssocID="{EFFCF67F-AE1C-45DF-A28A-3150EAF0A16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CCE702D-11A0-490C-AB13-3099FB9AC358}" type="pres">
      <dgm:prSet presAssocID="{EFFCF67F-AE1C-45DF-A28A-3150EAF0A167}" presName="desTx" presStyleLbl="alignAccFollowNode1" presStyleIdx="0" presStyleCnt="3">
        <dgm:presLayoutVars>
          <dgm:bulletEnabled val="1"/>
        </dgm:presLayoutVars>
      </dgm:prSet>
      <dgm:spPr/>
    </dgm:pt>
    <dgm:pt modelId="{62973291-4808-4EEA-B9E7-B49F2289A6AA}" type="pres">
      <dgm:prSet presAssocID="{DD3ED7B2-DAE2-4056-BC88-112405FFF4B5}" presName="space" presStyleCnt="0"/>
      <dgm:spPr/>
    </dgm:pt>
    <dgm:pt modelId="{DF36E73D-97B7-4F12-BAEE-29CD0E1597C3}" type="pres">
      <dgm:prSet presAssocID="{769E7E85-78AA-44DF-ADF9-4E03C4575E4F}" presName="composite" presStyleCnt="0"/>
      <dgm:spPr/>
    </dgm:pt>
    <dgm:pt modelId="{A01EF350-E30F-4927-BA8F-FB9CF89D0AA2}" type="pres">
      <dgm:prSet presAssocID="{769E7E85-78AA-44DF-ADF9-4E03C4575E4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13AF417-6054-43DF-8FC8-3A2B898BF3C4}" type="pres">
      <dgm:prSet presAssocID="{769E7E85-78AA-44DF-ADF9-4E03C4575E4F}" presName="desTx" presStyleLbl="alignAccFollowNode1" presStyleIdx="1" presStyleCnt="3">
        <dgm:presLayoutVars>
          <dgm:bulletEnabled val="1"/>
        </dgm:presLayoutVars>
      </dgm:prSet>
      <dgm:spPr/>
    </dgm:pt>
    <dgm:pt modelId="{2C127E41-3916-48AD-A1A5-4560BDBEAC3C}" type="pres">
      <dgm:prSet presAssocID="{5C65B9AA-24D0-431D-8410-BC011DA2848B}" presName="space" presStyleCnt="0"/>
      <dgm:spPr/>
    </dgm:pt>
    <dgm:pt modelId="{BD8BDAAE-D0A2-4CEA-962B-689721C7336C}" type="pres">
      <dgm:prSet presAssocID="{CDC6C1BC-080D-4CC1-AC9B-B9A7FC120783}" presName="composite" presStyleCnt="0"/>
      <dgm:spPr/>
    </dgm:pt>
    <dgm:pt modelId="{B563CA6A-6D6C-4686-BB69-609CB08F2F8A}" type="pres">
      <dgm:prSet presAssocID="{CDC6C1BC-080D-4CC1-AC9B-B9A7FC12078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78F5106-1F48-4A90-A640-9FBE7D08A940}" type="pres">
      <dgm:prSet presAssocID="{CDC6C1BC-080D-4CC1-AC9B-B9A7FC12078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9EE5EB8-3831-43AA-9470-1875888350F2}" srcId="{EFFCF67F-AE1C-45DF-A28A-3150EAF0A167}" destId="{0E0B6038-D70C-4D50-9294-211A0D47C4EA}" srcOrd="0" destOrd="0" parTransId="{60E850F2-2987-4D9C-BF61-EBA7FAD0889D}" sibTransId="{2362F238-A5C5-47A1-BB33-35888F0FE647}"/>
    <dgm:cxn modelId="{00967B58-D7EE-4BCB-A53E-1AEB96570ACA}" type="presOf" srcId="{5DDD9E9C-9E26-4117-BB4F-51F2B4F8039E}" destId="{FCCE702D-11A0-490C-AB13-3099FB9AC358}" srcOrd="0" destOrd="1" presId="urn:microsoft.com/office/officeart/2005/8/layout/hList1"/>
    <dgm:cxn modelId="{F44D252A-E4C2-4DEC-B014-7C92D8B3A370}" type="presOf" srcId="{E673C3C2-101B-4E07-BB90-757E54330E9A}" destId="{50C2689F-9D3D-4830-8A77-0B243E24A37C}" srcOrd="0" destOrd="0" presId="urn:microsoft.com/office/officeart/2005/8/layout/hList1"/>
    <dgm:cxn modelId="{A601815F-294B-43F8-A044-2831339F4CE7}" srcId="{CDC6C1BC-080D-4CC1-AC9B-B9A7FC120783}" destId="{4A360B6B-EFFF-4EF8-BB8F-D2263F8DD9AD}" srcOrd="1" destOrd="0" parTransId="{B1F35D34-A87A-4050-820C-0AA27C8F5AAD}" sibTransId="{32204EEF-9FE0-481A-ACD0-A48BF792C3FC}"/>
    <dgm:cxn modelId="{94766310-C9B3-4E9F-979A-EA5351E2E4B7}" type="presOf" srcId="{C37B675D-9F84-491C-BA52-92C06AD2775F}" destId="{713AF417-6054-43DF-8FC8-3A2B898BF3C4}" srcOrd="0" destOrd="0" presId="urn:microsoft.com/office/officeart/2005/8/layout/hList1"/>
    <dgm:cxn modelId="{BD9954E1-7B33-4687-91A7-DAF5A68DEEB3}" srcId="{EFFCF67F-AE1C-45DF-A28A-3150EAF0A167}" destId="{5DDD9E9C-9E26-4117-BB4F-51F2B4F8039E}" srcOrd="1" destOrd="0" parTransId="{04A6BF04-5972-48DE-8D00-D68FF3848E4E}" sibTransId="{614368B5-F760-4413-AB5E-EC7BD1F19329}"/>
    <dgm:cxn modelId="{A1BDE16F-43C5-4AC0-9368-BA5508D46801}" type="presOf" srcId="{769E7E85-78AA-44DF-ADF9-4E03C4575E4F}" destId="{A01EF350-E30F-4927-BA8F-FB9CF89D0AA2}" srcOrd="0" destOrd="0" presId="urn:microsoft.com/office/officeart/2005/8/layout/hList1"/>
    <dgm:cxn modelId="{BF7564BF-2D1A-4B3E-BA80-688238EF4CA7}" type="presOf" srcId="{44AF6DC7-20A6-4F73-A904-0B6F0DBFA7D2}" destId="{778F5106-1F48-4A90-A640-9FBE7D08A940}" srcOrd="0" destOrd="0" presId="urn:microsoft.com/office/officeart/2005/8/layout/hList1"/>
    <dgm:cxn modelId="{95DABA78-AFC3-4225-B2C0-B7BF6E9E800F}" srcId="{E673C3C2-101B-4E07-BB90-757E54330E9A}" destId="{769E7E85-78AA-44DF-ADF9-4E03C4575E4F}" srcOrd="1" destOrd="0" parTransId="{EA29AF57-EB54-499C-95A3-91166B3EA389}" sibTransId="{5C65B9AA-24D0-431D-8410-BC011DA2848B}"/>
    <dgm:cxn modelId="{BD48E564-9F6B-49EE-8179-8F57A9FD9DCB}" srcId="{EFFCF67F-AE1C-45DF-A28A-3150EAF0A167}" destId="{1605A4BF-CB6A-46A7-B829-8994C7B30F51}" srcOrd="3" destOrd="0" parTransId="{253E252D-084C-45C3-BCF8-62CC95577AB9}" sibTransId="{C9B41F2B-87FF-429D-AD10-CD6051E137BB}"/>
    <dgm:cxn modelId="{CAAEE246-4D36-4B44-8448-998D1798386F}" srcId="{769E7E85-78AA-44DF-ADF9-4E03C4575E4F}" destId="{ED8B9137-A5EF-4C01-B225-2946FA38DDAA}" srcOrd="1" destOrd="0" parTransId="{C9AD8682-AEB5-4565-8FB8-634181208460}" sibTransId="{4DB0ACCA-A6B9-4BC5-9A92-2A875B9B00CB}"/>
    <dgm:cxn modelId="{E9C9AC49-76C5-48E9-B11E-12E757A6A9E7}" srcId="{769E7E85-78AA-44DF-ADF9-4E03C4575E4F}" destId="{C284489A-BB06-43C0-AD72-5A12CA7336C8}" srcOrd="2" destOrd="0" parTransId="{CE0267A7-593A-4D40-9255-D6A02B5605C0}" sibTransId="{B31603B7-C537-4091-AA57-8B88C6475AF9}"/>
    <dgm:cxn modelId="{D6756938-28E1-40CC-835A-441E813F5E18}" type="presOf" srcId="{C284489A-BB06-43C0-AD72-5A12CA7336C8}" destId="{713AF417-6054-43DF-8FC8-3A2B898BF3C4}" srcOrd="0" destOrd="2" presId="urn:microsoft.com/office/officeart/2005/8/layout/hList1"/>
    <dgm:cxn modelId="{EAE2D59C-C955-40E9-9DBA-D6D08EFD0273}" type="presOf" srcId="{248BEB07-89E4-4F45-858B-0F1D31A0E6A3}" destId="{FCCE702D-11A0-490C-AB13-3099FB9AC358}" srcOrd="0" destOrd="2" presId="urn:microsoft.com/office/officeart/2005/8/layout/hList1"/>
    <dgm:cxn modelId="{7A86CA09-A395-492E-92DD-3BE685ACD765}" type="presOf" srcId="{4A360B6B-EFFF-4EF8-BB8F-D2263F8DD9AD}" destId="{778F5106-1F48-4A90-A640-9FBE7D08A940}" srcOrd="0" destOrd="1" presId="urn:microsoft.com/office/officeart/2005/8/layout/hList1"/>
    <dgm:cxn modelId="{D55D4882-8BCF-40CD-95CE-014444856D6E}" srcId="{E673C3C2-101B-4E07-BB90-757E54330E9A}" destId="{CDC6C1BC-080D-4CC1-AC9B-B9A7FC120783}" srcOrd="2" destOrd="0" parTransId="{BDD29822-BCA7-49DF-B6E3-28D6F402CA32}" sibTransId="{54FA4791-9353-43C7-A4F8-4D24BC4708B0}"/>
    <dgm:cxn modelId="{402783F2-63A2-4644-BAFC-6463B8DC96F6}" type="presOf" srcId="{ED8B9137-A5EF-4C01-B225-2946FA38DDAA}" destId="{713AF417-6054-43DF-8FC8-3A2B898BF3C4}" srcOrd="0" destOrd="1" presId="urn:microsoft.com/office/officeart/2005/8/layout/hList1"/>
    <dgm:cxn modelId="{8D2BAB7E-9F85-4FC5-A8F8-BD7227CE2799}" type="presOf" srcId="{0E0B6038-D70C-4D50-9294-211A0D47C4EA}" destId="{FCCE702D-11A0-490C-AB13-3099FB9AC358}" srcOrd="0" destOrd="0" presId="urn:microsoft.com/office/officeart/2005/8/layout/hList1"/>
    <dgm:cxn modelId="{66652555-41C4-4069-8335-93C87D793844}" type="presOf" srcId="{1605A4BF-CB6A-46A7-B829-8994C7B30F51}" destId="{FCCE702D-11A0-490C-AB13-3099FB9AC358}" srcOrd="0" destOrd="3" presId="urn:microsoft.com/office/officeart/2005/8/layout/hList1"/>
    <dgm:cxn modelId="{3E638986-579C-4AF8-A9A9-6ADBF980C9DA}" srcId="{E673C3C2-101B-4E07-BB90-757E54330E9A}" destId="{EFFCF67F-AE1C-45DF-A28A-3150EAF0A167}" srcOrd="0" destOrd="0" parTransId="{F050071B-C274-4262-9C22-41715E30D208}" sibTransId="{DD3ED7B2-DAE2-4056-BC88-112405FFF4B5}"/>
    <dgm:cxn modelId="{3AD59B47-7CB4-47F2-AF58-A6905D5BEB24}" type="presOf" srcId="{EFFCF67F-AE1C-45DF-A28A-3150EAF0A167}" destId="{05AFEDEC-F70D-40D3-A7B6-2AFCDB325F11}" srcOrd="0" destOrd="0" presId="urn:microsoft.com/office/officeart/2005/8/layout/hList1"/>
    <dgm:cxn modelId="{0F897B56-E3F5-47D6-8021-4B75530962A4}" srcId="{EFFCF67F-AE1C-45DF-A28A-3150EAF0A167}" destId="{248BEB07-89E4-4F45-858B-0F1D31A0E6A3}" srcOrd="2" destOrd="0" parTransId="{840BFF35-581D-412B-B482-7F8B9F997238}" sibTransId="{3ACD5196-F5B9-44D5-B60D-FC5B23346257}"/>
    <dgm:cxn modelId="{D54F8D97-13D2-4756-8C46-AEFDB323D6AA}" type="presOf" srcId="{CDC6C1BC-080D-4CC1-AC9B-B9A7FC120783}" destId="{B563CA6A-6D6C-4686-BB69-609CB08F2F8A}" srcOrd="0" destOrd="0" presId="urn:microsoft.com/office/officeart/2005/8/layout/hList1"/>
    <dgm:cxn modelId="{C1AA76CB-3799-4DDC-A7AE-099F2FFFFBF7}" srcId="{CDC6C1BC-080D-4CC1-AC9B-B9A7FC120783}" destId="{44AF6DC7-20A6-4F73-A904-0B6F0DBFA7D2}" srcOrd="0" destOrd="0" parTransId="{CD1AD6A9-A64C-4663-AC7B-DBFB89BD49CA}" sibTransId="{FB469CA9-1272-45C9-B3E2-F2462A843CD3}"/>
    <dgm:cxn modelId="{99CF38BE-65CC-4D3D-BFCD-2406DB422EC8}" srcId="{769E7E85-78AA-44DF-ADF9-4E03C4575E4F}" destId="{C37B675D-9F84-491C-BA52-92C06AD2775F}" srcOrd="0" destOrd="0" parTransId="{712E5517-9C60-4318-B981-9A24EDB05B8A}" sibTransId="{1641772B-5770-4414-A9A2-4B21850322E2}"/>
    <dgm:cxn modelId="{A979EAA9-FAB0-4E79-8225-8F031F35CB8D}" type="presParOf" srcId="{50C2689F-9D3D-4830-8A77-0B243E24A37C}" destId="{B56C9F9F-632B-4156-A0AB-4972CB992379}" srcOrd="0" destOrd="0" presId="urn:microsoft.com/office/officeart/2005/8/layout/hList1"/>
    <dgm:cxn modelId="{EBFD922E-983D-4883-9874-9C6BC86F4F1D}" type="presParOf" srcId="{B56C9F9F-632B-4156-A0AB-4972CB992379}" destId="{05AFEDEC-F70D-40D3-A7B6-2AFCDB325F11}" srcOrd="0" destOrd="0" presId="urn:microsoft.com/office/officeart/2005/8/layout/hList1"/>
    <dgm:cxn modelId="{295AFAE7-4F73-4D1D-BFBA-41B292ED2EEE}" type="presParOf" srcId="{B56C9F9F-632B-4156-A0AB-4972CB992379}" destId="{FCCE702D-11A0-490C-AB13-3099FB9AC358}" srcOrd="1" destOrd="0" presId="urn:microsoft.com/office/officeart/2005/8/layout/hList1"/>
    <dgm:cxn modelId="{7E335DDC-4BF8-450F-A3BB-68E96561CDD1}" type="presParOf" srcId="{50C2689F-9D3D-4830-8A77-0B243E24A37C}" destId="{62973291-4808-4EEA-B9E7-B49F2289A6AA}" srcOrd="1" destOrd="0" presId="urn:microsoft.com/office/officeart/2005/8/layout/hList1"/>
    <dgm:cxn modelId="{9A7DA37F-E9AE-466F-B4CA-9A20AF5E0902}" type="presParOf" srcId="{50C2689F-9D3D-4830-8A77-0B243E24A37C}" destId="{DF36E73D-97B7-4F12-BAEE-29CD0E1597C3}" srcOrd="2" destOrd="0" presId="urn:microsoft.com/office/officeart/2005/8/layout/hList1"/>
    <dgm:cxn modelId="{0AA69799-0AB9-4E01-AA18-C3BF87F85D6B}" type="presParOf" srcId="{DF36E73D-97B7-4F12-BAEE-29CD0E1597C3}" destId="{A01EF350-E30F-4927-BA8F-FB9CF89D0AA2}" srcOrd="0" destOrd="0" presId="urn:microsoft.com/office/officeart/2005/8/layout/hList1"/>
    <dgm:cxn modelId="{22D1DAC9-5832-4285-A539-55DD754D6DB0}" type="presParOf" srcId="{DF36E73D-97B7-4F12-BAEE-29CD0E1597C3}" destId="{713AF417-6054-43DF-8FC8-3A2B898BF3C4}" srcOrd="1" destOrd="0" presId="urn:microsoft.com/office/officeart/2005/8/layout/hList1"/>
    <dgm:cxn modelId="{2D5550D4-7322-4E6C-89DF-8B8F72C551EF}" type="presParOf" srcId="{50C2689F-9D3D-4830-8A77-0B243E24A37C}" destId="{2C127E41-3916-48AD-A1A5-4560BDBEAC3C}" srcOrd="3" destOrd="0" presId="urn:microsoft.com/office/officeart/2005/8/layout/hList1"/>
    <dgm:cxn modelId="{C586A795-4147-4AF8-9B81-9886F40B32F8}" type="presParOf" srcId="{50C2689F-9D3D-4830-8A77-0B243E24A37C}" destId="{BD8BDAAE-D0A2-4CEA-962B-689721C7336C}" srcOrd="4" destOrd="0" presId="urn:microsoft.com/office/officeart/2005/8/layout/hList1"/>
    <dgm:cxn modelId="{1C887F0F-103C-4F23-BF5C-56A84988B0BA}" type="presParOf" srcId="{BD8BDAAE-D0A2-4CEA-962B-689721C7336C}" destId="{B563CA6A-6D6C-4686-BB69-609CB08F2F8A}" srcOrd="0" destOrd="0" presId="urn:microsoft.com/office/officeart/2005/8/layout/hList1"/>
    <dgm:cxn modelId="{FFD01B83-029E-408E-BDEF-1C82665791FE}" type="presParOf" srcId="{BD8BDAAE-D0A2-4CEA-962B-689721C7336C}" destId="{778F5106-1F48-4A90-A640-9FBE7D08A94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19C0E-B9E9-42D2-ADCB-1ADA08D51331}">
      <dsp:nvSpPr>
        <dsp:cNvPr id="0" name=""/>
        <dsp:cNvSpPr/>
      </dsp:nvSpPr>
      <dsp:spPr>
        <a:xfrm>
          <a:off x="2341241" y="362373"/>
          <a:ext cx="4936908" cy="4936908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PILOTER </a:t>
          </a:r>
          <a:r>
            <a:rPr lang="fr-FR" sz="2300" kern="1200" dirty="0" smtClean="0"/>
            <a:t/>
          </a:r>
          <a:br>
            <a:rPr lang="fr-FR" sz="2300" kern="1200" dirty="0" smtClean="0"/>
          </a:br>
          <a:r>
            <a:rPr lang="fr-FR" sz="2300" kern="1200" dirty="0" smtClean="0"/>
            <a:t>des </a:t>
          </a:r>
          <a:r>
            <a:rPr lang="fr-FR" sz="2300" kern="1200" dirty="0" smtClean="0"/>
            <a:t>projets collaboratifs</a:t>
          </a:r>
          <a:endParaRPr lang="fr-FR" sz="2300" kern="1200" dirty="0"/>
        </a:p>
      </dsp:txBody>
      <dsp:txXfrm>
        <a:off x="4943109" y="1408528"/>
        <a:ext cx="1763181" cy="1469318"/>
      </dsp:txXfrm>
    </dsp:sp>
    <dsp:sp modelId="{C21DE2FE-B3DA-4C94-85BE-09C232F56531}">
      <dsp:nvSpPr>
        <dsp:cNvPr id="0" name=""/>
        <dsp:cNvSpPr/>
      </dsp:nvSpPr>
      <dsp:spPr>
        <a:xfrm>
          <a:off x="2157216" y="499394"/>
          <a:ext cx="5101603" cy="5015504"/>
        </a:xfrm>
        <a:prstGeom prst="pie">
          <a:avLst>
            <a:gd name="adj1" fmla="val 1800000"/>
            <a:gd name="adj2" fmla="val 9000000"/>
          </a:avLst>
        </a:prstGeom>
        <a:solidFill>
          <a:srgbClr val="FF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PROMOUVOIR </a:t>
          </a:r>
          <a:r>
            <a:rPr lang="fr-FR" sz="2300" kern="1200" dirty="0" smtClean="0"/>
            <a:t/>
          </a:r>
          <a:br>
            <a:rPr lang="fr-FR" sz="2300" kern="1200" dirty="0" smtClean="0"/>
          </a:br>
          <a:r>
            <a:rPr lang="fr-FR" sz="2300" kern="1200" dirty="0" smtClean="0"/>
            <a:t>la </a:t>
          </a:r>
          <a:r>
            <a:rPr lang="fr-FR" sz="2300" kern="1200" dirty="0" smtClean="0"/>
            <a:t>filière et les métiers de la logistique</a:t>
          </a:r>
          <a:endParaRPr lang="fr-FR" sz="2300" kern="1200" dirty="0"/>
        </a:p>
      </dsp:txBody>
      <dsp:txXfrm>
        <a:off x="3371884" y="3753500"/>
        <a:ext cx="2733002" cy="1313584"/>
      </dsp:txXfrm>
    </dsp:sp>
    <dsp:sp modelId="{DB87E1CE-8F5F-4E33-8196-B17E2B438820}">
      <dsp:nvSpPr>
        <dsp:cNvPr id="0" name=""/>
        <dsp:cNvSpPr/>
      </dsp:nvSpPr>
      <dsp:spPr>
        <a:xfrm>
          <a:off x="2137887" y="362373"/>
          <a:ext cx="4936908" cy="4936908"/>
        </a:xfrm>
        <a:prstGeom prst="pie">
          <a:avLst>
            <a:gd name="adj1" fmla="val 9000000"/>
            <a:gd name="adj2" fmla="val 16200000"/>
          </a:avLst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FEDERER </a:t>
          </a:r>
          <a:br>
            <a:rPr lang="fr-FR" sz="2300" kern="1200" dirty="0" smtClean="0"/>
          </a:br>
          <a:r>
            <a:rPr lang="fr-FR" sz="2300" kern="1200" dirty="0" smtClean="0"/>
            <a:t>Les acteurs de la filière</a:t>
          </a:r>
          <a:endParaRPr lang="fr-FR" sz="2300" kern="1200" dirty="0"/>
        </a:p>
      </dsp:txBody>
      <dsp:txXfrm>
        <a:off x="2709746" y="1408528"/>
        <a:ext cx="1763181" cy="1469318"/>
      </dsp:txXfrm>
    </dsp:sp>
    <dsp:sp modelId="{A4E05AF0-0546-42B6-914D-3D275AF2CFD3}">
      <dsp:nvSpPr>
        <dsp:cNvPr id="0" name=""/>
        <dsp:cNvSpPr/>
      </dsp:nvSpPr>
      <dsp:spPr>
        <a:xfrm>
          <a:off x="2036030" y="56755"/>
          <a:ext cx="5548144" cy="554814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300D6-A4D7-4FA4-9D19-7176EDC88EC9}">
      <dsp:nvSpPr>
        <dsp:cNvPr id="0" name=""/>
        <dsp:cNvSpPr/>
      </dsp:nvSpPr>
      <dsp:spPr>
        <a:xfrm>
          <a:off x="1933345" y="232475"/>
          <a:ext cx="5548144" cy="554814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630C6-BC3E-4CEB-BC98-E8AC971E7B81}">
      <dsp:nvSpPr>
        <dsp:cNvPr id="0" name=""/>
        <dsp:cNvSpPr/>
      </dsp:nvSpPr>
      <dsp:spPr>
        <a:xfrm>
          <a:off x="1831861" y="56755"/>
          <a:ext cx="5548144" cy="554814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FEDEC-F70D-40D3-A7B6-2AFCDB325F11}">
      <dsp:nvSpPr>
        <dsp:cNvPr id="0" name=""/>
        <dsp:cNvSpPr/>
      </dsp:nvSpPr>
      <dsp:spPr>
        <a:xfrm>
          <a:off x="2609" y="474458"/>
          <a:ext cx="2544114" cy="8289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L’humain dans l’entrepôt</a:t>
          </a:r>
          <a:endParaRPr lang="fr-FR" sz="2300" kern="1200" dirty="0"/>
        </a:p>
      </dsp:txBody>
      <dsp:txXfrm>
        <a:off x="2609" y="474458"/>
        <a:ext cx="2544114" cy="828921"/>
      </dsp:txXfrm>
    </dsp:sp>
    <dsp:sp modelId="{FCCE702D-11A0-490C-AB13-3099FB9AC358}">
      <dsp:nvSpPr>
        <dsp:cNvPr id="0" name=""/>
        <dsp:cNvSpPr/>
      </dsp:nvSpPr>
      <dsp:spPr>
        <a:xfrm>
          <a:off x="2609" y="1303379"/>
          <a:ext cx="2544114" cy="309361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Prévention des risques</a:t>
          </a:r>
          <a:endParaRPr lang="fr-F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Ressources humaines, GPECT</a:t>
          </a:r>
          <a:endParaRPr lang="fr-F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Droit Social</a:t>
          </a:r>
          <a:endParaRPr lang="fr-F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Qualité de vie au Travail</a:t>
          </a:r>
          <a:endParaRPr lang="fr-FR" sz="2300" kern="1200" dirty="0"/>
        </a:p>
      </dsp:txBody>
      <dsp:txXfrm>
        <a:off x="2609" y="1303379"/>
        <a:ext cx="2544114" cy="3093615"/>
      </dsp:txXfrm>
    </dsp:sp>
    <dsp:sp modelId="{A01EF350-E30F-4927-BA8F-FB9CF89D0AA2}">
      <dsp:nvSpPr>
        <dsp:cNvPr id="0" name=""/>
        <dsp:cNvSpPr/>
      </dsp:nvSpPr>
      <dsp:spPr>
        <a:xfrm>
          <a:off x="2902900" y="474458"/>
          <a:ext cx="2544114" cy="828921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Logistique durable et territoire</a:t>
          </a:r>
          <a:endParaRPr lang="fr-FR" sz="2300" kern="1200" dirty="0"/>
        </a:p>
      </dsp:txBody>
      <dsp:txXfrm>
        <a:off x="2902900" y="474458"/>
        <a:ext cx="2544114" cy="828921"/>
      </dsp:txXfrm>
    </dsp:sp>
    <dsp:sp modelId="{713AF417-6054-43DF-8FC8-3A2B898BF3C4}">
      <dsp:nvSpPr>
        <dsp:cNvPr id="0" name=""/>
        <dsp:cNvSpPr/>
      </dsp:nvSpPr>
      <dsp:spPr>
        <a:xfrm>
          <a:off x="2902900" y="1303379"/>
          <a:ext cx="2544114" cy="3093615"/>
        </a:xfrm>
        <a:prstGeom prst="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Sûreté</a:t>
          </a:r>
          <a:endParaRPr lang="fr-F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Economie circulaire</a:t>
          </a:r>
          <a:endParaRPr lang="fr-F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Transport durable et </a:t>
          </a:r>
          <a:r>
            <a:rPr lang="fr-FR" sz="2300" kern="1200" dirty="0" err="1" smtClean="0"/>
            <a:t>multimodalité</a:t>
          </a:r>
          <a:endParaRPr lang="fr-FR" sz="2300" kern="1200" dirty="0"/>
        </a:p>
      </dsp:txBody>
      <dsp:txXfrm>
        <a:off x="2902900" y="1303379"/>
        <a:ext cx="2544114" cy="3093615"/>
      </dsp:txXfrm>
    </dsp:sp>
    <dsp:sp modelId="{B563CA6A-6D6C-4686-BB69-609CB08F2F8A}">
      <dsp:nvSpPr>
        <dsp:cNvPr id="0" name=""/>
        <dsp:cNvSpPr/>
      </dsp:nvSpPr>
      <dsp:spPr>
        <a:xfrm>
          <a:off x="5803190" y="474458"/>
          <a:ext cx="2544114" cy="82892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Innovation</a:t>
          </a:r>
          <a:endParaRPr lang="fr-FR" sz="2300" kern="1200" dirty="0"/>
        </a:p>
      </dsp:txBody>
      <dsp:txXfrm>
        <a:off x="5803190" y="474458"/>
        <a:ext cx="2544114" cy="828921"/>
      </dsp:txXfrm>
    </dsp:sp>
    <dsp:sp modelId="{778F5106-1F48-4A90-A640-9FBE7D08A940}">
      <dsp:nvSpPr>
        <dsp:cNvPr id="0" name=""/>
        <dsp:cNvSpPr/>
      </dsp:nvSpPr>
      <dsp:spPr>
        <a:xfrm>
          <a:off x="5803190" y="1303379"/>
          <a:ext cx="2544114" cy="3093615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Systèmes d’information</a:t>
          </a:r>
          <a:endParaRPr lang="fr-F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Digitalisation, automatisation</a:t>
          </a:r>
          <a:endParaRPr lang="fr-FR" sz="2300" kern="1200" dirty="0"/>
        </a:p>
      </dsp:txBody>
      <dsp:txXfrm>
        <a:off x="5803190" y="1303379"/>
        <a:ext cx="2544114" cy="3093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40BE6-54B8-45B1-AF11-4EE9940CFECC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ECC83-25DC-41C7-AFE4-3A7C2DC6F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559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416" indent="-177416">
              <a:buFontTx/>
              <a:buChar char="-"/>
            </a:pPr>
            <a:endParaRPr lang="fr-FR" altLang="fr-FR" dirty="0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68805" indent="-295694">
              <a:defRPr>
                <a:solidFill>
                  <a:schemeClr val="tx1"/>
                </a:solidFill>
                <a:latin typeface="Arial" charset="0"/>
              </a:defRPr>
            </a:lvl2pPr>
            <a:lvl3pPr marL="1182776" indent="-236555">
              <a:defRPr>
                <a:solidFill>
                  <a:schemeClr val="tx1"/>
                </a:solidFill>
                <a:latin typeface="Arial" charset="0"/>
              </a:defRPr>
            </a:lvl3pPr>
            <a:lvl4pPr marL="1655887" indent="-236555">
              <a:defRPr>
                <a:solidFill>
                  <a:schemeClr val="tx1"/>
                </a:solidFill>
                <a:latin typeface="Arial" charset="0"/>
              </a:defRPr>
            </a:lvl4pPr>
            <a:lvl5pPr marL="2128998" indent="-236555">
              <a:defRPr>
                <a:solidFill>
                  <a:schemeClr val="tx1"/>
                </a:solidFill>
                <a:latin typeface="Arial" charset="0"/>
              </a:defRPr>
            </a:lvl5pPr>
            <a:lvl6pPr marL="2602108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521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832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1440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C6C709-406C-45BD-B002-23E179455280}" type="slidenum">
              <a:rPr lang="fr-FR" altLang="fr-FR" smtClean="0"/>
              <a:pPr/>
              <a:t>5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39044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416" indent="-177416">
              <a:buFontTx/>
              <a:buChar char="-"/>
            </a:pPr>
            <a:endParaRPr lang="fr-FR" altLang="fr-FR" dirty="0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68805" indent="-295694">
              <a:defRPr>
                <a:solidFill>
                  <a:schemeClr val="tx1"/>
                </a:solidFill>
                <a:latin typeface="Arial" charset="0"/>
              </a:defRPr>
            </a:lvl2pPr>
            <a:lvl3pPr marL="1182776" indent="-236555">
              <a:defRPr>
                <a:solidFill>
                  <a:schemeClr val="tx1"/>
                </a:solidFill>
                <a:latin typeface="Arial" charset="0"/>
              </a:defRPr>
            </a:lvl3pPr>
            <a:lvl4pPr marL="1655887" indent="-236555">
              <a:defRPr>
                <a:solidFill>
                  <a:schemeClr val="tx1"/>
                </a:solidFill>
                <a:latin typeface="Arial" charset="0"/>
              </a:defRPr>
            </a:lvl4pPr>
            <a:lvl5pPr marL="2128998" indent="-236555">
              <a:defRPr>
                <a:solidFill>
                  <a:schemeClr val="tx1"/>
                </a:solidFill>
                <a:latin typeface="Arial" charset="0"/>
              </a:defRPr>
            </a:lvl5pPr>
            <a:lvl6pPr marL="2602108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521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832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1440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C6C709-406C-45BD-B002-23E179455280}" type="slidenum">
              <a:rPr lang="fr-FR" altLang="fr-FR" smtClean="0"/>
              <a:pPr/>
              <a:t>8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97089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baseline="0" dirty="0" smtClean="0"/>
          </a:p>
          <a:p>
            <a:endParaRPr lang="fr-FR" altLang="fr-FR" baseline="0" dirty="0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68805" indent="-295694">
              <a:defRPr>
                <a:solidFill>
                  <a:schemeClr val="tx1"/>
                </a:solidFill>
                <a:latin typeface="Arial" charset="0"/>
              </a:defRPr>
            </a:lvl2pPr>
            <a:lvl3pPr marL="1182776" indent="-236555">
              <a:defRPr>
                <a:solidFill>
                  <a:schemeClr val="tx1"/>
                </a:solidFill>
                <a:latin typeface="Arial" charset="0"/>
              </a:defRPr>
            </a:lvl3pPr>
            <a:lvl4pPr marL="1655887" indent="-236555">
              <a:defRPr>
                <a:solidFill>
                  <a:schemeClr val="tx1"/>
                </a:solidFill>
                <a:latin typeface="Arial" charset="0"/>
              </a:defRPr>
            </a:lvl4pPr>
            <a:lvl5pPr marL="2128998" indent="-236555">
              <a:defRPr>
                <a:solidFill>
                  <a:schemeClr val="tx1"/>
                </a:solidFill>
                <a:latin typeface="Arial" charset="0"/>
              </a:defRPr>
            </a:lvl5pPr>
            <a:lvl6pPr marL="2602108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521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832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1440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C6C709-406C-45BD-B002-23E179455280}" type="slidenum">
              <a:rPr lang="fr-FR" altLang="fr-FR" smtClean="0"/>
              <a:pPr/>
              <a:t>10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53508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416" indent="-177416">
              <a:buFontTx/>
              <a:buChar char="-"/>
            </a:pPr>
            <a:endParaRPr lang="fr-FR" altLang="fr-FR" dirty="0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68805" indent="-295694">
              <a:defRPr>
                <a:solidFill>
                  <a:schemeClr val="tx1"/>
                </a:solidFill>
                <a:latin typeface="Arial" charset="0"/>
              </a:defRPr>
            </a:lvl2pPr>
            <a:lvl3pPr marL="1182776" indent="-236555">
              <a:defRPr>
                <a:solidFill>
                  <a:schemeClr val="tx1"/>
                </a:solidFill>
                <a:latin typeface="Arial" charset="0"/>
              </a:defRPr>
            </a:lvl3pPr>
            <a:lvl4pPr marL="1655887" indent="-236555">
              <a:defRPr>
                <a:solidFill>
                  <a:schemeClr val="tx1"/>
                </a:solidFill>
                <a:latin typeface="Arial" charset="0"/>
              </a:defRPr>
            </a:lvl4pPr>
            <a:lvl5pPr marL="2128998" indent="-236555">
              <a:defRPr>
                <a:solidFill>
                  <a:schemeClr val="tx1"/>
                </a:solidFill>
                <a:latin typeface="Arial" charset="0"/>
              </a:defRPr>
            </a:lvl5pPr>
            <a:lvl6pPr marL="2602108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521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832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1440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C6C709-406C-45BD-B002-23E179455280}" type="slidenum">
              <a:rPr lang="fr-FR" altLang="fr-FR" smtClean="0"/>
              <a:pPr/>
              <a:t>11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229782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416" indent="-177416">
              <a:buFontTx/>
              <a:buChar char="-"/>
            </a:pPr>
            <a:endParaRPr lang="fr-FR" altLang="fr-FR" dirty="0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68805" indent="-295694">
              <a:defRPr>
                <a:solidFill>
                  <a:schemeClr val="tx1"/>
                </a:solidFill>
                <a:latin typeface="Arial" charset="0"/>
              </a:defRPr>
            </a:lvl2pPr>
            <a:lvl3pPr marL="1182776" indent="-236555">
              <a:defRPr>
                <a:solidFill>
                  <a:schemeClr val="tx1"/>
                </a:solidFill>
                <a:latin typeface="Arial" charset="0"/>
              </a:defRPr>
            </a:lvl3pPr>
            <a:lvl4pPr marL="1655887" indent="-236555">
              <a:defRPr>
                <a:solidFill>
                  <a:schemeClr val="tx1"/>
                </a:solidFill>
                <a:latin typeface="Arial" charset="0"/>
              </a:defRPr>
            </a:lvl4pPr>
            <a:lvl5pPr marL="2128998" indent="-236555">
              <a:defRPr>
                <a:solidFill>
                  <a:schemeClr val="tx1"/>
                </a:solidFill>
                <a:latin typeface="Arial" charset="0"/>
              </a:defRPr>
            </a:lvl5pPr>
            <a:lvl6pPr marL="2602108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521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832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1440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C6C709-406C-45BD-B002-23E179455280}" type="slidenum">
              <a:rPr lang="fr-FR" altLang="fr-FR" smtClean="0"/>
              <a:pPr/>
              <a:t>12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246633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3638" y="1222375"/>
            <a:ext cx="4397375" cy="32988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/>
              <a:t>TRANSITIONS</a:t>
            </a:r>
            <a:r>
              <a:rPr lang="fr-FR" sz="1800" baseline="0" dirty="0" smtClean="0"/>
              <a:t> EN LOGISTIQUE est un dispositif d’accompagnement des salariés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aseline="0" dirty="0" smtClean="0"/>
              <a:t>En logistique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aseline="0" dirty="0" smtClean="0"/>
              <a:t>Ou hors logistique </a:t>
            </a:r>
          </a:p>
          <a:p>
            <a:r>
              <a:rPr lang="fr-FR" sz="1800" baseline="0" dirty="0" smtClean="0"/>
              <a:t>Au bénéfice du territoire. 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3A35B-10B3-4632-A07F-FF0D1C4ED5F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5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416" indent="-177416">
              <a:buFontTx/>
              <a:buChar char="-"/>
            </a:pPr>
            <a:endParaRPr lang="fr-FR" altLang="fr-FR" dirty="0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68805" indent="-295694">
              <a:defRPr>
                <a:solidFill>
                  <a:schemeClr val="tx1"/>
                </a:solidFill>
                <a:latin typeface="Arial" charset="0"/>
              </a:defRPr>
            </a:lvl2pPr>
            <a:lvl3pPr marL="1182776" indent="-236555">
              <a:defRPr>
                <a:solidFill>
                  <a:schemeClr val="tx1"/>
                </a:solidFill>
                <a:latin typeface="Arial" charset="0"/>
              </a:defRPr>
            </a:lvl3pPr>
            <a:lvl4pPr marL="1655887" indent="-236555">
              <a:defRPr>
                <a:solidFill>
                  <a:schemeClr val="tx1"/>
                </a:solidFill>
                <a:latin typeface="Arial" charset="0"/>
              </a:defRPr>
            </a:lvl4pPr>
            <a:lvl5pPr marL="2128998" indent="-236555">
              <a:defRPr>
                <a:solidFill>
                  <a:schemeClr val="tx1"/>
                </a:solidFill>
                <a:latin typeface="Arial" charset="0"/>
              </a:defRPr>
            </a:lvl5pPr>
            <a:lvl6pPr marL="2602108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521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832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1440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C6C709-406C-45BD-B002-23E179455280}" type="slidenum">
              <a:rPr lang="fr-FR" altLang="fr-FR" smtClean="0"/>
              <a:pPr/>
              <a:t>14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43909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416" indent="-177416">
              <a:buFontTx/>
              <a:buChar char="-"/>
            </a:pPr>
            <a:endParaRPr lang="fr-FR" altLang="fr-FR" dirty="0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68805" indent="-295694">
              <a:defRPr>
                <a:solidFill>
                  <a:schemeClr val="tx1"/>
                </a:solidFill>
                <a:latin typeface="Arial" charset="0"/>
              </a:defRPr>
            </a:lvl2pPr>
            <a:lvl3pPr marL="1182776" indent="-236555">
              <a:defRPr>
                <a:solidFill>
                  <a:schemeClr val="tx1"/>
                </a:solidFill>
                <a:latin typeface="Arial" charset="0"/>
              </a:defRPr>
            </a:lvl3pPr>
            <a:lvl4pPr marL="1655887" indent="-236555">
              <a:defRPr>
                <a:solidFill>
                  <a:schemeClr val="tx1"/>
                </a:solidFill>
                <a:latin typeface="Arial" charset="0"/>
              </a:defRPr>
            </a:lvl4pPr>
            <a:lvl5pPr marL="2128998" indent="-236555">
              <a:defRPr>
                <a:solidFill>
                  <a:schemeClr val="tx1"/>
                </a:solidFill>
                <a:latin typeface="Arial" charset="0"/>
              </a:defRPr>
            </a:lvl5pPr>
            <a:lvl6pPr marL="2602108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521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832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1440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C6C709-406C-45BD-B002-23E179455280}" type="slidenum">
              <a:rPr lang="fr-FR" altLang="fr-FR" smtClean="0"/>
              <a:pPr/>
              <a:t>15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20348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 smtClean="0"/>
              <a:t>Voir bilan provisoire dans les dossiers</a:t>
            </a:r>
          </a:p>
          <a:p>
            <a:endParaRPr lang="fr-FR" altLang="fr-FR" dirty="0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68805" indent="-295694">
              <a:defRPr>
                <a:solidFill>
                  <a:schemeClr val="tx1"/>
                </a:solidFill>
                <a:latin typeface="Arial" charset="0"/>
              </a:defRPr>
            </a:lvl2pPr>
            <a:lvl3pPr marL="1182776" indent="-236555">
              <a:defRPr>
                <a:solidFill>
                  <a:schemeClr val="tx1"/>
                </a:solidFill>
                <a:latin typeface="Arial" charset="0"/>
              </a:defRPr>
            </a:lvl3pPr>
            <a:lvl4pPr marL="1655887" indent="-236555">
              <a:defRPr>
                <a:solidFill>
                  <a:schemeClr val="tx1"/>
                </a:solidFill>
                <a:latin typeface="Arial" charset="0"/>
              </a:defRPr>
            </a:lvl4pPr>
            <a:lvl5pPr marL="2128998" indent="-236555">
              <a:defRPr>
                <a:solidFill>
                  <a:schemeClr val="tx1"/>
                </a:solidFill>
                <a:latin typeface="Arial" charset="0"/>
              </a:defRPr>
            </a:lvl5pPr>
            <a:lvl6pPr marL="2602108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521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8329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1440" indent="-236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25A9B1-6A7D-415F-92E4-F5A6DB8AF623}" type="slidenum">
              <a:rPr lang="fr-FR" altLang="fr-FR" smtClean="0"/>
              <a:pPr/>
              <a:t>16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3865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16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42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64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0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66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01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72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94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68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58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04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779DE-C92B-414A-BD33-DA60E9743144}" type="datetimeFigureOut">
              <a:rPr lang="fr-FR" smtClean="0"/>
              <a:t>16/10/2018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3A781-309C-4D9C-BAFA-B03876B8F7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9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5.png"/><Relationship Id="rId4" Type="http://schemas.openxmlformats.org/officeDocument/2006/relationships/diagramData" Target="../diagrams/data1.xml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26" Type="http://schemas.openxmlformats.org/officeDocument/2006/relationships/image" Target="../media/image88.jpeg"/><Relationship Id="rId3" Type="http://schemas.openxmlformats.org/officeDocument/2006/relationships/image" Target="../media/image1.png"/><Relationship Id="rId21" Type="http://schemas.openxmlformats.org/officeDocument/2006/relationships/image" Target="../media/image84.jpe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17" Type="http://schemas.openxmlformats.org/officeDocument/2006/relationships/image" Target="../media/image80.jpeg"/><Relationship Id="rId25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9.jpeg"/><Relationship Id="rId20" Type="http://schemas.openxmlformats.org/officeDocument/2006/relationships/image" Target="../media/image83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24" Type="http://schemas.openxmlformats.org/officeDocument/2006/relationships/image" Target="../media/image87.jpe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jpeg"/><Relationship Id="rId28" Type="http://schemas.openxmlformats.org/officeDocument/2006/relationships/image" Target="../media/image90.png"/><Relationship Id="rId10" Type="http://schemas.openxmlformats.org/officeDocument/2006/relationships/image" Target="../media/image73.png"/><Relationship Id="rId19" Type="http://schemas.openxmlformats.org/officeDocument/2006/relationships/image" Target="../media/image82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Relationship Id="rId22" Type="http://schemas.openxmlformats.org/officeDocument/2006/relationships/image" Target="../media/image85.png"/><Relationship Id="rId27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7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5.png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1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67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67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2" Type="http://schemas.openxmlformats.org/officeDocument/2006/relationships/image" Target="../media/image4.jpe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" y="4793250"/>
            <a:ext cx="9144000" cy="20921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3449965"/>
            <a:ext cx="7886700" cy="13573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+mj-lt"/>
              </a:rPr>
              <a:t>Club de l’Ours</a:t>
            </a:r>
          </a:p>
          <a:p>
            <a:pPr marL="0" indent="0" algn="ctr">
              <a:buNone/>
            </a:pPr>
            <a:r>
              <a:rPr lang="fr-FR" i="1" dirty="0" smtClean="0">
                <a:latin typeface="+mj-lt"/>
              </a:rPr>
              <a:t>18 octobre 2018</a:t>
            </a:r>
          </a:p>
          <a:p>
            <a:pPr marL="0" indent="0" algn="ctr">
              <a:buNone/>
            </a:pPr>
            <a:r>
              <a:rPr lang="fr-FR" dirty="0" err="1" smtClean="0">
                <a:latin typeface="+mj-lt"/>
              </a:rPr>
              <a:t>Multimodalité</a:t>
            </a:r>
            <a:r>
              <a:rPr lang="fr-FR" dirty="0" smtClean="0">
                <a:latin typeface="+mj-lt"/>
              </a:rPr>
              <a:t> et logistique en Nord-Isère</a:t>
            </a:r>
          </a:p>
          <a:p>
            <a:pPr marL="0" indent="0" algn="ctr">
              <a:buNone/>
            </a:pPr>
            <a:endParaRPr lang="fr-FR" dirty="0">
              <a:latin typeface="+mj-lt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17728" t="21923" r="16142" b="44803"/>
          <a:stretch/>
        </p:blipFill>
        <p:spPr bwMode="auto">
          <a:xfrm>
            <a:off x="0" y="0"/>
            <a:ext cx="9144000" cy="258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4" y="6150563"/>
            <a:ext cx="1259632" cy="5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-14467" y="0"/>
            <a:ext cx="91440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fr-FR" sz="28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Une 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offre de services 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complète</a:t>
            </a:r>
          </a:p>
        </p:txBody>
      </p:sp>
      <p:pic>
        <p:nvPicPr>
          <p:cNvPr id="3078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7" y="5465762"/>
            <a:ext cx="13319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219971"/>
              </p:ext>
            </p:extLst>
          </p:nvPr>
        </p:nvGraphicFramePr>
        <p:xfrm>
          <a:off x="-252536" y="855208"/>
          <a:ext cx="9416037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9" y="1851537"/>
            <a:ext cx="1441875" cy="14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02" y="1851537"/>
            <a:ext cx="1440000" cy="14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70" y="525975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" y="4793250"/>
            <a:ext cx="9144000" cy="2092134"/>
          </a:xfrm>
          <a:prstGeom prst="rect">
            <a:avLst/>
          </a:prstGeom>
        </p:spPr>
      </p:pic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179388" y="1411442"/>
            <a:ext cx="7632700" cy="4897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Une association créée par et pour les logisticiens crée en 2007</a:t>
            </a:r>
          </a:p>
          <a:p>
            <a:pPr marL="0" indent="0">
              <a:buNone/>
            </a:pPr>
            <a:r>
              <a:rPr lang="fr-FR" sz="2000" dirty="0" smtClean="0"/>
              <a:t>Aujourd’hui, 130 adhérents dont plus de 100 entreprises (logisticiens et prestataires de services), 6500 salariés (exploitation logistique)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0" y="2"/>
            <a:ext cx="91440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fr-FR" sz="28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FEDERER </a:t>
            </a: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LES ACTEURS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8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68" y="0"/>
            <a:ext cx="92988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75584" y="3736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19" descr="C:\Mes documents\Pôle Intelligence Logistique Europe du Sud\Infos Membres\DARTY\logo 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54" y="3997073"/>
            <a:ext cx="792000" cy="80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20" descr="MLP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982047"/>
            <a:ext cx="792000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\\Sdoc01\dt\Pôle d'Intelligence Logistique\Pil'es Partagé\Infos Membres\XPO LOGISTICS EX ND LOGISTICS\XPO-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36" y="3736978"/>
            <a:ext cx="1440000" cy="20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 descr="U:\PIL'ES\Infos Membres\RHENUS LOGISTICS FRANCE\Rhenus-Logo_Blau_Pixelgrafik-jp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368" y="3900610"/>
            <a:ext cx="1440000" cy="27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2" descr="T:\DDTM\Pil'es partagé\Infos Membres\CONFORAMA\logo avec Base line 2014.jpg"/>
          <p:cNvPicPr>
            <a:picLocks noChangeAspect="1" noChangeArrowheads="1"/>
          </p:cNvPicPr>
          <p:nvPr/>
        </p:nvPicPr>
        <p:blipFill>
          <a:blip r:embed="rId9" cstate="print"/>
          <a:srcRect l="25816" t="25758" r="23671" b="29942"/>
          <a:stretch>
            <a:fillRect/>
          </a:stretch>
        </p:blipFill>
        <p:spPr bwMode="auto">
          <a:xfrm>
            <a:off x="1547824" y="3356992"/>
            <a:ext cx="1584016" cy="55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9" descr="U:\PIL'ES\Infos partenaires et prospects\ARTHUR LOYD\arthur-loyd-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5661248"/>
            <a:ext cx="792000" cy="79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8" descr="Samsic Emploi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504" y="5661248"/>
            <a:ext cx="792000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9" descr="logo ike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984" y="3370239"/>
            <a:ext cx="1440000" cy="2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2" descr="\\Sfichiers\bureautique\DDTM\Pil'es partagé\Infos Membres\LDPI\logo2013fina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192" y="4000179"/>
            <a:ext cx="1440000" cy="70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events.silicon-saxony.de/tycon/pic.php?imgid=44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5830" y="5717076"/>
            <a:ext cx="1715574" cy="40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\\Sdoc01\dt\Pôle d'Intelligence Logistique\Pil'es Partagé\Infos partenaires et prospects\DECATHLON OXYLANE SYNTAGNE\Decathlon_Log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09602" y="4289403"/>
            <a:ext cx="1440000" cy="41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7" descr="C:\Users\cribouillard\Desktop\ldlc-log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58521" y="3894647"/>
            <a:ext cx="792000" cy="7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 descr="http://www.twenga.fr/magazine/wp-content/uploads/sites/11/2014/06/code-promo-spartoo-logo-e1438873893285.jpg"/>
          <p:cNvPicPr>
            <a:picLocks noChangeAspect="1" noChangeArrowheads="1"/>
          </p:cNvPicPr>
          <p:nvPr/>
        </p:nvPicPr>
        <p:blipFill>
          <a:blip r:embed="rId17" cstate="print"/>
          <a:srcRect l="22775" t="27528" r="22025" b="36237"/>
          <a:stretch>
            <a:fillRect/>
          </a:stretch>
        </p:blipFill>
        <p:spPr bwMode="auto">
          <a:xfrm>
            <a:off x="6444208" y="3407028"/>
            <a:ext cx="2138843" cy="38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Afficher l'image d'orig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94500"/>
            <a:ext cx="1428781" cy="75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2" descr="\\Sfichiers\bureautique\DDTM\Pil'es partagé\Infos Membres\SOCARA\leclerc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63888" y="3983926"/>
            <a:ext cx="1292342" cy="76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1" descr="image00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59136" y="3473736"/>
            <a:ext cx="900000" cy="46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6" descr="T:\DDTM\Pil'es partagé\Infos Membres\SCHNEIDER ELECTRIC\nouveau logo SCHNEIDER ELECTRIC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84724" y="3427958"/>
            <a:ext cx="1440000" cy="42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4" descr="\\Sfichiers\bureautique\DDTM\Pil'es partagé\Infos Membres\PROLOGIS\hd_logo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206390" y="5535950"/>
            <a:ext cx="1415309" cy="79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19" descr="ADECCO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158650" y="5720729"/>
            <a:ext cx="1337574" cy="72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7" descr="\\Sdoc01\dt\Pôle d'Intelligence Logistique\Pil'es Partagé\Infos Membres\JUNGENHEINRICH\imagesCAJMV4SU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164368" y="6307786"/>
            <a:ext cx="1840174" cy="31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664000"/>
            <a:ext cx="1259632" cy="5999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72" y="2495627"/>
            <a:ext cx="1194624" cy="601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24" y="6038659"/>
            <a:ext cx="1620637" cy="485009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36" y="5730120"/>
            <a:ext cx="1362401" cy="91173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91" y="237721"/>
            <a:ext cx="144187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0" y="2"/>
            <a:ext cx="91440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fr-FR" sz="28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PILOTER DES PROJETS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8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68" y="0"/>
            <a:ext cx="92988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" y="4793250"/>
            <a:ext cx="9144000" cy="2092134"/>
          </a:xfrm>
          <a:prstGeom prst="rect">
            <a:avLst/>
          </a:prstGeom>
        </p:spPr>
      </p:pic>
      <p:graphicFrame>
        <p:nvGraphicFramePr>
          <p:cNvPr id="28" name="Diagramme 27"/>
          <p:cNvGraphicFramePr/>
          <p:nvPr>
            <p:extLst>
              <p:ext uri="{D42A27DB-BD31-4B8C-83A1-F6EECF244321}">
                <p14:modId xmlns:p14="http://schemas.microsoft.com/office/powerpoint/2010/main" val="1172612736"/>
              </p:ext>
            </p:extLst>
          </p:nvPr>
        </p:nvGraphicFramePr>
        <p:xfrm>
          <a:off x="649705" y="1396999"/>
          <a:ext cx="8349915" cy="4871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4" name="Imag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87" y="23410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05" y="5074323"/>
            <a:ext cx="596162" cy="54922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6F415-0737-49D0-ABF3-653E94CE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D11C8-B5D3-436C-814E-9B15CD738482}" type="slidenum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171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74094" y="3768857"/>
            <a:ext cx="266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POUR LES </a:t>
            </a:r>
            <a:r>
              <a:rPr lang="fr-FR" dirty="0" smtClean="0">
                <a:solidFill>
                  <a:srgbClr val="424242"/>
                </a:solidFill>
                <a:latin typeface="Gill Sans MT" panose="020B0502020104020203"/>
              </a:rPr>
              <a:t>CANDIDATS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Favoriser, simplifier et sécuriser les mobilités professionnelles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755540" y="5705218"/>
            <a:ext cx="390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POUR LES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ENTREPRISES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Etre accompagné dans leurs recrutements et leurs politiques RH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559536" y="2209600"/>
            <a:ext cx="429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Une démarche partenariale,  territoriale, collaborative et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innovante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85" y="2858332"/>
            <a:ext cx="1043055" cy="10466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67" y="1810311"/>
            <a:ext cx="3488733" cy="4934869"/>
          </a:xfrm>
          <a:prstGeom prst="rect">
            <a:avLst/>
          </a:prstGeom>
        </p:spPr>
      </p:pic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0" y="2"/>
            <a:ext cx="91440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fr-FR" sz="28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PILOTER DES PROJETS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1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68" y="0"/>
            <a:ext cx="92988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87" y="234109"/>
            <a:ext cx="1440000" cy="144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3E7A90-945C-4E0C-A858-A3A20C28D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3" y="1206989"/>
            <a:ext cx="9047747" cy="603322"/>
          </a:xfrm>
        </p:spPr>
        <p:txBody>
          <a:bodyPr>
            <a:normAutofit/>
          </a:bodyPr>
          <a:lstStyle/>
          <a:p>
            <a:r>
              <a:rPr lang="fr-FR" sz="3200" dirty="0" smtClean="0"/>
              <a:t>La plateforme Transitions </a:t>
            </a:r>
            <a:r>
              <a:rPr lang="fr-FR" sz="3200" dirty="0" smtClean="0"/>
              <a:t>en Logistique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81296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0" y="2"/>
            <a:ext cx="91440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fr-FR" sz="28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PILOTER DES PROJETS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8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68" y="0"/>
            <a:ext cx="92988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" y="4793250"/>
            <a:ext cx="9144000" cy="209213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87" y="234109"/>
            <a:ext cx="1440000" cy="144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45169" y="1489443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FOCUS SUR LA MULTIMODALITÉ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Organisation d’évènements de sensibilisation, visites, etc.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Enquête auprès des adhérents sur l’usage et les freins au fret ferroviaire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Enjeu de la </a:t>
            </a:r>
            <a:r>
              <a:rPr lang="fr-FR" dirty="0" err="1" smtClean="0"/>
              <a:t>multimodalité</a:t>
            </a:r>
            <a:r>
              <a:rPr lang="fr-FR" dirty="0" smtClean="0"/>
              <a:t> pour la logistique urbaine/dernier kilomètre « propre »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A ce jour, peu d’utilisation du fret ferroviaire. Pourquoi?</a:t>
            </a:r>
          </a:p>
          <a:p>
            <a:pPr marL="742950" lvl="1" indent="-285750">
              <a:buFontTx/>
              <a:buChar char="-"/>
            </a:pPr>
            <a:r>
              <a:rPr lang="fr-FR" b="1" dirty="0" smtClean="0"/>
              <a:t>Typologie</a:t>
            </a:r>
            <a:r>
              <a:rPr lang="fr-FR" dirty="0" smtClean="0"/>
              <a:t> des logisticiens: logistique de distribution, e-commerce. Peu de logistique industrielle, pas de chimie ni céréales…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Marché de la </a:t>
            </a:r>
            <a:r>
              <a:rPr lang="fr-FR" b="1" dirty="0" smtClean="0"/>
              <a:t>boisson</a:t>
            </a:r>
            <a:r>
              <a:rPr lang="fr-FR" dirty="0" smtClean="0"/>
              <a:t> se prête au fret par train complet (exemple: DHL pour Heineken, </a:t>
            </a:r>
            <a:r>
              <a:rPr lang="fr-FR" dirty="0" err="1" smtClean="0"/>
              <a:t>Dupessey</a:t>
            </a:r>
            <a:r>
              <a:rPr lang="fr-FR" dirty="0" smtClean="0"/>
              <a:t> pour Danone/</a:t>
            </a:r>
            <a:r>
              <a:rPr lang="fr-FR" dirty="0"/>
              <a:t>E</a:t>
            </a:r>
            <a:r>
              <a:rPr lang="fr-FR" dirty="0" smtClean="0"/>
              <a:t>vian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Marché du </a:t>
            </a:r>
            <a:r>
              <a:rPr lang="fr-FR" b="1" dirty="0"/>
              <a:t>container</a:t>
            </a:r>
            <a:r>
              <a:rPr lang="fr-FR" dirty="0"/>
              <a:t> se prête à la </a:t>
            </a:r>
            <a:r>
              <a:rPr lang="fr-FR" dirty="0" err="1"/>
              <a:t>multimodalité</a:t>
            </a:r>
            <a:endParaRPr lang="fr-FR" dirty="0"/>
          </a:p>
          <a:p>
            <a:pPr marL="742950" lvl="1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11" y="5380376"/>
            <a:ext cx="3553878" cy="12667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52" y="5394130"/>
            <a:ext cx="1652337" cy="12392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2" y="5394130"/>
            <a:ext cx="1592178" cy="11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0" y="2"/>
            <a:ext cx="91440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fr-FR" sz="28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PROMOUVOIR LA FILIERE ET LES METIERS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8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68" y="0"/>
            <a:ext cx="92988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948"/>
            <a:ext cx="9144000" cy="20921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33" y="243055"/>
            <a:ext cx="1440000" cy="144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92475" y="1881104"/>
            <a:ext cx="5847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 nombreuses actions de promotion des métiers: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Biennale de la Logistique: Logistic Expo, Challenge Etudiant, expo photo, championnat des caristes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Vidéos, maquettes, guides des métiers,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Visites de découverte</a:t>
            </a:r>
          </a:p>
        </p:txBody>
      </p:sp>
      <p:pic>
        <p:nvPicPr>
          <p:cNvPr id="8" name="Picture 4" descr="http://www.pole-intelligence-logistique.fr/wp-content/uploads/2017/03/BIENNALES-2017-70-300x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3752675"/>
            <a:ext cx="2520000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pole-intelligence-logistique.fr/wp-content/uploads/2017/03/BIENNALES-2017-191-300x2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25" y="3770566"/>
            <a:ext cx="2520000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pole-intelligence-logistique.fr/wp-content/uploads/2017/03/BIENNALES-2017-316-300x2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5" y="3752675"/>
            <a:ext cx="2520000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78" y="1847378"/>
            <a:ext cx="1732547" cy="17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" y="4793250"/>
            <a:ext cx="9144000" cy="2092134"/>
          </a:xfrm>
          <a:prstGeom prst="rect">
            <a:avLst/>
          </a:prstGeom>
        </p:spPr>
      </p:pic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28650" y="3449965"/>
            <a:ext cx="7886700" cy="13573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+mj-lt"/>
              </a:rPr>
              <a:t>Merci de votre attention</a:t>
            </a:r>
            <a:endParaRPr lang="fr-FR" dirty="0" smtClean="0">
              <a:latin typeface="+mj-lt"/>
            </a:endParaRPr>
          </a:p>
          <a:p>
            <a:pPr marL="0" indent="0" algn="ctr">
              <a:buNone/>
            </a:pPr>
            <a:endParaRPr lang="fr-FR" dirty="0">
              <a:latin typeface="+mj-lt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17728" t="21923" r="16142" b="44803"/>
          <a:stretch/>
        </p:blipFill>
        <p:spPr bwMode="auto">
          <a:xfrm>
            <a:off x="0" y="0"/>
            <a:ext cx="9144000" cy="258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6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" y="4793250"/>
            <a:ext cx="9144000" cy="20921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Nord Isère, première plateforme logistique de France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Repères et chiffres clés</a:t>
            </a:r>
            <a:endParaRPr lang="fr-FR" dirty="0"/>
          </a:p>
        </p:txBody>
      </p:sp>
      <p:pic>
        <p:nvPicPr>
          <p:cNvPr id="5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188" y="71438"/>
            <a:ext cx="143033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9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 bwMode="auto">
          <a:xfrm>
            <a:off x="-1" y="3999"/>
            <a:ext cx="8210469" cy="9760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Le Nord Isère, </a:t>
            </a:r>
          </a:p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1</a:t>
            </a:r>
            <a:r>
              <a:rPr lang="fr-FR" sz="2800" b="1" baseline="30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ère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plateforme </a:t>
            </a: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logistique de France</a:t>
            </a:r>
          </a:p>
        </p:txBody>
      </p:sp>
      <p:pic>
        <p:nvPicPr>
          <p:cNvPr id="13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0468" y="3999"/>
            <a:ext cx="933532" cy="97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737972" y="2075996"/>
            <a:ext cx="2225554" cy="3804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Situation d’exception sur la dorsale Nord/Sud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Connexion autoroutière et multimodale complète (fleuve, fer, air)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Implantation historique d’activités logistiques dans le Nord Isère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8004"/>
            <a:ext cx="6737972" cy="49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5564" t="13281" r="9298" b="7292"/>
          <a:stretch/>
        </p:blipFill>
        <p:spPr>
          <a:xfrm>
            <a:off x="549930" y="1104900"/>
            <a:ext cx="7947234" cy="54483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523547" y="3499763"/>
            <a:ext cx="1178541" cy="6661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941">
            <a:off x="2522979" y="1530509"/>
            <a:ext cx="2147386" cy="227444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Ellipse 11"/>
          <p:cNvSpPr/>
          <p:nvPr/>
        </p:nvSpPr>
        <p:spPr>
          <a:xfrm>
            <a:off x="1982175" y="4955165"/>
            <a:ext cx="402680" cy="3707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051437" y="1169518"/>
            <a:ext cx="534758" cy="5133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-1" y="3999"/>
            <a:ext cx="8210469" cy="9760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Le Nord Isère, </a:t>
            </a:r>
          </a:p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1</a:t>
            </a:r>
            <a:r>
              <a:rPr lang="fr-FR" sz="2800" b="1" baseline="30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ère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plateforme </a:t>
            </a: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logistique de France</a:t>
            </a:r>
          </a:p>
        </p:txBody>
      </p:sp>
      <p:pic>
        <p:nvPicPr>
          <p:cNvPr id="15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0468" y="3999"/>
            <a:ext cx="933532" cy="97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57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-1" y="3999"/>
            <a:ext cx="8210469" cy="9760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Le Nord Isère, </a:t>
            </a:r>
          </a:p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1</a:t>
            </a:r>
            <a:r>
              <a:rPr lang="fr-FR" sz="2800" b="1" baseline="30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ère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plateforme </a:t>
            </a: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logistique de France</a:t>
            </a:r>
          </a:p>
        </p:txBody>
      </p:sp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6005016" y="1692536"/>
            <a:ext cx="3021509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En 2015, 131 établissements implantés sur la CAPI exploitent chacun plus de 1000 m² de bâtiments logistiques. Ils représentent ainsi </a:t>
            </a:r>
            <a:r>
              <a:rPr lang="fr-FR" sz="1800" dirty="0" smtClean="0"/>
              <a:t>:</a:t>
            </a:r>
            <a:endParaRPr lang="fr-FR" sz="1800" dirty="0"/>
          </a:p>
          <a:p>
            <a:pPr marL="723900">
              <a:buFont typeface="Wingdings" panose="05000000000000000000" pitchFamily="2" charset="2"/>
              <a:buChar char="q"/>
            </a:pPr>
            <a:r>
              <a:rPr lang="fr-FR" sz="1800" b="1" dirty="0" smtClean="0"/>
              <a:t>2,3 millions de m² d’entrepôts en Nord Isère </a:t>
            </a:r>
          </a:p>
          <a:p>
            <a:pPr marL="723900">
              <a:buFont typeface="Wingdings" panose="05000000000000000000" pitchFamily="2" charset="2"/>
              <a:buChar char="q"/>
            </a:pPr>
            <a:r>
              <a:rPr lang="fr-FR" sz="1800" b="1" dirty="0" smtClean="0"/>
              <a:t>10 000 emplois directs (territoire CAPI) </a:t>
            </a:r>
            <a:endParaRPr lang="fr-FR" sz="1800" b="1" dirty="0" smtClean="0"/>
          </a:p>
          <a:p>
            <a:pPr marL="723900">
              <a:buFont typeface="Wingdings" panose="05000000000000000000" pitchFamily="2" charset="2"/>
              <a:buChar char="q"/>
            </a:pPr>
            <a:r>
              <a:rPr lang="fr-FR" sz="1800" b="1" dirty="0" smtClean="0"/>
              <a:t>4,2 </a:t>
            </a:r>
            <a:r>
              <a:rPr lang="fr-FR" sz="1800" b="1" dirty="0" smtClean="0"/>
              <a:t>milliards d’€ de CA annuel</a:t>
            </a: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8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0468" y="3999"/>
            <a:ext cx="933532" cy="97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/>
          <a:stretch/>
        </p:blipFill>
        <p:spPr>
          <a:xfrm>
            <a:off x="-310896" y="980012"/>
            <a:ext cx="7175451" cy="5945920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0" y="6354006"/>
            <a:ext cx="9144000" cy="61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Source : Enquête Pil’es – CAPI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« la performance logistique sur le territoire de la CAPI » - 2015</a:t>
            </a:r>
            <a:endParaRPr lang="fr-FR" sz="1200" i="1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fr-FR" sz="105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209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space réservé du contenu 2"/>
          <p:cNvSpPr>
            <a:spLocks noGrp="1"/>
          </p:cNvSpPr>
          <p:nvPr>
            <p:ph idx="1"/>
          </p:nvPr>
        </p:nvSpPr>
        <p:spPr>
          <a:xfrm>
            <a:off x="7053891" y="2939952"/>
            <a:ext cx="2071161" cy="3559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 smtClean="0">
                <a:solidFill>
                  <a:srgbClr val="00B0F0"/>
                </a:solidFill>
              </a:rPr>
              <a:t>PARC INTERNATIONAL </a:t>
            </a:r>
            <a:br>
              <a:rPr lang="fr-FR" sz="1800" b="1" dirty="0" smtClean="0">
                <a:solidFill>
                  <a:srgbClr val="00B0F0"/>
                </a:solidFill>
              </a:rPr>
            </a:br>
            <a:r>
              <a:rPr lang="fr-FR" sz="1800" b="1" dirty="0" smtClean="0">
                <a:solidFill>
                  <a:srgbClr val="00B0F0"/>
                </a:solidFill>
              </a:rPr>
              <a:t>DE CHESNES</a:t>
            </a:r>
          </a:p>
          <a:p>
            <a:pPr marL="0" indent="0">
              <a:buNone/>
            </a:pPr>
            <a:r>
              <a:rPr lang="fr-FR" sz="1800" b="1" dirty="0" smtClean="0">
                <a:solidFill>
                  <a:srgbClr val="00B0F0"/>
                </a:solidFill>
              </a:rPr>
              <a:t>Saint Quentin Fallavier</a:t>
            </a:r>
          </a:p>
          <a:p>
            <a:pPr marL="0" indent="0">
              <a:buNone/>
            </a:pPr>
            <a:r>
              <a:rPr lang="fr-FR" sz="1800" b="1" dirty="0" smtClean="0">
                <a:solidFill>
                  <a:srgbClr val="00B0F0"/>
                </a:solidFill>
              </a:rPr>
              <a:t>Satolas et Bonce</a:t>
            </a:r>
          </a:p>
          <a:p>
            <a:pPr marL="0" indent="0">
              <a:buNone/>
            </a:pPr>
            <a:endParaRPr lang="fr-FR" sz="18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fr-FR" sz="1800" b="1" dirty="0" smtClean="0">
              <a:solidFill>
                <a:srgbClr val="00B0F0"/>
              </a:solidFill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 bwMode="auto">
          <a:xfrm>
            <a:off x="-1" y="4000"/>
            <a:ext cx="8210469" cy="621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Zoom sur le Parc de Chesnes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8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0468" y="3999"/>
            <a:ext cx="933532" cy="97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e 41"/>
          <p:cNvGrpSpPr/>
          <p:nvPr/>
        </p:nvGrpSpPr>
        <p:grpSpPr>
          <a:xfrm>
            <a:off x="1219016" y="628625"/>
            <a:ext cx="5735236" cy="6229375"/>
            <a:chOff x="1137733" y="53261"/>
            <a:chExt cx="6240736" cy="669346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/>
            <a:srcRect t="14561" b="11187"/>
            <a:stretch/>
          </p:blipFill>
          <p:spPr>
            <a:xfrm>
              <a:off x="1137733" y="53261"/>
              <a:ext cx="6240736" cy="669346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l="9812" t="29438" r="10596" b="24769"/>
            <a:stretch/>
          </p:blipFill>
          <p:spPr>
            <a:xfrm>
              <a:off x="4016267" y="5290045"/>
              <a:ext cx="528695" cy="15209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/>
            <a:srcRect l="10779" r="10779"/>
            <a:stretch/>
          </p:blipFill>
          <p:spPr>
            <a:xfrm>
              <a:off x="3831518" y="5486400"/>
              <a:ext cx="449098" cy="249514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1658" y="4907865"/>
              <a:ext cx="337915" cy="337915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5827" y="4680508"/>
              <a:ext cx="501391" cy="227357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57218" y="4261515"/>
              <a:ext cx="261384" cy="261384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618030">
              <a:off x="4107040" y="3997307"/>
              <a:ext cx="517538" cy="135266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043235">
              <a:off x="5118602" y="3857186"/>
              <a:ext cx="616799" cy="24672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11"/>
            <a:srcRect l="6547" t="12020" r="5050" b="25891"/>
            <a:stretch/>
          </p:blipFill>
          <p:spPr>
            <a:xfrm rot="19228934">
              <a:off x="4807506" y="3488158"/>
              <a:ext cx="515314" cy="20525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12"/>
            <a:srcRect t="8472" b="9801"/>
            <a:stretch/>
          </p:blipFill>
          <p:spPr>
            <a:xfrm rot="466112">
              <a:off x="2820223" y="1812975"/>
              <a:ext cx="613318" cy="281639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64688" y="1446027"/>
              <a:ext cx="479137" cy="25512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84229">
              <a:off x="3787304" y="2062265"/>
              <a:ext cx="570783" cy="15020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31161" y="1274168"/>
              <a:ext cx="391397" cy="237828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37487" y="979552"/>
              <a:ext cx="427968" cy="260050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76197" y="421135"/>
              <a:ext cx="426757" cy="25605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94212" y="535946"/>
              <a:ext cx="260900" cy="26206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448458" y="820514"/>
              <a:ext cx="354695" cy="252379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337767" y="926930"/>
              <a:ext cx="353599" cy="24995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0"/>
            <a:srcRect t="27395" b="31302"/>
            <a:stretch/>
          </p:blipFill>
          <p:spPr>
            <a:xfrm rot="587351">
              <a:off x="3442261" y="650409"/>
              <a:ext cx="329347" cy="13602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1"/>
            <a:srcRect l="20773" t="16145" r="19150" b="22855"/>
            <a:stretch/>
          </p:blipFill>
          <p:spPr>
            <a:xfrm rot="505854">
              <a:off x="3027915" y="508916"/>
              <a:ext cx="404018" cy="27298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18609231">
              <a:off x="2080233" y="1676587"/>
              <a:ext cx="438950" cy="14022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18677707">
              <a:off x="5701103" y="3553032"/>
              <a:ext cx="591363" cy="249958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24"/>
            <a:srcRect l="7443" t="11291" r="6241" b="11786"/>
            <a:stretch/>
          </p:blipFill>
          <p:spPr>
            <a:xfrm rot="19645558">
              <a:off x="3922187" y="3049237"/>
              <a:ext cx="464575" cy="20058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rot="1958609">
              <a:off x="3607801" y="3399405"/>
              <a:ext cx="551002" cy="164561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rot="2901911">
              <a:off x="5174991" y="3184817"/>
              <a:ext cx="499342" cy="150537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023621" y="4609033"/>
              <a:ext cx="412606" cy="142950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rot="1145339">
              <a:off x="3522930" y="4294645"/>
              <a:ext cx="416720" cy="124285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29"/>
            <a:srcRect l="30455" r="28558"/>
            <a:stretch/>
          </p:blipFill>
          <p:spPr>
            <a:xfrm>
              <a:off x="4221044" y="2474931"/>
              <a:ext cx="269565" cy="198274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041585" y="4973924"/>
              <a:ext cx="370088" cy="199278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31"/>
            <a:srcRect t="24624" b="25484"/>
            <a:stretch/>
          </p:blipFill>
          <p:spPr>
            <a:xfrm rot="1927150">
              <a:off x="3751912" y="5829150"/>
              <a:ext cx="367531" cy="183371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389575" y="5432834"/>
              <a:ext cx="353599" cy="249958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528092" y="5203512"/>
              <a:ext cx="390178" cy="237765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3465502" y="5692867"/>
              <a:ext cx="483014" cy="105221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4"/>
            <a:srcRect t="37105" b="37422"/>
            <a:stretch/>
          </p:blipFill>
          <p:spPr>
            <a:xfrm rot="996793">
              <a:off x="6051151" y="4731883"/>
              <a:ext cx="892555" cy="227357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rot="16200000">
              <a:off x="2083879" y="3189979"/>
              <a:ext cx="409571" cy="16733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731290" y="2255954"/>
              <a:ext cx="369641" cy="170259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824141" y="1218797"/>
              <a:ext cx="371888" cy="170703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 rot="4551984">
              <a:off x="3862887" y="4389206"/>
              <a:ext cx="326739" cy="536785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 rot="1939960">
              <a:off x="5375495" y="4105673"/>
              <a:ext cx="603556" cy="451143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5050113" y="781487"/>
              <a:ext cx="603556" cy="451143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737476" y="501696"/>
              <a:ext cx="232777" cy="232777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rot="19215512">
              <a:off x="6212437" y="3205597"/>
              <a:ext cx="475529" cy="256054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rot="447405">
              <a:off x="3832307" y="753813"/>
              <a:ext cx="410135" cy="125263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810242" y="838031"/>
              <a:ext cx="426757" cy="256054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42"/>
            <a:srcRect t="32627" b="39433"/>
            <a:stretch/>
          </p:blipFill>
          <p:spPr>
            <a:xfrm>
              <a:off x="3772172" y="972391"/>
              <a:ext cx="532208" cy="148701"/>
            </a:xfrm>
            <a:prstGeom prst="rect">
              <a:avLst/>
            </a:prstGeom>
          </p:spPr>
        </p:pic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 rot="20740657">
              <a:off x="5854837" y="681093"/>
              <a:ext cx="497447" cy="297087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 rotWithShape="1">
            <a:blip r:embed="rId44"/>
            <a:srcRect l="22514" t="23641" r="21614" b="27696"/>
            <a:stretch/>
          </p:blipFill>
          <p:spPr>
            <a:xfrm>
              <a:off x="3935677" y="1812051"/>
              <a:ext cx="419542" cy="182704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 rot="19626619">
              <a:off x="3629310" y="2559278"/>
              <a:ext cx="426757" cy="182896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 rotWithShape="1">
            <a:blip r:embed="rId46"/>
            <a:srcRect l="27270" r="26864"/>
            <a:stretch/>
          </p:blipFill>
          <p:spPr>
            <a:xfrm>
              <a:off x="2202619" y="5745478"/>
              <a:ext cx="354501" cy="313097"/>
            </a:xfrm>
            <a:prstGeom prst="rect">
              <a:avLst/>
            </a:prstGeom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47"/>
            <a:srcRect t="18255" b="18997"/>
            <a:stretch/>
          </p:blipFill>
          <p:spPr>
            <a:xfrm rot="19228951">
              <a:off x="2480162" y="5654952"/>
              <a:ext cx="583086" cy="14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0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7519" t="15811" r="30804" b="5644"/>
          <a:stretch/>
        </p:blipFill>
        <p:spPr>
          <a:xfrm>
            <a:off x="341194" y="655093"/>
            <a:ext cx="8024883" cy="57457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850" y="95971"/>
            <a:ext cx="1432684" cy="14997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25418" b="26856"/>
          <a:stretch/>
        </p:blipFill>
        <p:spPr>
          <a:xfrm rot="830469">
            <a:off x="4014651" y="4866805"/>
            <a:ext cx="1209676" cy="2886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14501" t="24424" r="13830" b="18741"/>
          <a:stretch/>
        </p:blipFill>
        <p:spPr>
          <a:xfrm rot="895967">
            <a:off x="5773783" y="4677271"/>
            <a:ext cx="705394" cy="3790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54095">
            <a:off x="3872159" y="3835552"/>
            <a:ext cx="652400" cy="2505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2706" y="3030560"/>
            <a:ext cx="661442" cy="27957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182327" y="553457"/>
            <a:ext cx="25627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PARC TECHNOLOGIE</a:t>
            </a:r>
          </a:p>
          <a:p>
            <a:pPr algn="ctr"/>
            <a:r>
              <a:rPr lang="fr-FR" sz="1400" b="1" dirty="0" smtClean="0"/>
              <a:t>Villefontaine – Vaulx-Milieu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27381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" y="4793250"/>
            <a:ext cx="9144000" cy="2092134"/>
          </a:xfrm>
          <a:prstGeom prst="rect">
            <a:avLst/>
          </a:prstGeom>
        </p:spPr>
      </p:pic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1263316" y="1392238"/>
            <a:ext cx="5353291" cy="34010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2000" dirty="0" smtClean="0"/>
              <a:t>Un </a:t>
            </a:r>
            <a:r>
              <a:rPr lang="fr-FR" sz="2000" dirty="0" smtClean="0"/>
              <a:t>secteur qui recrute sur des métiers variés,</a:t>
            </a:r>
          </a:p>
          <a:p>
            <a:pPr>
              <a:buFontTx/>
              <a:buChar char="-"/>
            </a:pPr>
            <a:r>
              <a:rPr lang="fr-FR" sz="2000" dirty="0" smtClean="0"/>
              <a:t>Un secteur qui se féminise,</a:t>
            </a:r>
          </a:p>
          <a:p>
            <a:pPr>
              <a:buFontTx/>
              <a:buChar char="-"/>
            </a:pPr>
            <a:r>
              <a:rPr lang="fr-FR" sz="2000" dirty="0" smtClean="0"/>
              <a:t>Un fort développement du e-commerce, </a:t>
            </a:r>
          </a:p>
          <a:p>
            <a:pPr>
              <a:buFontTx/>
              <a:buChar char="-"/>
            </a:pPr>
            <a:r>
              <a:rPr lang="fr-FR" sz="2000" dirty="0" smtClean="0"/>
              <a:t>Une transition numérique et digitale avancée,</a:t>
            </a:r>
          </a:p>
          <a:p>
            <a:pPr>
              <a:buFontTx/>
              <a:buChar char="-"/>
            </a:pPr>
            <a:r>
              <a:rPr lang="fr-FR" sz="2000" dirty="0" smtClean="0"/>
              <a:t>Le développement de la mécanisation, de l’automatisation, de la robotisation</a:t>
            </a:r>
          </a:p>
          <a:p>
            <a:pPr>
              <a:buFontTx/>
              <a:buChar char="-"/>
            </a:pPr>
            <a:r>
              <a:rPr lang="fr-FR" sz="2000" dirty="0" smtClean="0"/>
              <a:t>Le défi de la logistique urbaine,</a:t>
            </a:r>
          </a:p>
          <a:p>
            <a:pPr>
              <a:buFontTx/>
              <a:buChar char="-"/>
            </a:pPr>
            <a:r>
              <a:rPr lang="fr-FR" sz="2000" dirty="0" smtClean="0"/>
              <a:t>…</a:t>
            </a:r>
          </a:p>
          <a:p>
            <a:pPr>
              <a:buFontTx/>
              <a:buChar char="-"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fr-F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Quelques grands enjeux du secteur</a:t>
            </a:r>
            <a:endParaRPr lang="fr-FR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8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0"/>
            <a:ext cx="13319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07" y="4971855"/>
            <a:ext cx="2160000" cy="14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54" y="3305525"/>
            <a:ext cx="2160000" cy="14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54" y="4963010"/>
            <a:ext cx="2160000" cy="14395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72770"/>
            <a:ext cx="7596188" cy="7143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13" name="Picture 10" descr="T:\DDTM\Pil'es partagé\OUTILS DE PROMOTION LOGISTIQUE\LOGISTIC EXPO\2.G. Circuit de visite\Outils visuels créés\Bache photos\Vue extérieure usine logistique\Bache vues aériennes 80x109.jpg"/>
          <p:cNvPicPr>
            <a:picLocks noChangeAspect="1" noChangeArrowheads="1"/>
          </p:cNvPicPr>
          <p:nvPr/>
        </p:nvPicPr>
        <p:blipFill>
          <a:blip r:embed="rId8"/>
          <a:srcRect l="25866" t="35417" r="7411" b="35416"/>
          <a:stretch>
            <a:fillRect/>
          </a:stretch>
        </p:blipFill>
        <p:spPr bwMode="auto">
          <a:xfrm>
            <a:off x="1909711" y="4988416"/>
            <a:ext cx="2417001" cy="1440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" y="4793250"/>
            <a:ext cx="9144000" cy="20921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Pôle d’Intelligence Logistique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Fédérer les acteurs, piloter des projets, promouvoir la filière</a:t>
            </a:r>
            <a:endParaRPr lang="fr-FR" dirty="0"/>
          </a:p>
        </p:txBody>
      </p:sp>
      <p:pic>
        <p:nvPicPr>
          <p:cNvPr id="5" name="Picture 8" descr="T:\DDTM\Pil'es partagé\Communication\Logos, noms et fond ecran\pil'es aout 2013 quadr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188" y="71438"/>
            <a:ext cx="143033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8067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</TotalTime>
  <Words>453</Words>
  <Application>Microsoft Office PowerPoint</Application>
  <PresentationFormat>Affichage à l'écran (4:3)</PresentationFormat>
  <Paragraphs>109</Paragraphs>
  <Slides>16</Slides>
  <Notes>9</Notes>
  <HiddenSlides>2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Gill Sans MT</vt:lpstr>
      <vt:lpstr>Wingdings</vt:lpstr>
      <vt:lpstr>Thème Office</vt:lpstr>
      <vt:lpstr>Présentation PowerPoint</vt:lpstr>
      <vt:lpstr>Le Nord Isère, première plateforme logistique de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Pôle d’Intelligence Logistique</vt:lpstr>
      <vt:lpstr>Présentation PowerPoint</vt:lpstr>
      <vt:lpstr>Présentation PowerPoint</vt:lpstr>
      <vt:lpstr>Présentation PowerPoint</vt:lpstr>
      <vt:lpstr>La plateforme Transitions en Logistique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PARIS Manon</dc:creator>
  <cp:lastModifiedBy>Cecile Michaux</cp:lastModifiedBy>
  <cp:revision>26</cp:revision>
  <dcterms:created xsi:type="dcterms:W3CDTF">2018-08-21T14:40:52Z</dcterms:created>
  <dcterms:modified xsi:type="dcterms:W3CDTF">2018-10-16T17:07:58Z</dcterms:modified>
</cp:coreProperties>
</file>