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0" r:id="rId2"/>
    <p:sldId id="306" r:id="rId3"/>
    <p:sldId id="259" r:id="rId4"/>
    <p:sldId id="303" r:id="rId5"/>
    <p:sldId id="262" r:id="rId6"/>
    <p:sldId id="294" r:id="rId7"/>
    <p:sldId id="258" r:id="rId8"/>
    <p:sldId id="311" r:id="rId9"/>
  </p:sldIdLst>
  <p:sldSz cx="9144000" cy="6858000" type="screen4x3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5" d="100"/>
          <a:sy n="65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9EB6E134-8D9F-4751-B550-F44261F10C96}" type="datetimeFigureOut">
              <a:rPr lang="fr-FR" smtClean="0"/>
              <a:pPr/>
              <a:t>15/10/2018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8BC423D6-F792-4ED6-B156-4E2CCEA58C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51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13924-9950-4674-8C20-F9689AB32DEB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59D24-8478-4618-8142-FA0A950F8E15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59D24-8478-4618-8142-FA0A950F8E15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59D24-8478-4618-8142-FA0A950F8E15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A4EB4-9202-447F-BEB0-708BB97A4739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45" y="4722498"/>
            <a:ext cx="4992899" cy="4472939"/>
          </a:xfrm>
          <a:noFill/>
          <a:ln/>
        </p:spPr>
        <p:txBody>
          <a:bodyPr/>
          <a:lstStyle/>
          <a:p>
            <a:pPr algn="just" eaLnBrk="1" hangingPunct="1"/>
            <a:endParaRPr lang="fr-FR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A4EB4-9202-447F-BEB0-708BB97A4739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45" y="4722498"/>
            <a:ext cx="4992899" cy="4472939"/>
          </a:xfrm>
          <a:noFill/>
          <a:ln/>
        </p:spPr>
        <p:txBody>
          <a:bodyPr/>
          <a:lstStyle/>
          <a:p>
            <a:pPr algn="just" eaLnBrk="1" hangingPunct="1"/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9430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4F28-E661-4721-AC95-2BA390DFB46D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bas bordeau copi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3267"/>
            <a:ext cx="9144000" cy="1540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AECF-A837-4CD8-8049-14FAD72D8526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CBB6-4ABF-4851-ADE1-90DE4317AF81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9AE3-B315-46CA-A6D6-25631134971A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3995-053F-4CFD-B1FB-55E77E56223A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0B8E-FF5D-4F1D-901D-4D45D51B5957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0CD9-C73E-4BAA-B0FB-B8BAC739A1E5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8541-F5C7-4E12-856B-73D4AB16652B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05D3-E687-46D2-AB22-63540F9D4C69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1F3E-CE9D-4697-964E-F787F01A3F46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8F35-8FFF-4B99-8FFE-EC4D010DFF3C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bas bordeau copi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3267"/>
            <a:ext cx="9144000" cy="154050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1879-6682-4C6E-BC4E-7A7C2ADD4BF9}" type="datetime1">
              <a:rPr lang="fr-FR" smtClean="0"/>
              <a:pPr/>
              <a:t>15/10/2018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5811-0EA0-40CF-B3EE-F1D44250E8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31640" y="4581128"/>
            <a:ext cx="6768752" cy="1080120"/>
          </a:xfrm>
          <a:prstGeom prst="roundRect">
            <a:avLst/>
          </a:prstGeom>
          <a:solidFill>
            <a:srgbClr val="3693AC"/>
          </a:solidFill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fr-FR" sz="2400" spc="-100" dirty="0">
                <a:solidFill>
                  <a:schemeClr val="bg1"/>
                </a:solidFill>
                <a:latin typeface="Calibri" pitchFamily="34" charset="0"/>
              </a:rPr>
              <a:t>Jacques LAUVIN, </a:t>
            </a:r>
          </a:p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fr-FR" sz="2400" spc="-100" dirty="0">
                <a:solidFill>
                  <a:schemeClr val="bg1"/>
                </a:solidFill>
                <a:latin typeface="Calibri" pitchFamily="34" charset="0"/>
              </a:rPr>
              <a:t>Elu en charge de la plateforme </a:t>
            </a:r>
            <a:r>
              <a:rPr lang="fr-FR" sz="2400" spc="-100" dirty="0" smtClean="0">
                <a:solidFill>
                  <a:schemeClr val="bg1"/>
                </a:solidFill>
                <a:latin typeface="Calibri" pitchFamily="34" charset="0"/>
              </a:rPr>
              <a:t>multimodale</a:t>
            </a:r>
            <a:endParaRPr lang="fr-FR" sz="2400" spc="-1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641" y="2924944"/>
            <a:ext cx="6696743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rgbClr val="3693AC"/>
                </a:solidFill>
                <a:latin typeface="Calibri" pitchFamily="34" charset="0"/>
              </a:rPr>
              <a:t>Présentation PLATEFORME LOGISTIQUE MULTIMODALE VIENNE SUD SALAISE/SABLONS</a:t>
            </a:r>
            <a:endParaRPr lang="fr-FR" sz="3200" dirty="0">
              <a:solidFill>
                <a:srgbClr val="3693AC"/>
              </a:solidFill>
              <a:latin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2729484" cy="2595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953428" cy="2808312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5040560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06475" y="0"/>
            <a:ext cx="8137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Situation géographique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20689" y="1701823"/>
            <a:ext cx="5303440" cy="4941887"/>
          </a:xfrm>
          <a:noFill/>
        </p:spPr>
        <p:txBody>
          <a:bodyPr>
            <a:normAutofit lnSpcReduction="10000"/>
          </a:bodyPr>
          <a:lstStyle/>
          <a:p>
            <a:pPr marL="447675" indent="-447675" eaLnBrk="1" hangingPunct="1">
              <a:lnSpc>
                <a:spcPct val="80000"/>
              </a:lnSpc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Effectifs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 </a:t>
            </a: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: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17 personnes</a:t>
            </a:r>
          </a:p>
          <a:p>
            <a:pPr marL="447675" indent="-447675" eaLnBrk="1" hangingPunct="1">
              <a:lnSpc>
                <a:spcPct val="80000"/>
              </a:lnSpc>
              <a:buNone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	une équipe expérimentée </a:t>
            </a:r>
          </a:p>
          <a:p>
            <a:pPr marL="447675" indent="-447675" eaLnBrk="1" hangingPunct="1">
              <a:lnSpc>
                <a:spcPct val="80000"/>
              </a:lnSpc>
              <a:buNone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	dans la multimodalité</a:t>
            </a:r>
          </a:p>
          <a:p>
            <a:pPr marL="447675" indent="-447675" eaLnBrk="1" hangingPunct="1">
              <a:lnSpc>
                <a:spcPct val="80000"/>
              </a:lnSpc>
            </a:pP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47675" indent="-447675" eaLnBrk="1" hangingPunct="1">
              <a:lnSpc>
                <a:spcPct val="80000"/>
              </a:lnSpc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Surface totale du site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: 110 000 m</a:t>
            </a:r>
            <a:r>
              <a:rPr lang="fr-FR" sz="17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</a:t>
            </a:r>
          </a:p>
          <a:p>
            <a:pPr marL="447675" indent="-447675" eaLnBrk="1" hangingPunct="1">
              <a:lnSpc>
                <a:spcPct val="80000"/>
              </a:lnSpc>
              <a:buFontTx/>
              <a:buNone/>
            </a:pPr>
            <a:r>
              <a:rPr lang="fr-FR" sz="17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	</a:t>
            </a:r>
            <a:endParaRPr lang="fr-FR" sz="17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47675" indent="-447675" eaLnBrk="1" hangingPunct="1">
              <a:lnSpc>
                <a:spcPct val="80000"/>
              </a:lnSpc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Surface bâtiments de stockage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: 6 300 m</a:t>
            </a:r>
            <a:r>
              <a:rPr lang="fr-FR" sz="17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</a:t>
            </a:r>
          </a:p>
          <a:p>
            <a:pPr marL="447675" indent="-447675" eaLnBrk="1" hangingPunct="1">
              <a:lnSpc>
                <a:spcPct val="80000"/>
              </a:lnSpc>
              <a:buFontTx/>
              <a:buNone/>
            </a:pPr>
            <a:endParaRPr lang="fr-FR" sz="17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47675" indent="-447675" eaLnBrk="1" hangingPunct="1">
              <a:lnSpc>
                <a:spcPct val="80000"/>
              </a:lnSpc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Surface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stockage extérieur 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: 60 000 m²</a:t>
            </a:r>
          </a:p>
          <a:p>
            <a:pPr marL="447675" indent="-447675" eaLnBrk="1" hangingPunct="1">
              <a:lnSpc>
                <a:spcPct val="80000"/>
              </a:lnSpc>
            </a:pP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47675" indent="-447675">
              <a:lnSpc>
                <a:spcPct val="80000"/>
              </a:lnSpc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Silo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  12 600 tonnes</a:t>
            </a:r>
          </a:p>
          <a:p>
            <a:pPr marL="447675" indent="-447675">
              <a:lnSpc>
                <a:spcPct val="80000"/>
              </a:lnSpc>
            </a:pPr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47675" indent="-447675">
              <a:lnSpc>
                <a:spcPct val="80000"/>
              </a:lnSpc>
            </a:pPr>
            <a:r>
              <a:rPr lang="fr-FR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800 000 tonnes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 marchandises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traitées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en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moyenne par an</a:t>
            </a:r>
          </a:p>
          <a:p>
            <a:pPr marL="447675" indent="-447675">
              <a:lnSpc>
                <a:spcPct val="80000"/>
              </a:lnSpc>
            </a:pPr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47675" indent="-447675">
              <a:lnSpc>
                <a:spcPct val="80000"/>
              </a:lnSpc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3200 conteneurs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traités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en moyenne par an</a:t>
            </a:r>
          </a:p>
          <a:p>
            <a:pPr marL="447675" indent="-447675">
              <a:lnSpc>
                <a:spcPct val="80000"/>
              </a:lnSpc>
            </a:pPr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47675" indent="-447675">
              <a:lnSpc>
                <a:spcPct val="80000"/>
              </a:lnSpc>
            </a:pP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47675" indent="-447675" eaLnBrk="1" hangingPunct="1">
              <a:lnSpc>
                <a:spcPct val="80000"/>
              </a:lnSpc>
              <a:buFontTx/>
              <a:buNone/>
            </a:pP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47675" indent="-447675" eaLnBrk="1" hangingPunct="1">
              <a:lnSpc>
                <a:spcPct val="80000"/>
              </a:lnSpc>
              <a:buNone/>
            </a:pPr>
            <a:r>
              <a:rPr lang="fr-FR" sz="1700" b="1" i="1" dirty="0" smtClean="0">
                <a:solidFill>
                  <a:srgbClr val="C00000"/>
                </a:solidFill>
                <a:latin typeface="Calibri" pitchFamily="34" charset="0"/>
              </a:rPr>
              <a:t>	  </a:t>
            </a:r>
          </a:p>
        </p:txBody>
      </p:sp>
      <p:pic>
        <p:nvPicPr>
          <p:cNvPr id="5124" name="Picture 3" descr="origine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9848" y="2316423"/>
            <a:ext cx="2968625" cy="2143125"/>
          </a:xfrm>
          <a:noFill/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006475" y="0"/>
            <a:ext cx="8137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La plateforme, aujourd’hui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2" descr="\\sfichiers\bureautique\DDTM\Pascale\photos port\DSC_0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20687" y="1198067"/>
            <a:ext cx="3307055" cy="2196758"/>
          </a:xfrm>
          <a:prstGeom prst="rect">
            <a:avLst/>
          </a:prstGeom>
          <a:noFill/>
        </p:spPr>
      </p:pic>
      <p:pic>
        <p:nvPicPr>
          <p:cNvPr id="9" name="Image 8" descr="logo Port 2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331640" cy="14632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688" cy="16770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13" y="4869180"/>
            <a:ext cx="3017520" cy="1988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115616" y="1556792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Gestion &amp; organisation de la multimodalité</a:t>
            </a:r>
          </a:p>
          <a:p>
            <a:r>
              <a:rPr lang="fr-FR" sz="2000" b="1" dirty="0" smtClean="0">
                <a:solidFill>
                  <a:schemeClr val="accent1"/>
                </a:solidFill>
              </a:rPr>
              <a:t>Intervenant sur la </a:t>
            </a:r>
            <a:r>
              <a:rPr lang="fr-FR" sz="2000" b="1" dirty="0" err="1" smtClean="0">
                <a:solidFill>
                  <a:schemeClr val="accent1"/>
                </a:solidFill>
              </a:rPr>
              <a:t>supply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</a:rPr>
              <a:t>chain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endParaRPr lang="fr-FR" sz="2000" dirty="0" smtClean="0">
              <a:solidFill>
                <a:schemeClr val="accent1"/>
              </a:solidFill>
            </a:endParaRPr>
          </a:p>
          <a:p>
            <a:r>
              <a:rPr lang="fr-FR" sz="2000" dirty="0" smtClean="0">
                <a:solidFill>
                  <a:schemeClr val="accent1"/>
                </a:solidFill>
              </a:rPr>
              <a:t>Gestion de stock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Préparation de commande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Conditionnement, </a:t>
            </a:r>
            <a:r>
              <a:rPr lang="fr-FR" sz="2000" dirty="0" err="1" smtClean="0">
                <a:solidFill>
                  <a:schemeClr val="accent1"/>
                </a:solidFill>
              </a:rPr>
              <a:t>copacking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Contrôle qualité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Démarches environnementales</a:t>
            </a:r>
            <a:endParaRPr lang="fr-FR" sz="2400" dirty="0" smtClean="0">
              <a:solidFill>
                <a:schemeClr val="accent1"/>
              </a:solidFill>
            </a:endParaRPr>
          </a:p>
          <a:p>
            <a:r>
              <a:rPr lang="fr-FR" sz="2000" dirty="0" smtClean="0">
                <a:solidFill>
                  <a:schemeClr val="accent1"/>
                </a:solidFill>
              </a:rPr>
              <a:t>Accompagnement administratif et technique au bénéfice du client</a:t>
            </a:r>
          </a:p>
          <a:p>
            <a:endParaRPr lang="fr-FR" sz="2000" dirty="0" smtClean="0">
              <a:solidFill>
                <a:schemeClr val="accent1"/>
              </a:solidFill>
            </a:endParaRPr>
          </a:p>
          <a:p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45847" y="0"/>
            <a:ext cx="3141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Nos compétences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Image 5" descr="logo Port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1192" cy="14847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688" cy="16770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98" y="4839255"/>
            <a:ext cx="3017520" cy="1988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4071934" y="785794"/>
            <a:ext cx="507206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17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fr-FR" sz="17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8313" y="3644900"/>
            <a:ext cx="46085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003399"/>
              </a:solidFill>
            </a:endParaRP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006475" y="0"/>
            <a:ext cx="8137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Moyens techniques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2339752" y="1217608"/>
            <a:ext cx="3643338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Pelles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hydrauliques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Chargeuses</a:t>
            </a:r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Chariots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élévateurs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Chargeurs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télescopiques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Locotracteurs</a:t>
            </a:r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Pont-bascule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50 tonnes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Balayeuse</a:t>
            </a:r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Tracteur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équipé tonne à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eau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Reachstacker</a:t>
            </a: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Bargehandler</a:t>
            </a:r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Image 7" descr="logo Port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403648" cy="15424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688" cy="167702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88" y="4846746"/>
            <a:ext cx="3017520" cy="1988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50" y="1412776"/>
            <a:ext cx="4051058" cy="268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1357290" y="1785926"/>
            <a:ext cx="642942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17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7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Dalle pour colis lourds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7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Rampe Roll on - Roll off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Trémies de déchargement des wagons et des bateaux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Auvent de déchargement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650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 de quai équipé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tri-modal</a:t>
            </a:r>
          </a:p>
          <a:p>
            <a:pPr>
              <a:lnSpc>
                <a:spcPct val="150000"/>
              </a:lnSpc>
            </a:pP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fr-FR" sz="17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8313" y="3644900"/>
            <a:ext cx="46085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003399"/>
              </a:solidFill>
            </a:endParaRP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006475" y="0"/>
            <a:ext cx="8137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Moyens de traitement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Image 6" descr="logo Port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403648" cy="15424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688" cy="16770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46" y="4834910"/>
            <a:ext cx="3017520" cy="1988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9001125" y="3082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006475" y="0"/>
            <a:ext cx="8137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Au sein </a:t>
            </a:r>
          </a:p>
          <a:p>
            <a:pPr algn="r"/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d’une zone industrialo-Portuaire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881844" y="1924298"/>
            <a:ext cx="7605736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Un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site classé pour recevoir tous types d’activité sur environ</a:t>
            </a:r>
          </a:p>
          <a:p>
            <a:pPr algn="just"/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340 hectares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(100 hectares occupés, 240 hectares en développement)</a:t>
            </a:r>
          </a:p>
          <a:p>
            <a:pPr algn="just"/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Un bassin d’emploi important ayant une </a:t>
            </a:r>
            <a:r>
              <a:rPr lang="fr-FR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longue culture </a:t>
            </a: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industrielle</a:t>
            </a:r>
          </a:p>
          <a:p>
            <a:pPr algn="just">
              <a:buFont typeface="Arial" pitchFamily="34" charset="0"/>
              <a:buChar char="•"/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ADISSEO -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ISOTANK</a:t>
            </a:r>
            <a:endParaRPr lang="fr-FR" sz="17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Eurofloat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 - Verre Plat – Groupe St </a:t>
            </a:r>
            <a:r>
              <a:rPr lang="fr-FR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Gobain</a:t>
            </a: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Rhodia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– Chimie</a:t>
            </a:r>
          </a:p>
          <a:p>
            <a:pPr algn="just">
              <a:buFont typeface="Arial" pitchFamily="34" charset="0"/>
              <a:buChar char="•"/>
            </a:pPr>
            <a:r>
              <a:rPr lang="fr-FR" sz="17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Trédi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– Gestion des déchets –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G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roupe Séché</a:t>
            </a:r>
          </a:p>
          <a:p>
            <a:pPr algn="just">
              <a:buFont typeface="Arial" pitchFamily="34" charset="0"/>
              <a:buChar char="•"/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Rubis Terminal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– Stockage </a:t>
            </a:r>
            <a:r>
              <a:rPr lang="fr-FR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pdts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chimiques et transport par pipeline – Groupe Rubis</a:t>
            </a:r>
          </a:p>
          <a:p>
            <a:pPr algn="just">
              <a:buFont typeface="Arial" pitchFamily="34" charset="0"/>
              <a:buChar char="•"/>
            </a:pPr>
            <a:r>
              <a:rPr lang="fr-FR" sz="17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Oxbow</a:t>
            </a: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– Stockage Charbon </a:t>
            </a:r>
          </a:p>
          <a:p>
            <a:pPr algn="just">
              <a:buFont typeface="Arial" pitchFamily="34" charset="0"/>
              <a:buChar char="•"/>
            </a:pPr>
            <a:r>
              <a:rPr lang="fr-FR" sz="17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Eiffage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– Travaux publics – Groupe </a:t>
            </a:r>
            <a:r>
              <a:rPr lang="fr-FR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Eiffage</a:t>
            </a: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Engrais Sud Vienne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– Stockage Engrais – Groupe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 Dauphinoise</a:t>
            </a:r>
          </a:p>
          <a:p>
            <a:pPr>
              <a:buFont typeface="Arial" pitchFamily="34" charset="0"/>
              <a:buChar char="•"/>
            </a:pP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688" cy="16770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80" y="4862522"/>
            <a:ext cx="3017520" cy="1988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9001125" y="3082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006475" y="0"/>
            <a:ext cx="8137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La plateforme multimodale toujours en développement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881844" y="1884325"/>
            <a:ext cx="760573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Depuis 2013 une évolution constante de l’offre pour répondre aux besoins de transport des entreprises</a:t>
            </a:r>
          </a:p>
          <a:p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0"/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En 2013 : lancement de l’activité ferroviaire pour les conteneurs</a:t>
            </a:r>
          </a:p>
          <a:p>
            <a:pPr lvl="0"/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 </a:t>
            </a:r>
          </a:p>
          <a:p>
            <a:pPr lvl="0"/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En 2015 : La plateforme étoffe son offre avec l’acquisition d’un porte conteneur, le bargehandler.</a:t>
            </a:r>
          </a:p>
          <a:p>
            <a:pPr lvl="0"/>
            <a:endParaRPr lang="fr-FR" sz="17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lvl="0"/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En 2018 : c’est le lancement de l’activité de transport ISOTANK, par le </a:t>
            </a:r>
            <a:r>
              <a:rPr lang="fr-FR" sz="17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fluvio-maritime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..</a:t>
            </a:r>
          </a:p>
          <a:p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 </a:t>
            </a:r>
          </a:p>
          <a:p>
            <a:pPr lvl="0"/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Une réserve </a:t>
            </a:r>
            <a:r>
              <a:rPr lang="fr-FR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foncière de 3 </a:t>
            </a:r>
            <a:r>
              <a:rPr lang="fr-FR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hectares</a:t>
            </a:r>
            <a:endParaRPr lang="fr-FR" sz="17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811-0EA0-40CF-B3EE-F1D44250E800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688" cy="16770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27" y="4887874"/>
            <a:ext cx="3017520" cy="19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246</Words>
  <Application>Microsoft Office PowerPoint</Application>
  <PresentationFormat>Affichage à l'écran (4:3)</PresentationFormat>
  <Paragraphs>87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Thème Office</vt:lpstr>
      <vt:lpstr>Présentation PLATEFORME LOGISTIQUE MULTIMODALE VIENNE SUD SALAISE/SABLONS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CCI DE GRENOBLE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Pascale Besch</dc:creator>
  <cp:lastModifiedBy>Aurelie Violay</cp:lastModifiedBy>
  <cp:revision>161</cp:revision>
  <cp:lastPrinted>2016-01-19T08:56:50Z</cp:lastPrinted>
  <dcterms:created xsi:type="dcterms:W3CDTF">2011-02-08T15:21:03Z</dcterms:created>
  <dcterms:modified xsi:type="dcterms:W3CDTF">2018-10-15T14:51:50Z</dcterms:modified>
</cp:coreProperties>
</file>