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7" r:id="rId12"/>
    <p:sldId id="276" r:id="rId13"/>
    <p:sldId id="294" r:id="rId14"/>
    <p:sldId id="297" r:id="rId15"/>
    <p:sldId id="300" r:id="rId16"/>
    <p:sldId id="298" r:id="rId17"/>
    <p:sldId id="299" r:id="rId18"/>
    <p:sldId id="295" r:id="rId19"/>
    <p:sldId id="291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0"/>
    <a:srgbClr val="483B8B"/>
    <a:srgbClr val="F28F00"/>
    <a:srgbClr val="1696CC"/>
    <a:srgbClr val="EC647E"/>
    <a:srgbClr val="C71C5C"/>
    <a:srgbClr val="339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931" autoAdjust="0"/>
  </p:normalViewPr>
  <p:slideViewPr>
    <p:cSldViewPr>
      <p:cViewPr varScale="1">
        <p:scale>
          <a:sx n="96" d="100"/>
          <a:sy n="96" d="100"/>
        </p:scale>
        <p:origin x="10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Effectif par OF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9-43DC-A514-39BF4D99FE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9-43DC-A514-39BF4D99FE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9-43DC-A514-39BF4D99FE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9-43DC-A514-39BF4D99FE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9-43DC-A514-39BF4D99FE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Feuil1!$B$3:$B$7</c:f>
              <c:strCache>
                <c:ptCount val="5"/>
                <c:pt idx="0">
                  <c:v>LMAI</c:v>
                </c:pt>
                <c:pt idx="1">
                  <c:v>CFA Lyon</c:v>
                </c:pt>
                <c:pt idx="2">
                  <c:v>CFA Ardèche</c:v>
                </c:pt>
                <c:pt idx="3">
                  <c:v>FC</c:v>
                </c:pt>
                <c:pt idx="4">
                  <c:v>Etab Hors contrat</c:v>
                </c:pt>
              </c:strCache>
            </c:strRef>
          </c:cat>
          <c:val>
            <c:numRef>
              <c:f>Feuil1!$C$3:$C$7</c:f>
              <c:numCache>
                <c:formatCode>General</c:formatCode>
                <c:ptCount val="5"/>
                <c:pt idx="0">
                  <c:v>600</c:v>
                </c:pt>
                <c:pt idx="1">
                  <c:v>2200</c:v>
                </c:pt>
                <c:pt idx="2">
                  <c:v>400</c:v>
                </c:pt>
                <c:pt idx="3">
                  <c:v>200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19-43DC-A514-39BF4D99F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629702537182849"/>
          <c:y val="0.32465223097112866"/>
          <c:w val="0.21185039370078745"/>
          <c:h val="0.38831073199183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3AD6CB03-4022-4D95-B799-285404ACD515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BA1E451-8292-4A09-93AA-59F490974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727" indent="-2856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657" indent="-2285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720" indent="-2285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783" indent="-22853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055CC7-8F65-4FB6-B47D-DDDFFE147D92}" type="slidenum">
              <a:rPr lang="fr-FR" altLang="fr-FR" smtClean="0"/>
              <a:pPr eaLnBrk="1" hangingPunct="1"/>
              <a:t>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8811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48BF-E925-45CF-9DD6-C9D0767431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4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48BF-E925-45CF-9DD6-C9D0767431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0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48BF-E925-45CF-9DD6-C9D0767431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26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48BF-E925-45CF-9DD6-C9D0767431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9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83B8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A5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7632340" y="5337211"/>
            <a:ext cx="1484783" cy="1556791"/>
          </a:xfrm>
          <a:prstGeom prst="triangle">
            <a:avLst>
              <a:gd name="adj" fmla="val 0"/>
            </a:avLst>
          </a:prstGeom>
          <a:solidFill>
            <a:srgbClr val="00A5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\\172.17.0.36\Communications\CHARTE_GRAPHIQUE\Logo_2016\Déclinaisons RS\Logo_de_base\écrans\Logo_SEPR_base_RVB7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19442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9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20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93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2780-E0B0-41F0-B438-FE37234BA119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F7D6-3899-4215-B7BB-582D0175333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832"/>
            <a:ext cx="1087774" cy="10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8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381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8273630" y="5969376"/>
            <a:ext cx="899593" cy="859401"/>
          </a:xfrm>
          <a:prstGeom prst="triangle">
            <a:avLst>
              <a:gd name="adj" fmla="val 0"/>
            </a:avLst>
          </a:prstGeom>
          <a:solidFill>
            <a:srgbClr val="00A5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\\172.17.0.36\Communications\CHARTE_GRAPHIQUE\Logo_2016\Déclinaisons RS\Logo_de_base\écrans\Logo_SEPR_base_RVB7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1" y="18864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7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11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19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82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35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41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CFB0-A088-464D-A9C2-8E6D4B38F7A1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9FE4-216B-4656-A6C7-8ADC71839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hyperlink" Target="http://www.latoilesep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CLUB DE L’OURS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fr-FR" sz="5800" b="1" dirty="0" smtClean="0"/>
              <a:t>14 </a:t>
            </a:r>
            <a:r>
              <a:rPr lang="fr-FR" sz="5800" b="1" dirty="0" smtClean="0"/>
              <a:t>juin 2018</a:t>
            </a:r>
            <a:endParaRPr lang="fr-FR" sz="5800" b="1" dirty="0" smtClean="0"/>
          </a:p>
          <a:p>
            <a:endParaRPr lang="fr-FR" dirty="0"/>
          </a:p>
          <a:p>
            <a:r>
              <a:rPr lang="fr-FR" b="1" dirty="0">
                <a:solidFill>
                  <a:schemeClr val="tx1"/>
                </a:solidFill>
              </a:rPr>
              <a:t>La formation professionnelle au long de la vie : une belle histoire, un grand avenir 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r>
              <a:rPr lang="fr-FR" b="1" i="1" dirty="0">
                <a:solidFill>
                  <a:schemeClr val="tx1"/>
                </a:solidFill>
              </a:rPr>
              <a:t>SEPR, l’Ecole des métiers depuis 1864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9FE4-216B-4656-A6C7-8ADC7183964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5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pôles d’excellence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5334584" cy="531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076" y="2636912"/>
            <a:ext cx="3175924" cy="23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réseaux SEPR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00A590"/>
              </a:buClr>
            </a:pPr>
            <a:r>
              <a:rPr lang="fr-FR" sz="2000" dirty="0" smtClean="0">
                <a:solidFill>
                  <a:srgbClr val="00A590"/>
                </a:solidFill>
              </a:rPr>
              <a:t>La </a:t>
            </a:r>
            <a:r>
              <a:rPr lang="fr-FR" sz="2000" dirty="0">
                <a:solidFill>
                  <a:srgbClr val="00A590"/>
                </a:solidFill>
              </a:rPr>
              <a:t>Toile SEPR </a:t>
            </a:r>
            <a:r>
              <a:rPr lang="fr-FR" sz="2000" dirty="0" smtClean="0">
                <a:solidFill>
                  <a:srgbClr val="00A590"/>
                </a:solidFill>
              </a:rPr>
              <a:t>: </a:t>
            </a:r>
            <a:r>
              <a:rPr lang="fr-FR" sz="2400" dirty="0" smtClean="0"/>
              <a:t>réseau </a:t>
            </a:r>
            <a:r>
              <a:rPr lang="fr-FR" sz="2400" dirty="0" err="1" smtClean="0"/>
              <a:t>Alumni</a:t>
            </a:r>
            <a:endParaRPr lang="fr-FR" sz="2400" dirty="0" smtClean="0"/>
          </a:p>
          <a:p>
            <a:r>
              <a:rPr lang="fr-FR" sz="2000" dirty="0" smtClean="0">
                <a:solidFill>
                  <a:srgbClr val="00A590"/>
                </a:solidFill>
              </a:rPr>
              <a:t>http</a:t>
            </a:r>
            <a:r>
              <a:rPr lang="fr-FR" sz="2000" dirty="0">
                <a:solidFill>
                  <a:srgbClr val="00A590"/>
                </a:solidFill>
              </a:rPr>
              <a:t>://</a:t>
            </a:r>
            <a:r>
              <a:rPr lang="fr-FR" sz="2000" dirty="0" smtClean="0">
                <a:solidFill>
                  <a:srgbClr val="00A590"/>
                </a:solidFill>
              </a:rPr>
              <a:t>latoilesepr.com</a:t>
            </a:r>
            <a:endParaRPr lang="fr-FR" sz="2000" dirty="0"/>
          </a:p>
          <a:p>
            <a:pPr lvl="1"/>
            <a:r>
              <a:rPr lang="fr-FR" sz="1600" dirty="0"/>
              <a:t>annuaire en-ligne </a:t>
            </a:r>
            <a:r>
              <a:rPr lang="fr-FR" sz="1600" dirty="0" smtClean="0"/>
              <a:t>avec 700 membres</a:t>
            </a:r>
            <a:r>
              <a:rPr lang="fr-FR" sz="1600" dirty="0"/>
              <a:t> </a:t>
            </a:r>
            <a:endParaRPr lang="fr-FR" sz="1600" dirty="0" smtClean="0"/>
          </a:p>
          <a:p>
            <a:pPr lvl="1"/>
            <a:r>
              <a:rPr lang="fr-FR" sz="1600" dirty="0" smtClean="0"/>
              <a:t>accompagnement </a:t>
            </a:r>
            <a:r>
              <a:rPr lang="fr-FR" sz="1600" dirty="0"/>
              <a:t>à l’insertion professionnelle :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250 </a:t>
            </a:r>
            <a:r>
              <a:rPr lang="fr-FR" sz="1600" dirty="0"/>
              <a:t>recruteurs et près de </a:t>
            </a:r>
            <a:r>
              <a:rPr lang="fr-FR" sz="1600" dirty="0" smtClean="0"/>
              <a:t>800 </a:t>
            </a:r>
            <a:r>
              <a:rPr lang="fr-FR" sz="1600" dirty="0"/>
              <a:t>offres </a:t>
            </a:r>
            <a:r>
              <a:rPr lang="fr-FR" sz="1600" dirty="0" smtClean="0"/>
              <a:t>d’emploi et de stages</a:t>
            </a:r>
            <a:endParaRPr lang="fr-FR" sz="1600" dirty="0"/>
          </a:p>
          <a:p>
            <a:endParaRPr lang="fr-FR" sz="2000" u="sng" dirty="0" smtClean="0">
              <a:hlinkClick r:id="rId2"/>
            </a:endParaRPr>
          </a:p>
          <a:p>
            <a:endParaRPr lang="fr-FR" sz="2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379675" y="5085184"/>
            <a:ext cx="4696381" cy="1083443"/>
            <a:chOff x="-311" y="3929733"/>
            <a:chExt cx="8368789" cy="1803523"/>
          </a:xfrm>
        </p:grpSpPr>
        <p:pic>
          <p:nvPicPr>
            <p:cNvPr id="4098" name="Picture 2" descr="\\NTDATADM\Communications\SERVICES_internes_et_externes\ASSOCIATIONS\LA_TOILE_SEPR_Association_des_anciens\brochure\Dossier dépliant_3 volets_10x21\Links\reunion_anciens_eleves-parLaureline_Reynaud-PatrickLamercerie-GillesChampion-LorysMirdjanian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" y="3931777"/>
              <a:ext cx="270010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\\NTDATADM\Communications\SERVICES_internes_et_externes\ASSOCIATIONS\LA_TOILE_SEPR_Association_des_anciens\brochure\Dossier dépliant_3 volets_10x21\Links\reunion_anciens_eleves-Laureline_Reynaud-Theo_Pinier (2)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791" b="15843"/>
            <a:stretch/>
          </p:blipFill>
          <p:spPr bwMode="auto">
            <a:xfrm>
              <a:off x="4355976" y="3931777"/>
              <a:ext cx="198779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\\NTDATADM\Cadres\RESSOURCES_ENCADREMENT\ToileAssociation\COM\photos\AG_Toile_2122014_parLaurelineReynaud (16)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478" r="13912"/>
            <a:stretch/>
          </p:blipFill>
          <p:spPr bwMode="auto">
            <a:xfrm>
              <a:off x="6300192" y="3933256"/>
              <a:ext cx="2068286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\\NTDATADM\Cadres\RESSOURCES_ENCADREMENT\ToileAssociation\COM\photos\AG_Toile_2122014_parLaurelineReynaud (14)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51" t="5985" r="8542"/>
            <a:stretch/>
          </p:blipFill>
          <p:spPr bwMode="auto">
            <a:xfrm>
              <a:off x="2627784" y="3929733"/>
              <a:ext cx="1726296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55" y="1412776"/>
            <a:ext cx="2403797" cy="23864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1088"/>
            <a:ext cx="281806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4733"/>
            <a:ext cx="5976664" cy="1138138"/>
          </a:xfrm>
        </p:spPr>
        <p:txBody>
          <a:bodyPr>
            <a:noAutofit/>
          </a:bodyPr>
          <a:lstStyle/>
          <a:p>
            <a:r>
              <a:rPr lang="fr-FR" sz="3200" dirty="0" smtClean="0"/>
              <a:t>SEPR et Campus Pro Lyon AURA </a:t>
            </a:r>
            <a:endParaRPr lang="fr-F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15" y="1099466"/>
            <a:ext cx="3672408" cy="22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NTFTP\Medias_Photos_Videos\Photos\Bâtiments_Sites\Vues_aeriennes\vue_aerienne_campus (8)_copieM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58824"/>
            <a:ext cx="2597123" cy="17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7015" y="3597695"/>
            <a:ext cx="2592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6600"/>
                </a:solidFill>
              </a:rPr>
              <a:t>6400</a:t>
            </a:r>
            <a:r>
              <a:rPr lang="fr-FR" sz="2800" dirty="0" smtClean="0">
                <a:latin typeface="Raleway" pitchFamily="34" charset="0"/>
              </a:rPr>
              <a:t> </a:t>
            </a:r>
          </a:p>
          <a:p>
            <a:pPr algn="ctr"/>
            <a:r>
              <a:rPr lang="fr-FR" sz="2400" dirty="0" smtClean="0">
                <a:latin typeface="Raleway" pitchFamily="34" charset="0"/>
              </a:rPr>
              <a:t>APPRENANTS</a:t>
            </a:r>
            <a:endParaRPr lang="fr-FR" sz="2400" dirty="0">
              <a:latin typeface="Raleway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59832" y="3597695"/>
            <a:ext cx="2772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6600"/>
                </a:solidFill>
              </a:rPr>
              <a:t>5000</a:t>
            </a:r>
            <a:endParaRPr lang="fr-FR" sz="2800" dirty="0" smtClean="0">
              <a:latin typeface="Raleway" pitchFamily="34" charset="0"/>
            </a:endParaRPr>
          </a:p>
          <a:p>
            <a:pPr algn="ctr"/>
            <a:r>
              <a:rPr lang="fr-FR" sz="2400" dirty="0" smtClean="0">
                <a:latin typeface="Raleway" pitchFamily="34" charset="0"/>
              </a:rPr>
              <a:t>ENTREPRISES</a:t>
            </a:r>
            <a:endParaRPr lang="fr-FR" sz="2400" dirty="0">
              <a:latin typeface="Raleway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47077" y="3597695"/>
            <a:ext cx="2592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6600"/>
                </a:solidFill>
              </a:rPr>
              <a:t>143</a:t>
            </a:r>
            <a:endParaRPr lang="fr-FR" sz="2800" dirty="0" smtClean="0">
              <a:latin typeface="Raleway" pitchFamily="34" charset="0"/>
            </a:endParaRPr>
          </a:p>
          <a:p>
            <a:pPr algn="ctr"/>
            <a:r>
              <a:rPr lang="fr-FR" sz="2400" dirty="0" smtClean="0">
                <a:latin typeface="Raleway" pitchFamily="34" charset="0"/>
              </a:rPr>
              <a:t>FORMATIONS</a:t>
            </a:r>
            <a:endParaRPr lang="fr-FR" sz="2400" dirty="0">
              <a:latin typeface="Raleway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549571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6600"/>
                </a:solidFill>
              </a:rPr>
              <a:t>1</a:t>
            </a:r>
            <a:r>
              <a:rPr lang="fr-FR" sz="1400" dirty="0" smtClean="0">
                <a:latin typeface="Raleway" pitchFamily="34" charset="0"/>
              </a:rPr>
              <a:t> </a:t>
            </a:r>
            <a:r>
              <a:rPr lang="fr-FR" sz="4400" b="1" dirty="0" smtClean="0">
                <a:latin typeface="Raleway" pitchFamily="34" charset="0"/>
              </a:rPr>
              <a:t>CAMPUS de 6 partenaires</a:t>
            </a:r>
            <a:endParaRPr lang="fr-FR" sz="4400" b="1" dirty="0"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27344"/>
            <a:ext cx="7128792" cy="1138138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Aperçu du cadre </a:t>
            </a:r>
            <a:r>
              <a:rPr lang="fr-FR" sz="3200" b="1" dirty="0"/>
              <a:t>socio historique de la formation professionnelle en France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Survol </a:t>
            </a:r>
            <a:r>
              <a:rPr lang="fr-FR" b="1" dirty="0" smtClean="0"/>
              <a:t>historique </a:t>
            </a:r>
          </a:p>
          <a:p>
            <a:endParaRPr lang="fr-FR" b="1" dirty="0" smtClean="0"/>
          </a:p>
          <a:p>
            <a:pPr lvl="1"/>
            <a:r>
              <a:rPr lang="fr-FR" b="1" dirty="0" smtClean="0"/>
              <a:t>Révolution</a:t>
            </a:r>
          </a:p>
          <a:p>
            <a:pPr lvl="1"/>
            <a:r>
              <a:rPr lang="fr-FR" b="1" dirty="0" smtClean="0"/>
              <a:t>1850-1919</a:t>
            </a:r>
            <a:endParaRPr lang="fr-FR" b="1" dirty="0" smtClean="0"/>
          </a:p>
          <a:p>
            <a:pPr lvl="1"/>
            <a:r>
              <a:rPr lang="fr-FR" b="1" dirty="0" smtClean="0"/>
              <a:t>1919-1971</a:t>
            </a:r>
          </a:p>
          <a:p>
            <a:pPr lvl="1"/>
            <a:r>
              <a:rPr lang="fr-FR" b="1" dirty="0" smtClean="0"/>
              <a:t>1971- années 2000</a:t>
            </a:r>
          </a:p>
          <a:p>
            <a:pPr lvl="1"/>
            <a:endParaRPr lang="fr-FR" b="1" dirty="0" smtClean="0"/>
          </a:p>
          <a:p>
            <a:r>
              <a:rPr lang="fr-FR" b="1" dirty="0" smtClean="0"/>
              <a:t>Le </a:t>
            </a:r>
            <a:r>
              <a:rPr lang="fr-FR" b="1" dirty="0" smtClean="0"/>
              <a:t>projet de loi « pour la liberté de choisir son avenir professionnel »</a:t>
            </a:r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ulle ronde 16"/>
          <p:cNvSpPr/>
          <p:nvPr/>
        </p:nvSpPr>
        <p:spPr>
          <a:xfrm>
            <a:off x="6553272" y="4664742"/>
            <a:ext cx="1457063" cy="907292"/>
          </a:xfrm>
          <a:prstGeom prst="wedgeEllipseCallout">
            <a:avLst>
              <a:gd name="adj1" fmla="val -118043"/>
              <a:gd name="adj2" fmla="val -165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ulle ronde 10"/>
          <p:cNvSpPr/>
          <p:nvPr/>
        </p:nvSpPr>
        <p:spPr>
          <a:xfrm>
            <a:off x="5995257" y="2725233"/>
            <a:ext cx="1457063" cy="907292"/>
          </a:xfrm>
          <a:prstGeom prst="wedgeEllipseCallout">
            <a:avLst>
              <a:gd name="adj1" fmla="val -90357"/>
              <a:gd name="adj2" fmla="val 368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835696" y="333375"/>
            <a:ext cx="6985322" cy="1143000"/>
          </a:xfrm>
        </p:spPr>
        <p:txBody>
          <a:bodyPr>
            <a:noAutofit/>
          </a:bodyPr>
          <a:lstStyle/>
          <a:p>
            <a:pPr lvl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Réforme de </a:t>
            </a:r>
            <a: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l’apprentissage</a:t>
            </a:r>
            <a:endParaRPr lang="fr-F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1AEC3-27E0-419B-9867-35EFB746848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1469"/>
            <a:ext cx="3466728" cy="9265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7" y="3222527"/>
            <a:ext cx="3994406" cy="6500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925" y="4581128"/>
            <a:ext cx="4509851" cy="107452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84168" y="29942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mesures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14860" y="491595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mesures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2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ulle ronde 16"/>
          <p:cNvSpPr/>
          <p:nvPr/>
        </p:nvSpPr>
        <p:spPr>
          <a:xfrm>
            <a:off x="6553272" y="4664742"/>
            <a:ext cx="1457063" cy="907292"/>
          </a:xfrm>
          <a:prstGeom prst="wedgeEllipseCallout">
            <a:avLst>
              <a:gd name="adj1" fmla="val -118043"/>
              <a:gd name="adj2" fmla="val -165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ulle ronde 10"/>
          <p:cNvSpPr/>
          <p:nvPr/>
        </p:nvSpPr>
        <p:spPr>
          <a:xfrm>
            <a:off x="6714860" y="2673834"/>
            <a:ext cx="1457063" cy="907292"/>
          </a:xfrm>
          <a:prstGeom prst="wedgeEllipseCallout">
            <a:avLst>
              <a:gd name="adj1" fmla="val -124425"/>
              <a:gd name="adj2" fmla="val 550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835696" y="333375"/>
            <a:ext cx="6985322" cy="1143000"/>
          </a:xfrm>
        </p:spPr>
        <p:txBody>
          <a:bodyPr>
            <a:noAutofit/>
          </a:bodyPr>
          <a:lstStyle/>
          <a:p>
            <a:pPr lvl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Réforme </a:t>
            </a:r>
            <a: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Formation Professionnelle</a:t>
            </a: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1AEC3-27E0-419B-9867-35EFB746848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76256" y="299267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  <a:r>
              <a:rPr lang="fr-FR" dirty="0" smtClean="0"/>
              <a:t> mesures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14860" y="491595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mesures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5348"/>
            <a:ext cx="3104631" cy="14588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127480"/>
            <a:ext cx="4667122" cy="11122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686865"/>
            <a:ext cx="4745724" cy="9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835696" y="333375"/>
            <a:ext cx="6985322" cy="1143000"/>
          </a:xfrm>
        </p:spPr>
        <p:txBody>
          <a:bodyPr>
            <a:noAutofit/>
          </a:bodyPr>
          <a:lstStyle/>
          <a:p>
            <a:pPr lvl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Réforme de </a:t>
            </a:r>
            <a: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l’apprentissage</a:t>
            </a:r>
            <a:endParaRPr lang="fr-F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259632" y="2060848"/>
            <a:ext cx="756138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sz="25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1AEC3-27E0-419B-9867-35EFB746848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98304"/>
            <a:ext cx="6552728" cy="68579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399366"/>
            <a:ext cx="6838624" cy="39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835696" y="333375"/>
            <a:ext cx="6985322" cy="1143000"/>
          </a:xfrm>
        </p:spPr>
        <p:txBody>
          <a:bodyPr>
            <a:noAutofit/>
          </a:bodyPr>
          <a:lstStyle/>
          <a:p>
            <a:pPr lvl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Réforme de </a:t>
            </a:r>
            <a: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l’apprentissage</a:t>
            </a:r>
            <a:endParaRPr lang="fr-F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259632" y="2060848"/>
            <a:ext cx="756138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sz="25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1AEC3-27E0-419B-9867-35EFB746848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98869"/>
            <a:ext cx="5472608" cy="68579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840" y="2084660"/>
            <a:ext cx="79471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27344"/>
            <a:ext cx="7128792" cy="1138138"/>
          </a:xfrm>
        </p:spPr>
        <p:txBody>
          <a:bodyPr>
            <a:noAutofit/>
          </a:bodyPr>
          <a:lstStyle/>
          <a:p>
            <a:r>
              <a:rPr lang="fr-FR" sz="3200" dirty="0" smtClean="0"/>
              <a:t>Loi pour la liberté de choisir son avenir professionnel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543753"/>
            <a:ext cx="8064896" cy="3337047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Organiser la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rencontre entre la demande économique et la demande sociale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aux adultes et adolescents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une formation professionnelle appropriée : favoriser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l’intégration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réussie des jeunes et des adultes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leur vie professionnelle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4" y="1484784"/>
            <a:ext cx="79928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écoute!</a:t>
            </a:r>
            <a:endParaRPr lang="fr-FR" dirty="0"/>
          </a:p>
        </p:txBody>
      </p:sp>
      <p:pic>
        <p:nvPicPr>
          <p:cNvPr id="24" name="Picture 2" descr="\\NTDATADM\Communications\SERVICES_internes_et_externes\ASSOCIATIONS\LA_TOILE_SEPR_Association_des_anciens\photos\mosaique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303" y="3861047"/>
            <a:ext cx="454896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r-FR" cap="small" dirty="0">
                <a:ea typeface="Arial" charset="0"/>
              </a:rPr>
              <a:t>Notre histoire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fr-FR" altLang="fr-FR" sz="1600" dirty="0" smtClean="0"/>
              <a:t>Fondée en </a:t>
            </a:r>
            <a:r>
              <a:rPr lang="fr-FR" altLang="fr-FR" sz="1600" b="1" dirty="0" smtClean="0"/>
              <a:t>1864</a:t>
            </a:r>
            <a:r>
              <a:rPr lang="fr-FR" altLang="fr-FR" sz="1600" dirty="0" smtClean="0"/>
              <a:t> par François Barthélémy Arlès-Dufour, commissionnaire en soieries, avec le soutien d’Henri Germain, banquier et fondateur du Crédit Lyonnais, la SEPR a pour but de </a:t>
            </a:r>
            <a:r>
              <a:rPr lang="fr-FR" altLang="fr-FR" sz="1600" i="1" dirty="0" smtClean="0"/>
              <a:t>permettre à tous de s’instruire et de se former</a:t>
            </a:r>
            <a:r>
              <a:rPr lang="fr-FR" altLang="fr-FR" sz="1600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fr-FR" altLang="fr-FR" sz="1600" dirty="0" smtClean="0"/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1600" dirty="0" smtClean="0"/>
              <a:t>Elle sera administrée par des personnalités notables, industriels, commerçants et politiques, telles que Louis Lumière, Joseph Gillet, Tobie </a:t>
            </a:r>
            <a:r>
              <a:rPr lang="fr-FR" altLang="fr-FR" sz="1600" dirty="0" err="1" smtClean="0"/>
              <a:t>Robatel</a:t>
            </a:r>
            <a:r>
              <a:rPr lang="fr-FR" altLang="fr-FR" sz="1600" dirty="0" smtClean="0"/>
              <a:t>, Félix Rollet et Édouard Herriot.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93B48C8-4054-4B81-984E-9A04A57B47D2}" type="slidenum">
              <a:rPr lang="fr-FR" altLang="fr-FR" smtClean="0"/>
              <a:pPr eaLnBrk="1" hangingPunct="1"/>
              <a:t>2</a:t>
            </a:fld>
            <a:endParaRPr lang="fr-FR" altLang="fr-FR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" t="4671" r="3648" b="5647"/>
          <a:stretch>
            <a:fillRect/>
          </a:stretch>
        </p:blipFill>
        <p:spPr bwMode="auto">
          <a:xfrm>
            <a:off x="1115616" y="3784600"/>
            <a:ext cx="7061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6303" y="274638"/>
            <a:ext cx="4968552" cy="811943"/>
          </a:xfrm>
        </p:spPr>
        <p:txBody>
          <a:bodyPr/>
          <a:lstStyle/>
          <a:p>
            <a:r>
              <a:rPr lang="fr-FR" dirty="0" smtClean="0"/>
              <a:t>SEPR données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884" y="1412775"/>
            <a:ext cx="8229600" cy="5218421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A590"/>
                </a:solidFill>
              </a:rPr>
              <a:t>3500</a:t>
            </a:r>
            <a:r>
              <a:rPr lang="fr-FR" sz="2800" dirty="0" smtClean="0"/>
              <a:t> apprenants</a:t>
            </a:r>
          </a:p>
          <a:p>
            <a:r>
              <a:rPr lang="fr-FR" sz="2800" dirty="0" smtClean="0">
                <a:solidFill>
                  <a:srgbClr val="00A590"/>
                </a:solidFill>
              </a:rPr>
              <a:t>5</a:t>
            </a:r>
            <a:r>
              <a:rPr lang="fr-FR" sz="2800" dirty="0" smtClean="0"/>
              <a:t> établissements de formation</a:t>
            </a:r>
          </a:p>
          <a:p>
            <a:r>
              <a:rPr lang="fr-FR" sz="2800" dirty="0" smtClean="0">
                <a:solidFill>
                  <a:srgbClr val="00A590"/>
                </a:solidFill>
              </a:rPr>
              <a:t>11</a:t>
            </a:r>
            <a:r>
              <a:rPr lang="fr-FR" sz="2800" dirty="0" smtClean="0"/>
              <a:t> partenariats </a:t>
            </a:r>
            <a:r>
              <a:rPr lang="fr-FR" sz="1800" dirty="0" smtClean="0"/>
              <a:t>dans la grande région</a:t>
            </a:r>
          </a:p>
          <a:p>
            <a:r>
              <a:rPr lang="fr-FR" sz="2800" dirty="0" smtClean="0">
                <a:solidFill>
                  <a:srgbClr val="00A590"/>
                </a:solidFill>
              </a:rPr>
              <a:t>350</a:t>
            </a:r>
            <a:r>
              <a:rPr lang="fr-FR" sz="2800" dirty="0" smtClean="0"/>
              <a:t> personnels*</a:t>
            </a:r>
          </a:p>
          <a:p>
            <a:r>
              <a:rPr lang="fr-FR" sz="2800" dirty="0">
                <a:solidFill>
                  <a:srgbClr val="00A590"/>
                </a:solidFill>
              </a:rPr>
              <a:t>4 000 </a:t>
            </a:r>
            <a:r>
              <a:rPr lang="fr-FR" sz="2800" dirty="0"/>
              <a:t>entreprises </a:t>
            </a:r>
            <a:r>
              <a:rPr lang="fr-FR" sz="1400" dirty="0"/>
              <a:t>partenaires chaque année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 dirty="0" smtClean="0"/>
              <a:t>Niveaux VI à II</a:t>
            </a:r>
            <a:endParaRPr lang="fr-FR" sz="2000" dirty="0" smtClean="0"/>
          </a:p>
          <a:p>
            <a:pPr marL="0" indent="0">
              <a:buNone/>
            </a:pPr>
            <a:r>
              <a:rPr lang="fr-FR" sz="2800" dirty="0" smtClean="0"/>
              <a:t>Tous les publics, tous les dispositifs</a:t>
            </a:r>
          </a:p>
          <a:p>
            <a:pPr marL="0" indent="0">
              <a:buNone/>
            </a:pPr>
            <a:r>
              <a:rPr lang="fr-FR" sz="2800" dirty="0" smtClean="0"/>
              <a:t>La formation tout au long de la vie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84784"/>
            <a:ext cx="2682472" cy="2149026"/>
          </a:xfrm>
          <a:prstGeom prst="rect">
            <a:avLst/>
          </a:prstGeom>
        </p:spPr>
      </p:pic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74805"/>
              </p:ext>
            </p:extLst>
          </p:nvPr>
        </p:nvGraphicFramePr>
        <p:xfrm>
          <a:off x="5220072" y="3501008"/>
          <a:ext cx="4055986" cy="342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46" y="-99392"/>
            <a:ext cx="1670545" cy="19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dirty="0"/>
              <a:t>En </a:t>
            </a:r>
            <a:r>
              <a:rPr lang="fr-FR" dirty="0">
                <a:solidFill>
                  <a:srgbClr val="00A590"/>
                </a:solidFill>
              </a:rPr>
              <a:t>150</a:t>
            </a:r>
            <a:r>
              <a:rPr lang="fr-FR" dirty="0"/>
              <a:t> ans, </a:t>
            </a:r>
            <a:endParaRPr lang="fr-FR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dirty="0" smtClean="0"/>
              <a:t>plus </a:t>
            </a:r>
            <a:r>
              <a:rPr lang="fr-FR" dirty="0"/>
              <a:t>de </a:t>
            </a:r>
            <a:r>
              <a:rPr lang="fr-FR" dirty="0" smtClean="0">
                <a:solidFill>
                  <a:srgbClr val="00A590"/>
                </a:solidFill>
              </a:rPr>
              <a:t>1</a:t>
            </a:r>
            <a:r>
              <a:rPr lang="fr-FR" b="1" dirty="0" smtClean="0">
                <a:solidFill>
                  <a:srgbClr val="BCD85F"/>
                </a:solidFill>
              </a:rPr>
              <a:t> </a:t>
            </a:r>
            <a:r>
              <a:rPr lang="fr-FR" dirty="0">
                <a:solidFill>
                  <a:srgbClr val="00A590"/>
                </a:solidFill>
              </a:rPr>
              <a:t>million</a:t>
            </a:r>
            <a:r>
              <a:rPr lang="fr-FR" b="1" dirty="0">
                <a:solidFill>
                  <a:srgbClr val="BCD85F"/>
                </a:solidFill>
              </a:rPr>
              <a:t> </a:t>
            </a:r>
            <a:r>
              <a:rPr lang="fr-FR" dirty="0"/>
              <a:t>de jeunes et adultes </a:t>
            </a:r>
            <a:endParaRPr lang="fr-FR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dirty="0" smtClean="0"/>
              <a:t>formés </a:t>
            </a:r>
            <a:r>
              <a:rPr lang="fr-FR" dirty="0"/>
              <a:t>en partenariat étroit avec </a:t>
            </a:r>
            <a:endParaRPr lang="fr-FR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dirty="0" smtClean="0"/>
              <a:t>plus de </a:t>
            </a:r>
            <a:r>
              <a:rPr lang="fr-FR" dirty="0" smtClean="0">
                <a:solidFill>
                  <a:srgbClr val="00A590"/>
                </a:solidFill>
              </a:rPr>
              <a:t>100 </a:t>
            </a:r>
            <a:r>
              <a:rPr lang="fr-FR" dirty="0">
                <a:solidFill>
                  <a:srgbClr val="00A590"/>
                </a:solidFill>
              </a:rPr>
              <a:t>000 </a:t>
            </a:r>
            <a:r>
              <a:rPr lang="fr-FR" dirty="0"/>
              <a:t>entreprises</a:t>
            </a:r>
          </a:p>
          <a:p>
            <a:endParaRPr lang="fr-FR" dirty="0"/>
          </a:p>
        </p:txBody>
      </p:sp>
      <p:pic>
        <p:nvPicPr>
          <p:cNvPr id="1026" name="Picture 2" descr="\\NTDATADM\Communications\SERVICES_internes_et_externes\ASSOCIATIONS\LA_TOILE_SEPR_Association_des_anciens\photos\mosaique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303" y="3861047"/>
            <a:ext cx="454896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pôles d’excellence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5261558" cy="53100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217" y="2564904"/>
            <a:ext cx="299478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pôles d’excellence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5301868" cy="531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700808"/>
            <a:ext cx="269581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pôles d’excellence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99672"/>
            <a:ext cx="5310000" cy="531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429" y="2636912"/>
            <a:ext cx="306857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pôles d’excellence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80565"/>
            <a:ext cx="5310000" cy="531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162" y="2204864"/>
            <a:ext cx="30277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pôles d’excellence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30057"/>
            <a:ext cx="5277473" cy="531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432" y="2780928"/>
            <a:ext cx="3342794" cy="21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0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306</Words>
  <Application>Microsoft Office PowerPoint</Application>
  <PresentationFormat>Affichage à l'écran (4:3)</PresentationFormat>
  <Paragraphs>81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Raleway</vt:lpstr>
      <vt:lpstr>Wingdings</vt:lpstr>
      <vt:lpstr>Thème Office</vt:lpstr>
      <vt:lpstr>CLUB DE L’OURS</vt:lpstr>
      <vt:lpstr>Notre histoire</vt:lpstr>
      <vt:lpstr>SEPR données clés</vt:lpstr>
      <vt:lpstr>Présentation PowerPoint</vt:lpstr>
      <vt:lpstr>Les 6 pôles d’excellence</vt:lpstr>
      <vt:lpstr>Les 6 pôles d’excellence</vt:lpstr>
      <vt:lpstr>Les 6 pôles d’excellence</vt:lpstr>
      <vt:lpstr>Les 6 pôles d’excellence</vt:lpstr>
      <vt:lpstr>Les 6 pôles d’excellence</vt:lpstr>
      <vt:lpstr>Les 6 pôles d’excellence</vt:lpstr>
      <vt:lpstr>Les réseaux SEPR</vt:lpstr>
      <vt:lpstr>SEPR et Campus Pro Lyon AURA </vt:lpstr>
      <vt:lpstr>Aperçu du cadre socio historique de la formation professionnelle en France</vt:lpstr>
      <vt:lpstr>Réforme de l’apprentissage</vt:lpstr>
      <vt:lpstr>Réforme de la Formation Professionnelle</vt:lpstr>
      <vt:lpstr>Réforme de l’apprentissage</vt:lpstr>
      <vt:lpstr>Réforme de l’apprentissage</vt:lpstr>
      <vt:lpstr>Loi pour la liberté de choisir son avenir professionnel</vt:lpstr>
      <vt:lpstr>Merci pour votre écoute!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Augusto Laurine</dc:creator>
  <cp:lastModifiedBy>Furlan Véronique</cp:lastModifiedBy>
  <cp:revision>171</cp:revision>
  <cp:lastPrinted>2018-02-26T10:50:23Z</cp:lastPrinted>
  <dcterms:created xsi:type="dcterms:W3CDTF">2016-10-05T07:26:16Z</dcterms:created>
  <dcterms:modified xsi:type="dcterms:W3CDTF">2018-06-13T22:18:44Z</dcterms:modified>
</cp:coreProperties>
</file>