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68" r:id="rId2"/>
    <p:sldId id="282" r:id="rId3"/>
    <p:sldId id="283" r:id="rId4"/>
    <p:sldId id="273" r:id="rId5"/>
    <p:sldId id="285" r:id="rId6"/>
    <p:sldId id="276" r:id="rId7"/>
    <p:sldId id="284" r:id="rId8"/>
    <p:sldId id="277" r:id="rId9"/>
    <p:sldId id="272" r:id="rId10"/>
    <p:sldId id="286" r:id="rId11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27BF429-C645-4238-88BC-6B6E0700CA1E}">
          <p14:sldIdLst>
            <p14:sldId id="268"/>
            <p14:sldId id="282"/>
            <p14:sldId id="283"/>
            <p14:sldId id="273"/>
            <p14:sldId id="285"/>
            <p14:sldId id="276"/>
            <p14:sldId id="284"/>
            <p14:sldId id="277"/>
            <p14:sldId id="272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7D"/>
    <a:srgbClr val="009CDD"/>
    <a:srgbClr val="384050"/>
    <a:srgbClr val="6CB133"/>
    <a:srgbClr val="F8B322"/>
    <a:srgbClr val="FF3300"/>
    <a:srgbClr val="F8B321"/>
    <a:srgbClr val="6DB133"/>
    <a:srgbClr val="4D4D4D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69" d="100"/>
          <a:sy n="69" d="100"/>
        </p:scale>
        <p:origin x="7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21721-1635-4DAC-991E-4B77237A797A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0E28A3DB-2B94-4546-916A-F5E487A6FB46}">
      <dgm:prSet phldrT="[Texte]"/>
      <dgm:spPr/>
      <dgm:t>
        <a:bodyPr/>
        <a:lstStyle/>
        <a:p>
          <a:pPr algn="l"/>
          <a:r>
            <a:rPr lang="fr-FR" b="1" dirty="0" smtClean="0"/>
            <a:t>      Innover</a:t>
          </a:r>
        </a:p>
        <a:p>
          <a:pPr algn="l"/>
          <a:r>
            <a:rPr lang="fr-FR" dirty="0" smtClean="0"/>
            <a:t>Opération de démonstration, mode projet, ouverture de marché (demande)</a:t>
          </a:r>
          <a:endParaRPr lang="fr-FR" dirty="0"/>
        </a:p>
      </dgm:t>
    </dgm:pt>
    <dgm:pt modelId="{93C59E8B-C97E-45C5-BD9B-B6AA601ED700}" type="parTrans" cxnId="{56426B63-50BB-4160-BBCC-0FDBE0DEBCEB}">
      <dgm:prSet/>
      <dgm:spPr/>
      <dgm:t>
        <a:bodyPr/>
        <a:lstStyle/>
        <a:p>
          <a:endParaRPr lang="fr-FR"/>
        </a:p>
      </dgm:t>
    </dgm:pt>
    <dgm:pt modelId="{438976AA-4C05-4A79-8AAE-3AA9BDE0F7B9}" type="sibTrans" cxnId="{56426B63-50BB-4160-BBCC-0FDBE0DEBCEB}">
      <dgm:prSet/>
      <dgm:spPr/>
      <dgm:t>
        <a:bodyPr/>
        <a:lstStyle/>
        <a:p>
          <a:endParaRPr lang="fr-FR"/>
        </a:p>
      </dgm:t>
    </dgm:pt>
    <dgm:pt modelId="{0AEB918F-A5DB-4E09-BC6E-D1A784CB13E5}">
      <dgm:prSet phldrT="[Texte]" custT="1"/>
      <dgm:spPr/>
      <dgm:t>
        <a:bodyPr/>
        <a:lstStyle/>
        <a:p>
          <a:endParaRPr lang="fr-FR" sz="1300" dirty="0" smtClean="0"/>
        </a:p>
        <a:p>
          <a:endParaRPr lang="fr-FR" sz="800" b="1" dirty="0" smtClean="0"/>
        </a:p>
        <a:p>
          <a:r>
            <a:rPr lang="fr-FR" sz="1300" b="1" dirty="0" smtClean="0"/>
            <a:t>Développer</a:t>
          </a:r>
        </a:p>
        <a:p>
          <a:r>
            <a:rPr lang="fr-FR" sz="1300" b="0" dirty="0" smtClean="0"/>
            <a:t>Animer, accompagner et former les acteurs, structurer, modéliser, financer</a:t>
          </a:r>
          <a:endParaRPr lang="fr-FR" sz="1300" b="0" dirty="0"/>
        </a:p>
      </dgm:t>
    </dgm:pt>
    <dgm:pt modelId="{45B93039-1441-4AD3-8DB4-FF5A7F9C966E}" type="parTrans" cxnId="{0A3EA9CB-86B7-45CF-BE7A-5A222BC62DAB}">
      <dgm:prSet/>
      <dgm:spPr/>
      <dgm:t>
        <a:bodyPr/>
        <a:lstStyle/>
        <a:p>
          <a:endParaRPr lang="fr-FR"/>
        </a:p>
      </dgm:t>
    </dgm:pt>
    <dgm:pt modelId="{07679027-48BD-4409-B038-F1362971E2D5}" type="sibTrans" cxnId="{0A3EA9CB-86B7-45CF-BE7A-5A222BC62DAB}">
      <dgm:prSet/>
      <dgm:spPr/>
      <dgm:t>
        <a:bodyPr/>
        <a:lstStyle/>
        <a:p>
          <a:endParaRPr lang="fr-FR"/>
        </a:p>
      </dgm:t>
    </dgm:pt>
    <dgm:pt modelId="{7884BA06-A3D0-40B0-96C9-A5962375DF97}">
      <dgm:prSet phldrT="[Texte]"/>
      <dgm:spPr/>
      <dgm:t>
        <a:bodyPr/>
        <a:lstStyle/>
        <a:p>
          <a:endParaRPr lang="fr-FR" dirty="0" smtClean="0"/>
        </a:p>
        <a:p>
          <a:endParaRPr lang="fr-FR" dirty="0" smtClean="0"/>
        </a:p>
        <a:p>
          <a:r>
            <a:rPr lang="fr-FR" b="1" dirty="0" smtClean="0"/>
            <a:t>Diffuser</a:t>
          </a:r>
        </a:p>
        <a:p>
          <a:r>
            <a:rPr lang="fr-FR" b="0" dirty="0" smtClean="0"/>
            <a:t>Informer, communiquer, animer, transmettre à d’autres acteurs (notamment économiques)</a:t>
          </a:r>
        </a:p>
        <a:p>
          <a:endParaRPr lang="fr-FR" b="1" dirty="0"/>
        </a:p>
      </dgm:t>
    </dgm:pt>
    <dgm:pt modelId="{9288BC26-9CD7-4709-A4B3-97068EC0DF9A}" type="parTrans" cxnId="{9EC746D0-11DA-4114-978E-2A242D82433A}">
      <dgm:prSet/>
      <dgm:spPr/>
      <dgm:t>
        <a:bodyPr/>
        <a:lstStyle/>
        <a:p>
          <a:endParaRPr lang="fr-FR"/>
        </a:p>
      </dgm:t>
    </dgm:pt>
    <dgm:pt modelId="{F737300A-25F5-4158-AF9A-E1EB1BCA27ED}" type="sibTrans" cxnId="{9EC746D0-11DA-4114-978E-2A242D82433A}">
      <dgm:prSet/>
      <dgm:spPr/>
      <dgm:t>
        <a:bodyPr/>
        <a:lstStyle/>
        <a:p>
          <a:endParaRPr lang="fr-FR"/>
        </a:p>
      </dgm:t>
    </dgm:pt>
    <dgm:pt modelId="{06A8E978-0601-4C08-B352-28B9E270E20B}" type="pres">
      <dgm:prSet presAssocID="{E7C21721-1635-4DAC-991E-4B77237A797A}" presName="arrowDiagram" presStyleCnt="0">
        <dgm:presLayoutVars>
          <dgm:chMax val="5"/>
          <dgm:dir/>
          <dgm:resizeHandles val="exact"/>
        </dgm:presLayoutVars>
      </dgm:prSet>
      <dgm:spPr/>
    </dgm:pt>
    <dgm:pt modelId="{240363E4-5A88-401A-8DA4-DB4372B573B5}" type="pres">
      <dgm:prSet presAssocID="{E7C21721-1635-4DAC-991E-4B77237A797A}" presName="arrow" presStyleLbl="bgShp" presStyleIdx="0" presStyleCnt="1" custLinFactNeighborX="-1974" custLinFactNeighborY="40000"/>
      <dgm:spPr>
        <a:solidFill>
          <a:srgbClr val="002060"/>
        </a:solidFill>
      </dgm:spPr>
    </dgm:pt>
    <dgm:pt modelId="{E7CE1274-237A-4859-B3C2-8BE81F8517E5}" type="pres">
      <dgm:prSet presAssocID="{E7C21721-1635-4DAC-991E-4B77237A797A}" presName="arrowDiagram3" presStyleCnt="0"/>
      <dgm:spPr/>
    </dgm:pt>
    <dgm:pt modelId="{895A47CB-9FAA-483B-9C57-8C48689D9865}" type="pres">
      <dgm:prSet presAssocID="{0E28A3DB-2B94-4546-916A-F5E487A6FB46}" presName="bullet3a" presStyleLbl="node1" presStyleIdx="0" presStyleCnt="3" custLinFactNeighborY="-56570"/>
      <dgm:spPr>
        <a:solidFill>
          <a:srgbClr val="00847D"/>
        </a:solidFill>
      </dgm:spPr>
    </dgm:pt>
    <dgm:pt modelId="{D0352963-448E-45C1-B766-694B18279188}" type="pres">
      <dgm:prSet presAssocID="{0E28A3DB-2B94-4546-916A-F5E487A6FB46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BCD710-3FDB-46BA-BD45-F22820C9E5D4}" type="pres">
      <dgm:prSet presAssocID="{0AEB918F-A5DB-4E09-BC6E-D1A784CB13E5}" presName="bullet3b" presStyleLbl="node1" presStyleIdx="1" presStyleCnt="3" custLinFactNeighborY="-19802"/>
      <dgm:spPr>
        <a:solidFill>
          <a:srgbClr val="00847D"/>
        </a:solidFill>
      </dgm:spPr>
    </dgm:pt>
    <dgm:pt modelId="{7AE9BF3A-E65D-41C5-A6F8-64BCEC9613DD}" type="pres">
      <dgm:prSet presAssocID="{0AEB918F-A5DB-4E09-BC6E-D1A784CB13E5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885E0C-0780-4A9A-B7C1-B5821EA8D3BD}" type="pres">
      <dgm:prSet presAssocID="{7884BA06-A3D0-40B0-96C9-A5962375DF97}" presName="bullet3c" presStyleLbl="node1" presStyleIdx="2" presStyleCnt="3"/>
      <dgm:spPr>
        <a:solidFill>
          <a:srgbClr val="00847D"/>
        </a:solidFill>
      </dgm:spPr>
    </dgm:pt>
    <dgm:pt modelId="{FBFF69AE-F437-4290-8DDF-2D5420D6F892}" type="pres">
      <dgm:prSet presAssocID="{7884BA06-A3D0-40B0-96C9-A5962375DF97}" presName="textBox3c" presStyleLbl="revTx" presStyleIdx="2" presStyleCnt="3" custScaleX="1131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D90328F-80C3-4AF4-91F1-421F0ABB3579}" type="presOf" srcId="{0AEB918F-A5DB-4E09-BC6E-D1A784CB13E5}" destId="{7AE9BF3A-E65D-41C5-A6F8-64BCEC9613DD}" srcOrd="0" destOrd="0" presId="urn:microsoft.com/office/officeart/2005/8/layout/arrow2"/>
    <dgm:cxn modelId="{A7DB0AE9-A937-4DD5-9322-794451043DCA}" type="presOf" srcId="{E7C21721-1635-4DAC-991E-4B77237A797A}" destId="{06A8E978-0601-4C08-B352-28B9E270E20B}" srcOrd="0" destOrd="0" presId="urn:microsoft.com/office/officeart/2005/8/layout/arrow2"/>
    <dgm:cxn modelId="{385F8E9B-7B64-4294-B249-103C418C68D1}" type="presOf" srcId="{7884BA06-A3D0-40B0-96C9-A5962375DF97}" destId="{FBFF69AE-F437-4290-8DDF-2D5420D6F892}" srcOrd="0" destOrd="0" presId="urn:microsoft.com/office/officeart/2005/8/layout/arrow2"/>
    <dgm:cxn modelId="{56426B63-50BB-4160-BBCC-0FDBE0DEBCEB}" srcId="{E7C21721-1635-4DAC-991E-4B77237A797A}" destId="{0E28A3DB-2B94-4546-916A-F5E487A6FB46}" srcOrd="0" destOrd="0" parTransId="{93C59E8B-C97E-45C5-BD9B-B6AA601ED700}" sibTransId="{438976AA-4C05-4A79-8AAE-3AA9BDE0F7B9}"/>
    <dgm:cxn modelId="{9EC746D0-11DA-4114-978E-2A242D82433A}" srcId="{E7C21721-1635-4DAC-991E-4B77237A797A}" destId="{7884BA06-A3D0-40B0-96C9-A5962375DF97}" srcOrd="2" destOrd="0" parTransId="{9288BC26-9CD7-4709-A4B3-97068EC0DF9A}" sibTransId="{F737300A-25F5-4158-AF9A-E1EB1BCA27ED}"/>
    <dgm:cxn modelId="{0A3EA9CB-86B7-45CF-BE7A-5A222BC62DAB}" srcId="{E7C21721-1635-4DAC-991E-4B77237A797A}" destId="{0AEB918F-A5DB-4E09-BC6E-D1A784CB13E5}" srcOrd="1" destOrd="0" parTransId="{45B93039-1441-4AD3-8DB4-FF5A7F9C966E}" sibTransId="{07679027-48BD-4409-B038-F1362971E2D5}"/>
    <dgm:cxn modelId="{EE8E9B5F-C27A-4CED-BFC3-71A0C8A90087}" type="presOf" srcId="{0E28A3DB-2B94-4546-916A-F5E487A6FB46}" destId="{D0352963-448E-45C1-B766-694B18279188}" srcOrd="0" destOrd="0" presId="urn:microsoft.com/office/officeart/2005/8/layout/arrow2"/>
    <dgm:cxn modelId="{62D13FAC-1DAB-4E64-98A2-42055B4E4E67}" type="presParOf" srcId="{06A8E978-0601-4C08-B352-28B9E270E20B}" destId="{240363E4-5A88-401A-8DA4-DB4372B573B5}" srcOrd="0" destOrd="0" presId="urn:microsoft.com/office/officeart/2005/8/layout/arrow2"/>
    <dgm:cxn modelId="{8A257CB4-091A-4AEE-8354-025B1087CA60}" type="presParOf" srcId="{06A8E978-0601-4C08-B352-28B9E270E20B}" destId="{E7CE1274-237A-4859-B3C2-8BE81F8517E5}" srcOrd="1" destOrd="0" presId="urn:microsoft.com/office/officeart/2005/8/layout/arrow2"/>
    <dgm:cxn modelId="{E99593FB-29C1-4105-8123-02122AC98D72}" type="presParOf" srcId="{E7CE1274-237A-4859-B3C2-8BE81F8517E5}" destId="{895A47CB-9FAA-483B-9C57-8C48689D9865}" srcOrd="0" destOrd="0" presId="urn:microsoft.com/office/officeart/2005/8/layout/arrow2"/>
    <dgm:cxn modelId="{DB254F76-F021-4772-90EB-4084A2C82582}" type="presParOf" srcId="{E7CE1274-237A-4859-B3C2-8BE81F8517E5}" destId="{D0352963-448E-45C1-B766-694B18279188}" srcOrd="1" destOrd="0" presId="urn:microsoft.com/office/officeart/2005/8/layout/arrow2"/>
    <dgm:cxn modelId="{5CCB574E-FAC4-4087-A237-763709C7CB09}" type="presParOf" srcId="{E7CE1274-237A-4859-B3C2-8BE81F8517E5}" destId="{BEBCD710-3FDB-46BA-BD45-F22820C9E5D4}" srcOrd="2" destOrd="0" presId="urn:microsoft.com/office/officeart/2005/8/layout/arrow2"/>
    <dgm:cxn modelId="{8FE658DE-44D1-4530-9DB6-A9927DC1A9A6}" type="presParOf" srcId="{E7CE1274-237A-4859-B3C2-8BE81F8517E5}" destId="{7AE9BF3A-E65D-41C5-A6F8-64BCEC9613DD}" srcOrd="3" destOrd="0" presId="urn:microsoft.com/office/officeart/2005/8/layout/arrow2"/>
    <dgm:cxn modelId="{BBEC35C8-D5A8-4AD2-BA3E-A9AFD2342114}" type="presParOf" srcId="{E7CE1274-237A-4859-B3C2-8BE81F8517E5}" destId="{7A885E0C-0780-4A9A-B7C1-B5821EA8D3BD}" srcOrd="4" destOrd="0" presId="urn:microsoft.com/office/officeart/2005/8/layout/arrow2"/>
    <dgm:cxn modelId="{4374F93F-9002-4D72-80F7-1434CA9CAF08}" type="presParOf" srcId="{E7CE1274-237A-4859-B3C2-8BE81F8517E5}" destId="{FBFF69AE-F437-4290-8DDF-2D5420D6F89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363E4-5A88-401A-8DA4-DB4372B573B5}">
      <dsp:nvSpPr>
        <dsp:cNvPr id="0" name=""/>
        <dsp:cNvSpPr/>
      </dsp:nvSpPr>
      <dsp:spPr>
        <a:xfrm>
          <a:off x="66848" y="0"/>
          <a:ext cx="6567129" cy="4104456"/>
        </a:xfrm>
        <a:prstGeom prst="swooshArrow">
          <a:avLst>
            <a:gd name="adj1" fmla="val 25000"/>
            <a:gd name="adj2" fmla="val 25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5A47CB-9FAA-483B-9C57-8C48689D9865}">
      <dsp:nvSpPr>
        <dsp:cNvPr id="0" name=""/>
        <dsp:cNvSpPr/>
      </dsp:nvSpPr>
      <dsp:spPr>
        <a:xfrm>
          <a:off x="1030508" y="2736304"/>
          <a:ext cx="170745" cy="170745"/>
        </a:xfrm>
        <a:prstGeom prst="ellipse">
          <a:avLst/>
        </a:prstGeom>
        <a:solidFill>
          <a:srgbClr val="0084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52963-448E-45C1-B766-694B18279188}">
      <dsp:nvSpPr>
        <dsp:cNvPr id="0" name=""/>
        <dsp:cNvSpPr/>
      </dsp:nvSpPr>
      <dsp:spPr>
        <a:xfrm>
          <a:off x="1115881" y="2918268"/>
          <a:ext cx="1530141" cy="1186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474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dirty="0" smtClean="0"/>
            <a:t>      Innover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Opération de démonstration, mode projet, ouverture de marché (demande)</a:t>
          </a:r>
          <a:endParaRPr lang="fr-FR" sz="1300" kern="1200" dirty="0"/>
        </a:p>
      </dsp:txBody>
      <dsp:txXfrm>
        <a:off x="1115881" y="2918268"/>
        <a:ext cx="1530141" cy="1186187"/>
      </dsp:txXfrm>
    </dsp:sp>
    <dsp:sp modelId="{BEBCD710-3FDB-46BA-BD45-F22820C9E5D4}">
      <dsp:nvSpPr>
        <dsp:cNvPr id="0" name=""/>
        <dsp:cNvSpPr/>
      </dsp:nvSpPr>
      <dsp:spPr>
        <a:xfrm>
          <a:off x="2537664" y="1656184"/>
          <a:ext cx="308655" cy="308655"/>
        </a:xfrm>
        <a:prstGeom prst="ellipse">
          <a:avLst/>
        </a:prstGeom>
        <a:solidFill>
          <a:srgbClr val="0084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E9BF3A-E65D-41C5-A6F8-64BCEC9613DD}">
      <dsp:nvSpPr>
        <dsp:cNvPr id="0" name=""/>
        <dsp:cNvSpPr/>
      </dsp:nvSpPr>
      <dsp:spPr>
        <a:xfrm>
          <a:off x="2691992" y="1871631"/>
          <a:ext cx="1576111" cy="2232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50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b="1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dirty="0" smtClean="0"/>
            <a:t>Développer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kern="1200" dirty="0" smtClean="0"/>
            <a:t>Animer, accompagner et former les acteurs, structurer, modéliser, financer</a:t>
          </a:r>
          <a:endParaRPr lang="fr-FR" sz="1300" b="0" kern="1200" dirty="0"/>
        </a:p>
      </dsp:txBody>
      <dsp:txXfrm>
        <a:off x="2691992" y="1871631"/>
        <a:ext cx="1576111" cy="2232824"/>
      </dsp:txXfrm>
    </dsp:sp>
    <dsp:sp modelId="{7A885E0C-0780-4A9A-B7C1-B5821EA8D3BD}">
      <dsp:nvSpPr>
        <dsp:cNvPr id="0" name=""/>
        <dsp:cNvSpPr/>
      </dsp:nvSpPr>
      <dsp:spPr>
        <a:xfrm>
          <a:off x="4350192" y="1038427"/>
          <a:ext cx="426863" cy="426863"/>
        </a:xfrm>
        <a:prstGeom prst="ellipse">
          <a:avLst/>
        </a:prstGeom>
        <a:solidFill>
          <a:srgbClr val="0084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F69AE-F437-4290-8DDF-2D5420D6F892}">
      <dsp:nvSpPr>
        <dsp:cNvPr id="0" name=""/>
        <dsp:cNvSpPr/>
      </dsp:nvSpPr>
      <dsp:spPr>
        <a:xfrm>
          <a:off x="4459624" y="1251859"/>
          <a:ext cx="1784110" cy="2852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186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dirty="0" smtClean="0"/>
            <a:t>Diffuser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kern="1200" dirty="0" smtClean="0"/>
            <a:t>Informer, communiquer, animer, transmettre à d’autres acteurs (notamment économiques)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b="1" kern="1200" dirty="0"/>
        </a:p>
      </dsp:txBody>
      <dsp:txXfrm>
        <a:off x="4459624" y="1251859"/>
        <a:ext cx="1784110" cy="2852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2AA2CF-4371-4FA3-B2FA-E23A101257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5050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51B24CF-2740-4513-9B44-90C3EE8BF61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6449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9951" y="260350"/>
            <a:ext cx="6764337" cy="1470025"/>
          </a:xfrm>
        </p:spPr>
        <p:txBody>
          <a:bodyPr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989138"/>
            <a:ext cx="6768752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07271"/>
            <a:ext cx="1440160" cy="5670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Line 10"/>
          <p:cNvSpPr>
            <a:spLocks noChangeShapeType="1"/>
          </p:cNvSpPr>
          <p:nvPr userDrawn="1"/>
        </p:nvSpPr>
        <p:spPr bwMode="auto">
          <a:xfrm flipV="1">
            <a:off x="107504" y="6021288"/>
            <a:ext cx="8784000" cy="0"/>
          </a:xfrm>
          <a:prstGeom prst="line">
            <a:avLst/>
          </a:prstGeom>
          <a:noFill/>
          <a:ln w="38100">
            <a:solidFill>
              <a:srgbClr val="00847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700808"/>
            <a:ext cx="6764337" cy="1470025"/>
          </a:xfr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5536" y="3573016"/>
            <a:ext cx="6768752" cy="1752600"/>
          </a:xfrm>
        </p:spPr>
        <p:txBody>
          <a:bodyPr/>
          <a:lstStyle>
            <a:lvl1pPr marL="0" indent="0" algn="l">
              <a:buFontTx/>
              <a:buNone/>
              <a:defRPr sz="1800"/>
            </a:lvl1pPr>
          </a:lstStyle>
          <a:p>
            <a:r>
              <a:rPr lang="fr-FR" dirty="0" smtClean="0"/>
              <a:t>Modifiez le style des sous-titres du masques</a:t>
            </a:r>
            <a:endParaRPr lang="fr-FR" dirty="0"/>
          </a:p>
        </p:txBody>
      </p:sp>
      <p:sp>
        <p:nvSpPr>
          <p:cNvPr id="15" name="Line 10"/>
          <p:cNvSpPr>
            <a:spLocks noChangeShapeType="1"/>
          </p:cNvSpPr>
          <p:nvPr userDrawn="1"/>
        </p:nvSpPr>
        <p:spPr bwMode="auto">
          <a:xfrm flipV="1">
            <a:off x="107504" y="5949280"/>
            <a:ext cx="8784000" cy="0"/>
          </a:xfrm>
          <a:prstGeom prst="line">
            <a:avLst/>
          </a:prstGeom>
          <a:noFill/>
          <a:ln w="38100">
            <a:solidFill>
              <a:srgbClr val="00847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62104"/>
            <a:ext cx="1663057" cy="66822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07271"/>
            <a:ext cx="1440160" cy="5670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160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5125" indent="-365125">
              <a:buClr>
                <a:srgbClr val="00847D"/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540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- 3 parti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 Same Side Corner Rectangle 136"/>
          <p:cNvSpPr/>
          <p:nvPr userDrawn="1"/>
        </p:nvSpPr>
        <p:spPr>
          <a:xfrm rot="5400000">
            <a:off x="4586930" y="-1024319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sp>
        <p:nvSpPr>
          <p:cNvPr id="2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742831" y="2167226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  <p:sp>
        <p:nvSpPr>
          <p:cNvPr id="29" name="Titre 3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2" name="Arc 1"/>
          <p:cNvSpPr/>
          <p:nvPr userDrawn="1"/>
        </p:nvSpPr>
        <p:spPr>
          <a:xfrm>
            <a:off x="-1274559" y="1740288"/>
            <a:ext cx="2520280" cy="3888432"/>
          </a:xfrm>
          <a:prstGeom prst="arc">
            <a:avLst>
              <a:gd name="adj1" fmla="val 16208927"/>
              <a:gd name="adj2" fmla="val 5368758"/>
            </a:avLst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ound Same Side Corner Rectangle 136"/>
          <p:cNvSpPr/>
          <p:nvPr userDrawn="1"/>
        </p:nvSpPr>
        <p:spPr>
          <a:xfrm rot="5400000">
            <a:off x="4816484" y="251216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grpSp>
        <p:nvGrpSpPr>
          <p:cNvPr id="35" name="Groupe 34"/>
          <p:cNvGrpSpPr/>
          <p:nvPr userDrawn="1"/>
        </p:nvGrpSpPr>
        <p:grpSpPr>
          <a:xfrm>
            <a:off x="1138562" y="3338273"/>
            <a:ext cx="703263" cy="692460"/>
            <a:chOff x="1001608" y="2537284"/>
            <a:chExt cx="703263" cy="692460"/>
          </a:xfrm>
        </p:grpSpPr>
        <p:sp>
          <p:nvSpPr>
            <p:cNvPr id="11" name="Ellipse 10"/>
            <p:cNvSpPr/>
            <p:nvPr userDrawn="1"/>
          </p:nvSpPr>
          <p:spPr>
            <a:xfrm>
              <a:off x="1001608" y="2537284"/>
              <a:ext cx="703263" cy="69246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10" name="Ellipse 9"/>
            <p:cNvSpPr/>
            <p:nvPr userDrawn="1"/>
          </p:nvSpPr>
          <p:spPr>
            <a:xfrm>
              <a:off x="1035377" y="2577407"/>
              <a:ext cx="635725" cy="612214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2</a:t>
              </a:r>
              <a:endParaRPr lang="fr-FR" sz="2800" dirty="0"/>
            </a:p>
          </p:txBody>
        </p:sp>
      </p:grpSp>
      <p:grpSp>
        <p:nvGrpSpPr>
          <p:cNvPr id="36" name="Groupe 35"/>
          <p:cNvGrpSpPr/>
          <p:nvPr userDrawn="1"/>
        </p:nvGrpSpPr>
        <p:grpSpPr>
          <a:xfrm>
            <a:off x="871160" y="2216434"/>
            <a:ext cx="703263" cy="692460"/>
            <a:chOff x="686411" y="1790481"/>
            <a:chExt cx="703263" cy="692460"/>
          </a:xfrm>
        </p:grpSpPr>
        <p:sp>
          <p:nvSpPr>
            <p:cNvPr id="14" name="Ellipse 13"/>
            <p:cNvSpPr/>
            <p:nvPr userDrawn="1"/>
          </p:nvSpPr>
          <p:spPr>
            <a:xfrm>
              <a:off x="686411" y="1790481"/>
              <a:ext cx="703263" cy="69246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15" name="Ellipse 14"/>
            <p:cNvSpPr/>
            <p:nvPr userDrawn="1"/>
          </p:nvSpPr>
          <p:spPr>
            <a:xfrm>
              <a:off x="720180" y="1830604"/>
              <a:ext cx="635725" cy="612214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1</a:t>
              </a:r>
              <a:endParaRPr lang="fr-FR" sz="2800" dirty="0"/>
            </a:p>
          </p:txBody>
        </p:sp>
      </p:grpSp>
      <p:sp>
        <p:nvSpPr>
          <p:cNvPr id="25" name="Espace réservé du contenu 2"/>
          <p:cNvSpPr>
            <a:spLocks noGrp="1"/>
          </p:cNvSpPr>
          <p:nvPr userDrawn="1">
            <p:ph idx="12" hasCustomPrompt="1"/>
          </p:nvPr>
        </p:nvSpPr>
        <p:spPr>
          <a:xfrm>
            <a:off x="1972385" y="3442761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  <p:sp>
        <p:nvSpPr>
          <p:cNvPr id="28" name="Round Same Side Corner Rectangle 136"/>
          <p:cNvSpPr/>
          <p:nvPr userDrawn="1"/>
        </p:nvSpPr>
        <p:spPr>
          <a:xfrm rot="5400000">
            <a:off x="4543182" y="1498725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grpSp>
        <p:nvGrpSpPr>
          <p:cNvPr id="12" name="Groupe 11"/>
          <p:cNvGrpSpPr/>
          <p:nvPr userDrawn="1"/>
        </p:nvGrpSpPr>
        <p:grpSpPr>
          <a:xfrm>
            <a:off x="890959" y="4491569"/>
            <a:ext cx="703263" cy="692460"/>
            <a:chOff x="1191208" y="3338274"/>
            <a:chExt cx="703263" cy="692460"/>
          </a:xfrm>
        </p:grpSpPr>
        <p:sp>
          <p:nvSpPr>
            <p:cNvPr id="17" name="Ellipse 16"/>
            <p:cNvSpPr/>
            <p:nvPr userDrawn="1"/>
          </p:nvSpPr>
          <p:spPr>
            <a:xfrm>
              <a:off x="1191208" y="3338274"/>
              <a:ext cx="703263" cy="692460"/>
            </a:xfrm>
            <a:prstGeom prst="ellipse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18" name="Ellipse 17"/>
            <p:cNvSpPr/>
            <p:nvPr userDrawn="1"/>
          </p:nvSpPr>
          <p:spPr>
            <a:xfrm>
              <a:off x="1224977" y="3378397"/>
              <a:ext cx="635725" cy="61221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3</a:t>
              </a:r>
              <a:endParaRPr lang="fr-FR" sz="2800" dirty="0"/>
            </a:p>
          </p:txBody>
        </p:sp>
      </p:grpSp>
      <p:sp>
        <p:nvSpPr>
          <p:cNvPr id="30" name="Espace réservé du contenu 2"/>
          <p:cNvSpPr>
            <a:spLocks noGrp="1"/>
          </p:cNvSpPr>
          <p:nvPr userDrawn="1">
            <p:ph idx="14" hasCustomPrompt="1"/>
          </p:nvPr>
        </p:nvSpPr>
        <p:spPr>
          <a:xfrm>
            <a:off x="1699083" y="4690270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517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- 4 parti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 Same Side Corner Rectangle 136"/>
          <p:cNvSpPr/>
          <p:nvPr userDrawn="1"/>
        </p:nvSpPr>
        <p:spPr>
          <a:xfrm rot="5400000">
            <a:off x="4402181" y="-1484121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sp>
        <p:nvSpPr>
          <p:cNvPr id="2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558082" y="1707424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  <p:sp>
        <p:nvSpPr>
          <p:cNvPr id="29" name="Titre 3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2" name="Arc 1"/>
          <p:cNvSpPr/>
          <p:nvPr userDrawn="1"/>
        </p:nvSpPr>
        <p:spPr>
          <a:xfrm>
            <a:off x="-1274559" y="1740288"/>
            <a:ext cx="2520280" cy="3888432"/>
          </a:xfrm>
          <a:prstGeom prst="arc">
            <a:avLst>
              <a:gd name="adj1" fmla="val 16208927"/>
              <a:gd name="adj2" fmla="val 5368758"/>
            </a:avLst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ound Same Side Corner Rectangle 136"/>
          <p:cNvSpPr/>
          <p:nvPr userDrawn="1"/>
        </p:nvSpPr>
        <p:spPr>
          <a:xfrm rot="5400000">
            <a:off x="4767838" y="-387817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grpSp>
        <p:nvGrpSpPr>
          <p:cNvPr id="35" name="Groupe 34"/>
          <p:cNvGrpSpPr/>
          <p:nvPr userDrawn="1"/>
        </p:nvGrpSpPr>
        <p:grpSpPr>
          <a:xfrm>
            <a:off x="1096101" y="2780928"/>
            <a:ext cx="703263" cy="692460"/>
            <a:chOff x="1001608" y="2537284"/>
            <a:chExt cx="703263" cy="692460"/>
          </a:xfrm>
        </p:grpSpPr>
        <p:sp>
          <p:nvSpPr>
            <p:cNvPr id="11" name="Ellipse 10"/>
            <p:cNvSpPr/>
            <p:nvPr userDrawn="1"/>
          </p:nvSpPr>
          <p:spPr>
            <a:xfrm>
              <a:off x="1001608" y="2537284"/>
              <a:ext cx="703263" cy="69246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10" name="Ellipse 9"/>
            <p:cNvSpPr/>
            <p:nvPr userDrawn="1"/>
          </p:nvSpPr>
          <p:spPr>
            <a:xfrm>
              <a:off x="1035377" y="2577407"/>
              <a:ext cx="635725" cy="612214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2</a:t>
              </a:r>
              <a:endParaRPr lang="fr-FR" sz="2800" dirty="0"/>
            </a:p>
          </p:txBody>
        </p:sp>
      </p:grpSp>
      <p:grpSp>
        <p:nvGrpSpPr>
          <p:cNvPr id="36" name="Groupe 35"/>
          <p:cNvGrpSpPr/>
          <p:nvPr userDrawn="1"/>
        </p:nvGrpSpPr>
        <p:grpSpPr>
          <a:xfrm>
            <a:off x="686411" y="1756632"/>
            <a:ext cx="703263" cy="692460"/>
            <a:chOff x="686411" y="1790481"/>
            <a:chExt cx="703263" cy="692460"/>
          </a:xfrm>
        </p:grpSpPr>
        <p:sp>
          <p:nvSpPr>
            <p:cNvPr id="14" name="Ellipse 13"/>
            <p:cNvSpPr/>
            <p:nvPr userDrawn="1"/>
          </p:nvSpPr>
          <p:spPr>
            <a:xfrm>
              <a:off x="686411" y="1790481"/>
              <a:ext cx="703263" cy="69246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15" name="Ellipse 14"/>
            <p:cNvSpPr/>
            <p:nvPr userDrawn="1"/>
          </p:nvSpPr>
          <p:spPr>
            <a:xfrm>
              <a:off x="720180" y="1830604"/>
              <a:ext cx="635725" cy="612214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1</a:t>
              </a:r>
              <a:endParaRPr lang="fr-FR" sz="2800" dirty="0"/>
            </a:p>
          </p:txBody>
        </p:sp>
      </p:grpSp>
      <p:sp>
        <p:nvSpPr>
          <p:cNvPr id="25" name="Espace réservé du contenu 2"/>
          <p:cNvSpPr>
            <a:spLocks noGrp="1"/>
          </p:cNvSpPr>
          <p:nvPr userDrawn="1">
            <p:ph idx="12" hasCustomPrompt="1"/>
          </p:nvPr>
        </p:nvSpPr>
        <p:spPr>
          <a:xfrm>
            <a:off x="1923739" y="2803728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  <p:sp>
        <p:nvSpPr>
          <p:cNvPr id="28" name="Round Same Side Corner Rectangle 136"/>
          <p:cNvSpPr/>
          <p:nvPr userDrawn="1"/>
        </p:nvSpPr>
        <p:spPr>
          <a:xfrm rot="5400000">
            <a:off x="4767839" y="724188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grpSp>
        <p:nvGrpSpPr>
          <p:cNvPr id="12" name="Groupe 11"/>
          <p:cNvGrpSpPr/>
          <p:nvPr userDrawn="1"/>
        </p:nvGrpSpPr>
        <p:grpSpPr>
          <a:xfrm>
            <a:off x="1115616" y="3717032"/>
            <a:ext cx="703263" cy="692460"/>
            <a:chOff x="1191208" y="3338274"/>
            <a:chExt cx="703263" cy="692460"/>
          </a:xfrm>
        </p:grpSpPr>
        <p:sp>
          <p:nvSpPr>
            <p:cNvPr id="17" name="Ellipse 16"/>
            <p:cNvSpPr/>
            <p:nvPr userDrawn="1"/>
          </p:nvSpPr>
          <p:spPr>
            <a:xfrm>
              <a:off x="1191208" y="3338274"/>
              <a:ext cx="703263" cy="692460"/>
            </a:xfrm>
            <a:prstGeom prst="ellipse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18" name="Ellipse 17"/>
            <p:cNvSpPr/>
            <p:nvPr userDrawn="1"/>
          </p:nvSpPr>
          <p:spPr>
            <a:xfrm>
              <a:off x="1224977" y="3378397"/>
              <a:ext cx="635725" cy="61221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3</a:t>
              </a:r>
              <a:endParaRPr lang="fr-FR" sz="2800" dirty="0"/>
            </a:p>
          </p:txBody>
        </p:sp>
      </p:grpSp>
      <p:sp>
        <p:nvSpPr>
          <p:cNvPr id="30" name="Espace réservé du contenu 2"/>
          <p:cNvSpPr>
            <a:spLocks noGrp="1"/>
          </p:cNvSpPr>
          <p:nvPr userDrawn="1">
            <p:ph idx="14" hasCustomPrompt="1"/>
          </p:nvPr>
        </p:nvSpPr>
        <p:spPr>
          <a:xfrm>
            <a:off x="1923740" y="3915733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  <p:sp>
        <p:nvSpPr>
          <p:cNvPr id="31" name="Round Same Side Corner Rectangle 136"/>
          <p:cNvSpPr/>
          <p:nvPr userDrawn="1"/>
        </p:nvSpPr>
        <p:spPr>
          <a:xfrm rot="5400000">
            <a:off x="4508793" y="1803217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sp>
        <p:nvSpPr>
          <p:cNvPr id="32" name="Espace réservé du contenu 2"/>
          <p:cNvSpPr>
            <a:spLocks noGrp="1"/>
          </p:cNvSpPr>
          <p:nvPr userDrawn="1">
            <p:ph idx="15" hasCustomPrompt="1"/>
          </p:nvPr>
        </p:nvSpPr>
        <p:spPr>
          <a:xfrm>
            <a:off x="1664694" y="4994762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  <p:grpSp>
        <p:nvGrpSpPr>
          <p:cNvPr id="37" name="Groupe 36"/>
          <p:cNvGrpSpPr/>
          <p:nvPr userDrawn="1"/>
        </p:nvGrpSpPr>
        <p:grpSpPr>
          <a:xfrm>
            <a:off x="823698" y="4773563"/>
            <a:ext cx="703263" cy="692460"/>
            <a:chOff x="1060425" y="4174809"/>
            <a:chExt cx="703263" cy="692460"/>
          </a:xfrm>
        </p:grpSpPr>
        <p:sp>
          <p:nvSpPr>
            <p:cNvPr id="20" name="Ellipse 19"/>
            <p:cNvSpPr/>
            <p:nvPr userDrawn="1"/>
          </p:nvSpPr>
          <p:spPr>
            <a:xfrm>
              <a:off x="1060425" y="4174809"/>
              <a:ext cx="703263" cy="69246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21" name="Ellipse 20"/>
            <p:cNvSpPr/>
            <p:nvPr userDrawn="1"/>
          </p:nvSpPr>
          <p:spPr>
            <a:xfrm>
              <a:off x="1094194" y="4214932"/>
              <a:ext cx="635725" cy="61221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4</a:t>
              </a:r>
              <a:endParaRPr lang="fr-FR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60228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- 5 parti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 Same Side Corner Rectangle 136"/>
          <p:cNvSpPr/>
          <p:nvPr userDrawn="1"/>
        </p:nvSpPr>
        <p:spPr>
          <a:xfrm rot="5400000">
            <a:off x="4402181" y="-1450272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sp>
        <p:nvSpPr>
          <p:cNvPr id="2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558082" y="1741273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  <p:sp>
        <p:nvSpPr>
          <p:cNvPr id="29" name="Titre 3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2" name="Arc 1"/>
          <p:cNvSpPr/>
          <p:nvPr userDrawn="1"/>
        </p:nvSpPr>
        <p:spPr>
          <a:xfrm>
            <a:off x="-1274559" y="1740288"/>
            <a:ext cx="2520280" cy="3888432"/>
          </a:xfrm>
          <a:prstGeom prst="arc">
            <a:avLst>
              <a:gd name="adj1" fmla="val 16208927"/>
              <a:gd name="adj2" fmla="val 5368758"/>
            </a:avLst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ound Same Side Corner Rectangle 136"/>
          <p:cNvSpPr/>
          <p:nvPr userDrawn="1"/>
        </p:nvSpPr>
        <p:spPr>
          <a:xfrm rot="5400000">
            <a:off x="4673345" y="-631461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grpSp>
        <p:nvGrpSpPr>
          <p:cNvPr id="35" name="Groupe 34"/>
          <p:cNvGrpSpPr/>
          <p:nvPr userDrawn="1"/>
        </p:nvGrpSpPr>
        <p:grpSpPr>
          <a:xfrm>
            <a:off x="1001608" y="2537284"/>
            <a:ext cx="703263" cy="692460"/>
            <a:chOff x="1001608" y="2537284"/>
            <a:chExt cx="703263" cy="692460"/>
          </a:xfrm>
        </p:grpSpPr>
        <p:sp>
          <p:nvSpPr>
            <p:cNvPr id="11" name="Ellipse 10"/>
            <p:cNvSpPr/>
            <p:nvPr userDrawn="1"/>
          </p:nvSpPr>
          <p:spPr>
            <a:xfrm>
              <a:off x="1001608" y="2537284"/>
              <a:ext cx="703263" cy="69246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10" name="Ellipse 9"/>
            <p:cNvSpPr/>
            <p:nvPr userDrawn="1"/>
          </p:nvSpPr>
          <p:spPr>
            <a:xfrm>
              <a:off x="1035377" y="2577407"/>
              <a:ext cx="635725" cy="612214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2</a:t>
              </a:r>
              <a:endParaRPr lang="fr-FR" sz="2800" dirty="0"/>
            </a:p>
          </p:txBody>
        </p:sp>
      </p:grpSp>
      <p:sp>
        <p:nvSpPr>
          <p:cNvPr id="33" name="Round Same Side Corner Rectangle 136"/>
          <p:cNvSpPr/>
          <p:nvPr userDrawn="1"/>
        </p:nvSpPr>
        <p:spPr>
          <a:xfrm rot="5400000">
            <a:off x="4336796" y="2060455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grpSp>
        <p:nvGrpSpPr>
          <p:cNvPr id="36" name="Groupe 35"/>
          <p:cNvGrpSpPr/>
          <p:nvPr userDrawn="1"/>
        </p:nvGrpSpPr>
        <p:grpSpPr>
          <a:xfrm>
            <a:off x="686411" y="1790481"/>
            <a:ext cx="703263" cy="692460"/>
            <a:chOff x="686411" y="1790481"/>
            <a:chExt cx="703263" cy="692460"/>
          </a:xfrm>
        </p:grpSpPr>
        <p:sp>
          <p:nvSpPr>
            <p:cNvPr id="14" name="Ellipse 13"/>
            <p:cNvSpPr/>
            <p:nvPr userDrawn="1"/>
          </p:nvSpPr>
          <p:spPr>
            <a:xfrm>
              <a:off x="686411" y="1790481"/>
              <a:ext cx="703263" cy="69246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15" name="Ellipse 14"/>
            <p:cNvSpPr/>
            <p:nvPr userDrawn="1"/>
          </p:nvSpPr>
          <p:spPr>
            <a:xfrm>
              <a:off x="720180" y="1830604"/>
              <a:ext cx="635725" cy="612214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1</a:t>
              </a:r>
              <a:endParaRPr lang="fr-FR" sz="2800" dirty="0"/>
            </a:p>
          </p:txBody>
        </p:sp>
      </p:grpSp>
      <p:grpSp>
        <p:nvGrpSpPr>
          <p:cNvPr id="38" name="Groupe 37"/>
          <p:cNvGrpSpPr/>
          <p:nvPr userDrawn="1"/>
        </p:nvGrpSpPr>
        <p:grpSpPr>
          <a:xfrm>
            <a:off x="655308" y="4936260"/>
            <a:ext cx="703263" cy="692460"/>
            <a:chOff x="655308" y="4936260"/>
            <a:chExt cx="703263" cy="692460"/>
          </a:xfrm>
        </p:grpSpPr>
        <p:sp>
          <p:nvSpPr>
            <p:cNvPr id="23" name="Ellipse 22"/>
            <p:cNvSpPr/>
            <p:nvPr userDrawn="1"/>
          </p:nvSpPr>
          <p:spPr>
            <a:xfrm>
              <a:off x="655308" y="4936260"/>
              <a:ext cx="703263" cy="692460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24" name="Ellipse 23"/>
            <p:cNvSpPr/>
            <p:nvPr userDrawn="1"/>
          </p:nvSpPr>
          <p:spPr>
            <a:xfrm>
              <a:off x="689077" y="4976383"/>
              <a:ext cx="635725" cy="61221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accent3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5</a:t>
              </a:r>
              <a:endParaRPr lang="fr-FR" sz="2800" dirty="0"/>
            </a:p>
          </p:txBody>
        </p:sp>
      </p:grpSp>
      <p:sp>
        <p:nvSpPr>
          <p:cNvPr id="25" name="Espace réservé du contenu 2"/>
          <p:cNvSpPr>
            <a:spLocks noGrp="1"/>
          </p:cNvSpPr>
          <p:nvPr userDrawn="1">
            <p:ph idx="12" hasCustomPrompt="1"/>
          </p:nvPr>
        </p:nvSpPr>
        <p:spPr>
          <a:xfrm>
            <a:off x="1829246" y="2560084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  <p:sp>
        <p:nvSpPr>
          <p:cNvPr id="28" name="Round Same Side Corner Rectangle 136"/>
          <p:cNvSpPr/>
          <p:nvPr userDrawn="1"/>
        </p:nvSpPr>
        <p:spPr>
          <a:xfrm rot="5400000">
            <a:off x="4860425" y="239230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grpSp>
        <p:nvGrpSpPr>
          <p:cNvPr id="12" name="Groupe 11"/>
          <p:cNvGrpSpPr/>
          <p:nvPr userDrawn="1"/>
        </p:nvGrpSpPr>
        <p:grpSpPr>
          <a:xfrm>
            <a:off x="1191208" y="3338274"/>
            <a:ext cx="703263" cy="692460"/>
            <a:chOff x="1191208" y="3338274"/>
            <a:chExt cx="703263" cy="692460"/>
          </a:xfrm>
        </p:grpSpPr>
        <p:sp>
          <p:nvSpPr>
            <p:cNvPr id="17" name="Ellipse 16"/>
            <p:cNvSpPr/>
            <p:nvPr userDrawn="1"/>
          </p:nvSpPr>
          <p:spPr>
            <a:xfrm>
              <a:off x="1191208" y="3338274"/>
              <a:ext cx="703263" cy="692460"/>
            </a:xfrm>
            <a:prstGeom prst="ellipse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18" name="Ellipse 17"/>
            <p:cNvSpPr/>
            <p:nvPr userDrawn="1"/>
          </p:nvSpPr>
          <p:spPr>
            <a:xfrm>
              <a:off x="1224977" y="3378397"/>
              <a:ext cx="635725" cy="612214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3</a:t>
              </a:r>
              <a:endParaRPr lang="fr-FR" sz="2800" dirty="0"/>
            </a:p>
          </p:txBody>
        </p:sp>
      </p:grpSp>
      <p:sp>
        <p:nvSpPr>
          <p:cNvPr id="30" name="Espace réservé du contenu 2"/>
          <p:cNvSpPr>
            <a:spLocks noGrp="1"/>
          </p:cNvSpPr>
          <p:nvPr userDrawn="1">
            <p:ph idx="14" hasCustomPrompt="1"/>
          </p:nvPr>
        </p:nvSpPr>
        <p:spPr>
          <a:xfrm>
            <a:off x="2016326" y="3430775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  <p:sp>
        <p:nvSpPr>
          <p:cNvPr id="31" name="Round Same Side Corner Rectangle 136"/>
          <p:cNvSpPr/>
          <p:nvPr userDrawn="1"/>
        </p:nvSpPr>
        <p:spPr>
          <a:xfrm rot="5400000">
            <a:off x="4745520" y="1204463"/>
            <a:ext cx="673101" cy="6866575"/>
          </a:xfrm>
          <a:prstGeom prst="round2SameRect">
            <a:avLst>
              <a:gd name="adj1" fmla="val 50000"/>
              <a:gd name="adj2" fmla="val 5000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2000" b="0" err="1" smtClean="0"/>
          </a:p>
        </p:txBody>
      </p:sp>
      <p:sp>
        <p:nvSpPr>
          <p:cNvPr id="32" name="Espace réservé du contenu 2"/>
          <p:cNvSpPr>
            <a:spLocks noGrp="1"/>
          </p:cNvSpPr>
          <p:nvPr userDrawn="1">
            <p:ph idx="15" hasCustomPrompt="1"/>
          </p:nvPr>
        </p:nvSpPr>
        <p:spPr>
          <a:xfrm>
            <a:off x="1901421" y="4396008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  <p:grpSp>
        <p:nvGrpSpPr>
          <p:cNvPr id="37" name="Groupe 36"/>
          <p:cNvGrpSpPr/>
          <p:nvPr userDrawn="1"/>
        </p:nvGrpSpPr>
        <p:grpSpPr>
          <a:xfrm>
            <a:off x="1060425" y="4174809"/>
            <a:ext cx="703263" cy="692460"/>
            <a:chOff x="1060425" y="4174809"/>
            <a:chExt cx="703263" cy="692460"/>
          </a:xfrm>
        </p:grpSpPr>
        <p:sp>
          <p:nvSpPr>
            <p:cNvPr id="20" name="Ellipse 19"/>
            <p:cNvSpPr/>
            <p:nvPr userDrawn="1"/>
          </p:nvSpPr>
          <p:spPr>
            <a:xfrm>
              <a:off x="1060425" y="4174809"/>
              <a:ext cx="703263" cy="69246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21" name="Ellipse 20"/>
            <p:cNvSpPr/>
            <p:nvPr userDrawn="1"/>
          </p:nvSpPr>
          <p:spPr>
            <a:xfrm>
              <a:off x="1094194" y="4214932"/>
              <a:ext cx="635725" cy="61221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4</a:t>
              </a:r>
              <a:endParaRPr lang="fr-FR" sz="2800" dirty="0"/>
            </a:p>
          </p:txBody>
        </p:sp>
      </p:grpSp>
      <p:sp>
        <p:nvSpPr>
          <p:cNvPr id="34" name="Espace réservé du contenu 2"/>
          <p:cNvSpPr>
            <a:spLocks noGrp="1"/>
          </p:cNvSpPr>
          <p:nvPr userDrawn="1">
            <p:ph idx="16" hasCustomPrompt="1"/>
          </p:nvPr>
        </p:nvSpPr>
        <p:spPr>
          <a:xfrm>
            <a:off x="1492697" y="5252000"/>
            <a:ext cx="6361297" cy="483486"/>
          </a:xfrm>
        </p:spPr>
        <p:txBody>
          <a:bodyPr/>
          <a:lstStyle>
            <a:lvl1pPr marL="0" indent="0">
              <a:buClr>
                <a:srgbClr val="00847D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>
              <a:buClr>
                <a:srgbClr val="009CDD"/>
              </a:buClr>
              <a:defRPr/>
            </a:lvl2pPr>
            <a:lvl3pPr>
              <a:buClr>
                <a:srgbClr val="384050"/>
              </a:buClr>
              <a:defRPr/>
            </a:lvl3pPr>
            <a:lvl4pPr>
              <a:buClr>
                <a:srgbClr val="00847D"/>
              </a:buClr>
              <a:defRPr/>
            </a:lvl4pPr>
            <a:lvl5pPr>
              <a:buClr>
                <a:srgbClr val="009CDD"/>
              </a:buClr>
              <a:defRPr/>
            </a:lvl5pPr>
          </a:lstStyle>
          <a:p>
            <a:pPr lvl="0"/>
            <a:r>
              <a:rPr lang="fr-FR" dirty="0" smtClean="0"/>
              <a:t>Texte à modifier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7941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536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316416" y="6309320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9794111-4406-49EE-A019-664F0188BBE7}" type="slidenum">
              <a:rPr lang="fr-FR" sz="1400" smtClean="0"/>
              <a:t>‹N°›</a:t>
            </a:fld>
            <a:endParaRPr lang="fr-FR" sz="1400" dirty="0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V="1">
            <a:off x="107504" y="6021288"/>
            <a:ext cx="8784000" cy="0"/>
          </a:xfrm>
          <a:prstGeom prst="line">
            <a:avLst/>
          </a:prstGeom>
          <a:noFill/>
          <a:ln w="38100">
            <a:solidFill>
              <a:srgbClr val="00847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pic>
        <p:nvPicPr>
          <p:cNvPr id="9" name="Image 4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93"/>
          <a:stretch/>
        </p:blipFill>
        <p:spPr bwMode="auto">
          <a:xfrm>
            <a:off x="4782832" y="6165304"/>
            <a:ext cx="1352550" cy="67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382" y="6093296"/>
            <a:ext cx="67627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6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715" y="6118051"/>
            <a:ext cx="104775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491880" y="6402568"/>
            <a:ext cx="118762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-1711325" algn="l"/>
                <a:tab pos="-1350963" algn="l"/>
                <a:tab pos="-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-1711325" algn="l"/>
                <a:tab pos="-1350963" algn="l"/>
                <a:tab pos="-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-1711325" algn="l"/>
                <a:tab pos="-1350963" algn="l"/>
                <a:tab pos="-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-1711325" algn="l"/>
                <a:tab pos="-1350963" algn="l"/>
                <a:tab pos="-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-1711325" algn="l"/>
                <a:tab pos="-1350963" algn="l"/>
                <a:tab pos="-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1711325" algn="l"/>
                <a:tab pos="-1350963" algn="l"/>
                <a:tab pos="-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1711325" algn="l"/>
                <a:tab pos="-1350963" algn="l"/>
                <a:tab pos="-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1711325" algn="l"/>
                <a:tab pos="-1350963" algn="l"/>
                <a:tab pos="-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1711325" algn="l"/>
                <a:tab pos="-1350963" algn="l"/>
                <a:tab pos="-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711325" algn="l"/>
                <a:tab pos="-1350963" algn="l"/>
                <a:tab pos="-1260475" algn="l"/>
              </a:tabLst>
            </a:pPr>
            <a:r>
              <a:rPr kumimoji="0" lang="en-US" altLang="fr-FR" sz="900" b="0" i="0" u="none" strike="noStrike" cap="none" normalizeH="0" baseline="0" dirty="0" smtClean="0">
                <a:ln>
                  <a:noFill/>
                </a:ln>
                <a:solidFill>
                  <a:srgbClr val="384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Avec le </a:t>
            </a:r>
            <a:r>
              <a:rPr kumimoji="0" lang="en-US" altLang="fr-FR" sz="900" b="0" i="0" u="none" strike="noStrike" cap="none" normalizeH="0" baseline="0" dirty="0" err="1" smtClean="0">
                <a:ln>
                  <a:noFill/>
                </a:ln>
                <a:solidFill>
                  <a:srgbClr val="384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soutien</a:t>
            </a:r>
            <a:r>
              <a:rPr kumimoji="0" lang="en-US" altLang="fr-FR" sz="900" b="0" i="0" u="none" strike="noStrike" cap="none" normalizeH="0" baseline="0" dirty="0" smtClean="0">
                <a:ln>
                  <a:noFill/>
                </a:ln>
                <a:solidFill>
                  <a:srgbClr val="38405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de :</a:t>
            </a: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93296"/>
            <a:ext cx="1663057" cy="6682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3" r:id="rId3"/>
    <p:sldLayoutId id="2147483674" r:id="rId4"/>
    <p:sldLayoutId id="2147483672" r:id="rId5"/>
    <p:sldLayoutId id="2147483656" r:id="rId6"/>
    <p:sldLayoutId id="2147483655" r:id="rId7"/>
    <p:sldLayoutId id="2147483659" r:id="rId8"/>
    <p:sldLayoutId id="2147483658" r:id="rId9"/>
    <p:sldLayoutId id="2147483657" r:id="rId10"/>
    <p:sldLayoutId id="2147483654" r:id="rId11"/>
    <p:sldLayoutId id="2147483653" r:id="rId12"/>
    <p:sldLayoutId id="2147483667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847D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CDD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84050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847D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9CDD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ILl2pG71k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951" y="1340470"/>
            <a:ext cx="6764337" cy="3528690"/>
          </a:xfrm>
        </p:spPr>
        <p:txBody>
          <a:bodyPr/>
          <a:lstStyle/>
          <a:p>
            <a:r>
              <a:rPr lang="fr-FR" sz="3200" b="1" dirty="0" smtClean="0">
                <a:solidFill>
                  <a:srgbClr val="009CDD"/>
                </a:solidFill>
              </a:rPr>
              <a:t/>
            </a:r>
            <a:br>
              <a:rPr lang="fr-FR" sz="3200" b="1" dirty="0" smtClean="0">
                <a:solidFill>
                  <a:srgbClr val="009CDD"/>
                </a:solidFill>
              </a:rPr>
            </a:br>
            <a:r>
              <a:rPr lang="fr-FR" sz="2000" b="1" dirty="0" smtClean="0">
                <a:solidFill>
                  <a:srgbClr val="009CDD"/>
                </a:solidFill>
              </a:rPr>
              <a:t> </a:t>
            </a:r>
            <a:r>
              <a:rPr lang="fr-FR" sz="3200" b="1" dirty="0">
                <a:solidFill>
                  <a:srgbClr val="009CDD"/>
                </a:solidFill>
              </a:rPr>
              <a:t/>
            </a:r>
            <a:br>
              <a:rPr lang="fr-FR" sz="3200" b="1" dirty="0">
                <a:solidFill>
                  <a:srgbClr val="009CDD"/>
                </a:solidFill>
              </a:rPr>
            </a:br>
            <a:r>
              <a:rPr lang="fr-FR" sz="3200" b="1" dirty="0" smtClean="0">
                <a:solidFill>
                  <a:srgbClr val="009CDD"/>
                </a:solidFill>
              </a:rPr>
              <a:t> L’Agence régionale </a:t>
            </a:r>
            <a:br>
              <a:rPr lang="fr-FR" sz="3200" b="1" dirty="0" smtClean="0">
                <a:solidFill>
                  <a:srgbClr val="009CDD"/>
                </a:solidFill>
              </a:rPr>
            </a:br>
            <a:r>
              <a:rPr lang="fr-FR" sz="3200" b="1" dirty="0" smtClean="0">
                <a:solidFill>
                  <a:srgbClr val="009CDD"/>
                </a:solidFill>
              </a:rPr>
              <a:t>des territoires en transition</a:t>
            </a:r>
            <a:endParaRPr lang="fr-FR" sz="3200" b="1" dirty="0">
              <a:solidFill>
                <a:srgbClr val="009CDD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4437112"/>
            <a:ext cx="6768752" cy="1296144"/>
          </a:xfrm>
        </p:spPr>
        <p:txBody>
          <a:bodyPr/>
          <a:lstStyle/>
          <a:p>
            <a:r>
              <a:rPr lang="fr-FR" dirty="0" smtClean="0">
                <a:solidFill>
                  <a:srgbClr val="384050"/>
                </a:solidFill>
              </a:rPr>
              <a:t>Club de l’Ours</a:t>
            </a:r>
          </a:p>
          <a:p>
            <a:r>
              <a:rPr lang="fr-FR" dirty="0">
                <a:solidFill>
                  <a:srgbClr val="009CDD"/>
                </a:solidFill>
              </a:rPr>
              <a:t>9</a:t>
            </a:r>
            <a:r>
              <a:rPr lang="fr-FR" dirty="0" smtClean="0">
                <a:solidFill>
                  <a:srgbClr val="009CDD"/>
                </a:solidFill>
              </a:rPr>
              <a:t> novembre 2017</a:t>
            </a:r>
            <a:r>
              <a:rPr lang="fr-FR" dirty="0" smtClean="0">
                <a:solidFill>
                  <a:srgbClr val="384050"/>
                </a:solidFill>
              </a:rPr>
              <a:t> </a:t>
            </a:r>
          </a:p>
          <a:p>
            <a:endParaRPr lang="fr-FR" dirty="0">
              <a:solidFill>
                <a:srgbClr val="F8B322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980728"/>
            <a:ext cx="4521941" cy="181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0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95536" y="2319015"/>
            <a:ext cx="6764337" cy="1470025"/>
          </a:xfrm>
        </p:spPr>
        <p:txBody>
          <a:bodyPr/>
          <a:lstStyle/>
          <a:p>
            <a:r>
              <a:rPr lang="fr-FR" b="1" dirty="0" smtClean="0">
                <a:solidFill>
                  <a:srgbClr val="00847D"/>
                </a:solidFill>
                <a:latin typeface="Bradley Hand ITC" panose="03070402050302030203" pitchFamily="66" charset="0"/>
              </a:rPr>
              <a:t>Merci de votre attention</a:t>
            </a:r>
            <a:endParaRPr lang="fr-FR" b="1" dirty="0">
              <a:solidFill>
                <a:srgbClr val="00847D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2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68313" y="836712"/>
            <a:ext cx="8229600" cy="3744317"/>
          </a:xfrm>
        </p:spPr>
        <p:txBody>
          <a:bodyPr/>
          <a:lstStyle/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fr-FR" sz="2400" b="1" dirty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créée à l’initiative de la Région, </a:t>
            </a:r>
            <a:r>
              <a:rPr lang="fr-FR" sz="2400" dirty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accompagnant les politiques énergétiques et climatiques depuis plus de 35 ans </a:t>
            </a:r>
          </a:p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un </a:t>
            </a:r>
            <a:r>
              <a:rPr lang="fr-FR" sz="2400" b="1" dirty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opérateur technique au service </a:t>
            </a:r>
            <a:r>
              <a:rPr lang="fr-FR" sz="2400" b="1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de tous les territoires</a:t>
            </a:r>
            <a:endParaRPr lang="fr-FR" sz="2400" b="1" dirty="0">
              <a:solidFill>
                <a:srgbClr val="000000"/>
              </a:solidFill>
              <a:ea typeface="+mn-ea"/>
              <a:cs typeface="+mn-cs"/>
              <a:sym typeface="Wingdings" panose="05000000000000000000" pitchFamily="2" charset="2"/>
            </a:endParaRPr>
          </a:p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un </a:t>
            </a:r>
            <a:r>
              <a:rPr lang="fr-FR" sz="2400" b="1" dirty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espace fédérateur et représentatif </a:t>
            </a:r>
            <a:r>
              <a:rPr lang="fr-FR" sz="2400" dirty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avec des partenaires et des adhérents</a:t>
            </a:r>
            <a:r>
              <a:rPr lang="fr-FR" sz="2400" dirty="0">
                <a:solidFill>
                  <a:srgbClr val="FF0000"/>
                </a:solidFill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fr-FR" sz="2400" dirty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nombreux et motivés, une gouvernance partagée, une représentation importante de la Région</a:t>
            </a:r>
          </a:p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fr-FR" sz="2400" b="1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leader </a:t>
            </a:r>
            <a:r>
              <a:rPr lang="fr-FR" sz="2400" b="1" dirty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des agences en France et en Europe, </a:t>
            </a:r>
            <a:r>
              <a:rPr lang="fr-FR" sz="2400" dirty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reconnue par de nombreuses institutions : ADEME, Ministères, Commission européenne, partenaires transfrontaliers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68313" y="44624"/>
            <a:ext cx="8229600" cy="935831"/>
          </a:xfrm>
        </p:spPr>
        <p:txBody>
          <a:bodyPr/>
          <a:lstStyle/>
          <a:p>
            <a:r>
              <a:rPr lang="fr-FR" sz="3200" b="1" dirty="0" smtClean="0">
                <a:solidFill>
                  <a:srgbClr val="00847D"/>
                </a:solidFill>
              </a:rPr>
              <a:t>Présentation de l’Agence régionale (1)</a:t>
            </a:r>
            <a:endParaRPr lang="fr-FR" sz="3200" b="1" dirty="0">
              <a:solidFill>
                <a:srgbClr val="008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4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68313" y="980728"/>
            <a:ext cx="8229600" cy="3744317"/>
          </a:xfrm>
        </p:spPr>
        <p:txBody>
          <a:bodyPr/>
          <a:lstStyle/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fr-FR" sz="2400" dirty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U</a:t>
            </a: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ne </a:t>
            </a:r>
            <a:r>
              <a:rPr lang="fr-FR" sz="2400" b="1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équipe</a:t>
            </a: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 de 23 </a:t>
            </a: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personnes, une centaine d’adhérents</a:t>
            </a:r>
            <a:endParaRPr lang="fr-FR" sz="2400" dirty="0">
              <a:solidFill>
                <a:srgbClr val="000000"/>
              </a:solidFill>
              <a:ea typeface="+mn-ea"/>
              <a:cs typeface="+mn-cs"/>
              <a:sym typeface="Wingdings" panose="05000000000000000000" pitchFamily="2" charset="2"/>
            </a:endParaRPr>
          </a:p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2,3 M€ de </a:t>
            </a:r>
            <a:r>
              <a:rPr lang="fr-FR" sz="2400" b="1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budget annuel</a:t>
            </a:r>
          </a:p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endParaRPr lang="fr-FR" sz="2400" b="1" dirty="0">
              <a:solidFill>
                <a:srgbClr val="000000"/>
              </a:solidFill>
              <a:ea typeface="+mn-ea"/>
              <a:cs typeface="+mn-cs"/>
              <a:sym typeface="Wingdings" panose="05000000000000000000" pitchFamily="2" charset="2"/>
            </a:endParaRPr>
          </a:p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endParaRPr lang="fr-FR" sz="2400" b="1" dirty="0" smtClean="0">
              <a:solidFill>
                <a:srgbClr val="000000"/>
              </a:solidFill>
              <a:ea typeface="+mn-ea"/>
              <a:cs typeface="+mn-cs"/>
              <a:sym typeface="Wingdings" panose="05000000000000000000" pitchFamily="2" charset="2"/>
            </a:endParaRPr>
          </a:p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endParaRPr lang="fr-FR" sz="2400" b="1" dirty="0">
              <a:solidFill>
                <a:srgbClr val="000000"/>
              </a:solidFill>
              <a:ea typeface="+mn-ea"/>
              <a:cs typeface="+mn-cs"/>
              <a:sym typeface="Wingdings" panose="05000000000000000000" pitchFamily="2" charset="2"/>
            </a:endParaRPr>
          </a:p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endParaRPr lang="fr-FR" sz="2400" b="1" dirty="0" smtClean="0">
              <a:solidFill>
                <a:srgbClr val="000000"/>
              </a:solidFill>
              <a:ea typeface="+mn-ea"/>
              <a:cs typeface="+mn-cs"/>
              <a:sym typeface="Wingdings" panose="05000000000000000000" pitchFamily="2" charset="2"/>
            </a:endParaRPr>
          </a:p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endParaRPr lang="fr-FR" sz="2400" b="1" dirty="0">
              <a:solidFill>
                <a:srgbClr val="000000"/>
              </a:solidFill>
              <a:ea typeface="+mn-ea"/>
              <a:cs typeface="+mn-cs"/>
              <a:sym typeface="Wingdings" panose="05000000000000000000" pitchFamily="2" charset="2"/>
            </a:endParaRPr>
          </a:p>
          <a:p>
            <a:pPr marL="446088" lvl="2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endParaRPr lang="fr-FR" sz="2400" b="1" dirty="0">
              <a:solidFill>
                <a:srgbClr val="000000"/>
              </a:solidFill>
              <a:ea typeface="+mn-ea"/>
              <a:cs typeface="+mn-cs"/>
              <a:sym typeface="Wingdings" panose="05000000000000000000" pitchFamily="2" charset="2"/>
            </a:endParaRPr>
          </a:p>
          <a:p>
            <a:pPr marL="560388" lvl="2" indent="-342900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1500</a:t>
            </a:r>
            <a:r>
              <a:rPr lang="fr-FR" sz="2400" b="1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 sollicitations </a:t>
            </a: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/ an (hors projets et missions)</a:t>
            </a:r>
          </a:p>
          <a:p>
            <a:pPr marL="503238" lvl="2" indent="-285750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30 M€ d’</a:t>
            </a:r>
            <a:r>
              <a:rPr lang="fr-FR" sz="2400" b="1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investissements</a:t>
            </a: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 accompagnés</a:t>
            </a:r>
          </a:p>
          <a:p>
            <a:pPr marL="503238" lvl="2" indent="-285750"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15 </a:t>
            </a:r>
            <a:r>
              <a:rPr lang="fr-FR" sz="2400" b="1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projets européens</a:t>
            </a:r>
            <a:r>
              <a:rPr lang="fr-FR" sz="2400" dirty="0" smtClean="0">
                <a:solidFill>
                  <a:srgbClr val="000000"/>
                </a:solidFill>
                <a:ea typeface="+mn-ea"/>
                <a:cs typeface="+mn-cs"/>
                <a:sym typeface="Wingdings" panose="05000000000000000000" pitchFamily="2" charset="2"/>
              </a:rPr>
              <a:t> en cours</a:t>
            </a:r>
            <a:endParaRPr lang="fr-FR" sz="2400" dirty="0">
              <a:solidFill>
                <a:srgbClr val="000000"/>
              </a:solidFill>
              <a:ea typeface="+mn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935831"/>
          </a:xfrm>
        </p:spPr>
        <p:txBody>
          <a:bodyPr/>
          <a:lstStyle/>
          <a:p>
            <a:r>
              <a:rPr lang="fr-FR" sz="3200" b="1" dirty="0" smtClean="0">
                <a:solidFill>
                  <a:srgbClr val="00847D"/>
                </a:solidFill>
              </a:rPr>
              <a:t>Présentation de l’Agence régionale (2)</a:t>
            </a:r>
            <a:endParaRPr lang="fr-FR" sz="3200" b="1" dirty="0">
              <a:solidFill>
                <a:srgbClr val="00847D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1916833"/>
            <a:ext cx="5256584" cy="244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57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solidFill>
                  <a:srgbClr val="00847D"/>
                </a:solidFill>
              </a:rPr>
              <a:t>L’offre de services</a:t>
            </a:r>
            <a:endParaRPr lang="fr-FR" sz="3200" b="1" dirty="0">
              <a:solidFill>
                <a:srgbClr val="00847D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76056" y="1278658"/>
            <a:ext cx="3384376" cy="785109"/>
          </a:xfrm>
          <a:prstGeom prst="rect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7 </a:t>
            </a:r>
            <a:r>
              <a:rPr lang="fr-FR" sz="2400" b="1" dirty="0" smtClean="0"/>
              <a:t>thématiques</a:t>
            </a:r>
            <a:endParaRPr lang="fr-FR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076056" y="2000461"/>
            <a:ext cx="3384376" cy="35800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3"/>
                </a:solidFill>
              </a:rPr>
              <a:t>Bâtiments durables</a:t>
            </a:r>
            <a:endParaRPr lang="fr-FR" sz="2000" dirty="0">
              <a:solidFill>
                <a:schemeClr val="accent3"/>
              </a:solidFill>
            </a:endParaRP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3"/>
                </a:solidFill>
              </a:rPr>
              <a:t>Énergies renouvelables et réseaux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3"/>
                </a:solidFill>
              </a:rPr>
              <a:t>Mobilité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3"/>
                </a:solidFill>
              </a:rPr>
              <a:t>Territoires positifs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3"/>
                </a:solidFill>
              </a:rPr>
              <a:t>Économie circulaire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3"/>
                </a:solidFill>
              </a:rPr>
              <a:t>Nouveaux modèles économiques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3"/>
                </a:solidFill>
              </a:rPr>
              <a:t>Observatoires, prospective et performance territoriale</a:t>
            </a:r>
          </a:p>
        </p:txBody>
      </p:sp>
      <p:sp>
        <p:nvSpPr>
          <p:cNvPr id="9" name="Rectangle 8"/>
          <p:cNvSpPr/>
          <p:nvPr/>
        </p:nvSpPr>
        <p:spPr>
          <a:xfrm>
            <a:off x="588864" y="1268760"/>
            <a:ext cx="4104456" cy="785109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4</a:t>
            </a:r>
            <a:r>
              <a:rPr lang="fr-FR" sz="2400" b="1" dirty="0" smtClean="0"/>
              <a:t> </a:t>
            </a:r>
            <a:r>
              <a:rPr lang="fr-FR" sz="2400" b="1" dirty="0"/>
              <a:t>types de </a:t>
            </a:r>
            <a:r>
              <a:rPr lang="fr-FR" sz="2400" b="1" dirty="0" smtClean="0"/>
              <a:t>services</a:t>
            </a:r>
            <a:endParaRPr lang="fr-FR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588864" y="2063767"/>
            <a:ext cx="4104456" cy="35167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accent3"/>
                </a:solidFill>
              </a:rPr>
              <a:t>Expertise technique 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accent3"/>
                </a:solidFill>
              </a:rPr>
              <a:t>Ingénierie </a:t>
            </a:r>
            <a:r>
              <a:rPr lang="fr-FR" sz="2400" dirty="0">
                <a:solidFill>
                  <a:schemeClr val="accent3"/>
                </a:solidFill>
              </a:rPr>
              <a:t>de projets et innovation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accent3"/>
                </a:solidFill>
              </a:rPr>
              <a:t>Observation, mesure de la performance territoriale et </a:t>
            </a:r>
            <a:r>
              <a:rPr lang="fr-FR" sz="2400" dirty="0" smtClean="0">
                <a:solidFill>
                  <a:schemeClr val="accent3"/>
                </a:solidFill>
              </a:rPr>
              <a:t>prospective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accent3"/>
                </a:solidFill>
              </a:rPr>
              <a:t>Un réseau de partenaires en région, en France et en Europe</a:t>
            </a:r>
            <a:endParaRPr lang="fr-FR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57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8313" y="44624"/>
            <a:ext cx="8229600" cy="1143000"/>
          </a:xfrm>
        </p:spPr>
        <p:txBody>
          <a:bodyPr/>
          <a:lstStyle/>
          <a:p>
            <a:r>
              <a:rPr lang="fr-FR" sz="3200" b="1" dirty="0" smtClean="0">
                <a:solidFill>
                  <a:srgbClr val="00847D"/>
                </a:solidFill>
              </a:rPr>
              <a:t>Agir en complémentarité</a:t>
            </a:r>
            <a:endParaRPr lang="fr-FR" sz="3200" b="1" dirty="0">
              <a:solidFill>
                <a:srgbClr val="00847D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-36512" y="3096487"/>
            <a:ext cx="1872208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Pôles de </a:t>
            </a:r>
            <a:r>
              <a:rPr lang="fr-FR" sz="1600" dirty="0" err="1" smtClean="0"/>
              <a:t>compétitivitéClusters</a:t>
            </a:r>
            <a:endParaRPr lang="fr-FR" sz="1600" dirty="0"/>
          </a:p>
        </p:txBody>
      </p:sp>
      <p:sp>
        <p:nvSpPr>
          <p:cNvPr id="12" name="Ellipse 11"/>
          <p:cNvSpPr/>
          <p:nvPr/>
        </p:nvSpPr>
        <p:spPr>
          <a:xfrm>
            <a:off x="6911534" y="951333"/>
            <a:ext cx="2088232" cy="2115759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Auvergne-Rhône-Alpes</a:t>
            </a:r>
          </a:p>
          <a:p>
            <a:pPr algn="ctr"/>
            <a:r>
              <a:rPr lang="fr-FR" sz="1600" dirty="0" smtClean="0"/>
              <a:t>Entreprises</a:t>
            </a:r>
          </a:p>
          <a:p>
            <a:pPr algn="ctr"/>
            <a:r>
              <a:rPr lang="fr-FR" sz="1600" dirty="0" smtClean="0"/>
              <a:t>Clusters</a:t>
            </a:r>
          </a:p>
          <a:p>
            <a:pPr algn="ctr"/>
            <a:r>
              <a:rPr lang="fr-FR" sz="1600" dirty="0" smtClean="0"/>
              <a:t>Pôles - Pro</a:t>
            </a:r>
            <a:endParaRPr lang="fr-FR" sz="1600" dirty="0"/>
          </a:p>
        </p:txBody>
      </p:sp>
      <p:sp>
        <p:nvSpPr>
          <p:cNvPr id="13" name="Espace réservé du contenu 1"/>
          <p:cNvSpPr>
            <a:spLocks noGrp="1"/>
          </p:cNvSpPr>
          <p:nvPr>
            <p:ph idx="1"/>
          </p:nvPr>
        </p:nvSpPr>
        <p:spPr>
          <a:xfrm>
            <a:off x="-36512" y="764704"/>
            <a:ext cx="8229600" cy="4525963"/>
          </a:xfrm>
        </p:spPr>
        <p:txBody>
          <a:bodyPr/>
          <a:lstStyle/>
          <a:p>
            <a:pPr marL="0" indent="0">
              <a:spcBef>
                <a:spcPts val="1200"/>
              </a:spcBef>
              <a:buClr>
                <a:schemeClr val="accent1"/>
              </a:buClr>
              <a:buNone/>
            </a:pPr>
            <a:endParaRPr lang="fr-FR" sz="2000" dirty="0" smtClean="0"/>
          </a:p>
          <a:p>
            <a:pPr marL="0" indent="0">
              <a:spcBef>
                <a:spcPts val="1200"/>
              </a:spcBef>
              <a:buClr>
                <a:schemeClr val="accent1"/>
              </a:buClr>
              <a:buNone/>
            </a:pPr>
            <a:endParaRPr lang="fr-FR" sz="2000" dirty="0"/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923576764"/>
              </p:ext>
            </p:extLst>
          </p:nvPr>
        </p:nvGraphicFramePr>
        <p:xfrm>
          <a:off x="708248" y="1196752"/>
          <a:ext cx="696009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776536" y="980728"/>
            <a:ext cx="2376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Développer l’offre</a:t>
            </a:r>
          </a:p>
          <a:p>
            <a:r>
              <a:rPr lang="fr-FR" sz="1200" b="1" dirty="0" smtClean="0">
                <a:solidFill>
                  <a:srgbClr val="00B0F0"/>
                </a:solidFill>
              </a:rPr>
              <a:t>(opérateurs économiques)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382090" y="5334224"/>
            <a:ext cx="3204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Développer la demande</a:t>
            </a:r>
          </a:p>
          <a:p>
            <a:r>
              <a:rPr lang="fr-FR" b="1" dirty="0" smtClean="0">
                <a:solidFill>
                  <a:srgbClr val="002060"/>
                </a:solidFill>
              </a:rPr>
              <a:t>RAEE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725540" y="4750164"/>
            <a:ext cx="1800200" cy="584060"/>
          </a:xfrm>
          <a:prstGeom prst="ellipse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bg1"/>
                </a:solidFill>
              </a:rPr>
              <a:t>Acteurs territoire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2195736" y="1628800"/>
            <a:ext cx="2320616" cy="535779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Professionnels</a:t>
            </a:r>
            <a:endParaRPr lang="fr-FR" sz="1600" dirty="0"/>
          </a:p>
        </p:txBody>
      </p:sp>
      <p:sp>
        <p:nvSpPr>
          <p:cNvPr id="19" name="Ellipse 18"/>
          <p:cNvSpPr/>
          <p:nvPr/>
        </p:nvSpPr>
        <p:spPr>
          <a:xfrm>
            <a:off x="1352600" y="5266862"/>
            <a:ext cx="1800200" cy="504056"/>
          </a:xfrm>
          <a:prstGeom prst="ellipse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bg1"/>
                </a:solidFill>
              </a:rPr>
              <a:t>Collectivités</a:t>
            </a:r>
            <a:endParaRPr lang="fr-FR" sz="1600" dirty="0">
              <a:solidFill>
                <a:schemeClr val="bg1"/>
              </a:solidFill>
            </a:endParaRPr>
          </a:p>
        </p:txBody>
      </p:sp>
      <p:cxnSp>
        <p:nvCxnSpPr>
          <p:cNvPr id="20" name="Connecteur droit avec flèche 19"/>
          <p:cNvCxnSpPr>
            <a:stCxn id="17" idx="7"/>
            <a:endCxn id="18" idx="4"/>
          </p:cNvCxnSpPr>
          <p:nvPr/>
        </p:nvCxnSpPr>
        <p:spPr>
          <a:xfrm flipH="1" flipV="1">
            <a:off x="3356044" y="2164579"/>
            <a:ext cx="1906063" cy="2671119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4954240" y="4367490"/>
            <a:ext cx="1633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00B0F0"/>
                </a:solidFill>
                <a:latin typeface="+mn-lt"/>
              </a:rPr>
              <a:t>Professionnalisation des acteurs</a:t>
            </a:r>
            <a:endParaRPr lang="fr-FR" sz="1200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150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544616"/>
          </a:xfrm>
        </p:spPr>
        <p:txBody>
          <a:bodyPr/>
          <a:lstStyle/>
          <a:p>
            <a:pPr lvl="0"/>
            <a:r>
              <a:rPr lang="fr-FR" sz="2000" b="1" dirty="0" smtClean="0"/>
              <a:t>Centrales Villageoises</a:t>
            </a:r>
            <a:r>
              <a:rPr lang="fr-FR" sz="2000" b="1" dirty="0"/>
              <a:t> </a:t>
            </a:r>
            <a:r>
              <a:rPr lang="fr-FR" sz="2000" b="1" dirty="0" smtClean="0"/>
              <a:t>: </a:t>
            </a:r>
            <a:r>
              <a:rPr lang="fr-FR" sz="1800" dirty="0" err="1" smtClean="0"/>
              <a:t>Success</a:t>
            </a:r>
            <a:r>
              <a:rPr lang="fr-FR" sz="1800" dirty="0" smtClean="0"/>
              <a:t> story régionale : 40 projets en diffusion nationale, 5M€ d’investissements en cours.</a:t>
            </a:r>
          </a:p>
          <a:p>
            <a:r>
              <a:rPr lang="fr-FR" sz="2000" b="1" dirty="0" smtClean="0"/>
              <a:t>Projet européen SDHP2M</a:t>
            </a:r>
            <a:r>
              <a:rPr lang="fr-FR" sz="2000" dirty="0" smtClean="0"/>
              <a:t> </a:t>
            </a:r>
            <a:r>
              <a:rPr lang="fr-FR" sz="1800" dirty="0" smtClean="0"/>
              <a:t>(Solar District </a:t>
            </a:r>
            <a:r>
              <a:rPr lang="fr-FR" sz="1800" dirty="0" err="1" smtClean="0"/>
              <a:t>Heating</a:t>
            </a:r>
            <a:r>
              <a:rPr lang="fr-FR" sz="1800" dirty="0" smtClean="0"/>
              <a:t> </a:t>
            </a:r>
            <a:r>
              <a:rPr lang="fr-FR" sz="1800" dirty="0" err="1" smtClean="0"/>
              <a:t>Policies</a:t>
            </a:r>
            <a:r>
              <a:rPr lang="fr-FR" sz="1800" dirty="0" smtClean="0"/>
              <a:t> To </a:t>
            </a:r>
            <a:r>
              <a:rPr lang="fr-FR" sz="1800" dirty="0" err="1" smtClean="0"/>
              <a:t>Market</a:t>
            </a:r>
            <a:r>
              <a:rPr lang="fr-FR" sz="1800" dirty="0" smtClean="0"/>
              <a:t>) </a:t>
            </a:r>
            <a:r>
              <a:rPr lang="fr-FR" dirty="0" smtClean="0"/>
              <a:t>: </a:t>
            </a:r>
            <a:r>
              <a:rPr lang="fr-FR" sz="1800" dirty="0" smtClean="0"/>
              <a:t>solaire thermique et réseaux de chaleur. Une expérimentation pour relancer la filière solaire thermique au niveau européen. 4 territoires pilotes en région.</a:t>
            </a:r>
            <a:endParaRPr lang="fr-FR" dirty="0"/>
          </a:p>
          <a:p>
            <a:r>
              <a:rPr lang="fr-FR" sz="2000" b="1" dirty="0" smtClean="0"/>
              <a:t>Projet </a:t>
            </a:r>
            <a:r>
              <a:rPr lang="fr-FR" sz="2000" b="1" dirty="0" err="1" smtClean="0"/>
              <a:t>Pend’aura</a:t>
            </a:r>
            <a:r>
              <a:rPr lang="fr-FR" sz="2000" b="1" dirty="0" smtClean="0"/>
              <a:t> : </a:t>
            </a:r>
            <a:r>
              <a:rPr lang="fr-FR" sz="1800" dirty="0" smtClean="0"/>
              <a:t>les Certificats d’économie d’énergie au service de la mobilité des publics précaires. Partenaires : Total, </a:t>
            </a:r>
            <a:r>
              <a:rPr lang="fr-FR" sz="1800" dirty="0" err="1" smtClean="0"/>
              <a:t>Pétrovex</a:t>
            </a:r>
            <a:r>
              <a:rPr lang="fr-FR" sz="1800" dirty="0" smtClean="0"/>
              <a:t> ; 9 collectivités représentant 3M d’habitants ; budget total de 1,7M€</a:t>
            </a:r>
          </a:p>
          <a:p>
            <a:r>
              <a:rPr lang="fr-FR" sz="2000" b="1" dirty="0" smtClean="0"/>
              <a:t>Commande publique durable : </a:t>
            </a:r>
            <a:r>
              <a:rPr lang="fr-FR" sz="1800" dirty="0" smtClean="0"/>
              <a:t>3Mds€ en région AURA. Former les acteurs, accompagner leur montée en compétences pour favoriser la réponse des entreprises locales et le montage de groupements. Un réseau de 400 acheteurs.</a:t>
            </a:r>
          </a:p>
          <a:p>
            <a:r>
              <a:rPr lang="fr-FR" sz="2000" b="1" dirty="0"/>
              <a:t>Lycées </a:t>
            </a:r>
            <a:r>
              <a:rPr lang="fr-FR" sz="2000" b="1" dirty="0" smtClean="0"/>
              <a:t>de la Région </a:t>
            </a:r>
            <a:r>
              <a:rPr lang="fr-FR" sz="1800" dirty="0" smtClean="0"/>
              <a:t>: </a:t>
            </a:r>
            <a:r>
              <a:rPr lang="fr-FR" sz="1800" dirty="0"/>
              <a:t>10 </a:t>
            </a:r>
            <a:r>
              <a:rPr lang="fr-FR" sz="1800" dirty="0" smtClean="0"/>
              <a:t>ans d’actions </a:t>
            </a:r>
            <a:r>
              <a:rPr lang="fr-FR" sz="1800" dirty="0"/>
              <a:t>énergies/eau, 29 M</a:t>
            </a:r>
            <a:r>
              <a:rPr lang="fr-FR" sz="1800" dirty="0" smtClean="0"/>
              <a:t>€ d’économies réalisés</a:t>
            </a:r>
          </a:p>
          <a:p>
            <a:r>
              <a:rPr lang="fr-FR" sz="2000" b="1" dirty="0" smtClean="0"/>
              <a:t>Méthanisation : </a:t>
            </a:r>
            <a:r>
              <a:rPr lang="fr-FR" sz="1800" dirty="0" smtClean="0"/>
              <a:t>Mont du Lyonnais, projet </a:t>
            </a:r>
            <a:r>
              <a:rPr lang="fr-FR" sz="1800" dirty="0" err="1" smtClean="0"/>
              <a:t>Méthamoly</a:t>
            </a:r>
            <a:r>
              <a:rPr lang="fr-FR" sz="1800" dirty="0" smtClean="0"/>
              <a:t> (</a:t>
            </a:r>
            <a:r>
              <a:rPr lang="fr-FR" sz="1800" dirty="0" err="1" smtClean="0"/>
              <a:t>Engie</a:t>
            </a:r>
            <a:r>
              <a:rPr lang="fr-FR" sz="1800" dirty="0" smtClean="0"/>
              <a:t>, fonds OSER), 5M€ d’investissements, 20000t </a:t>
            </a:r>
            <a:r>
              <a:rPr lang="fr-FR" sz="1800" dirty="0"/>
              <a:t>de </a:t>
            </a:r>
            <a:r>
              <a:rPr lang="fr-FR" sz="1800" dirty="0" smtClean="0"/>
              <a:t>matières/an </a:t>
            </a:r>
            <a:r>
              <a:rPr lang="fr-FR" sz="1800" dirty="0" smtClean="0">
                <a:hlinkClick r:id="rId2"/>
              </a:rPr>
              <a:t>https</a:t>
            </a:r>
            <a:r>
              <a:rPr lang="fr-FR" sz="1800" dirty="0">
                <a:hlinkClick r:id="rId2"/>
              </a:rPr>
              <a:t>://</a:t>
            </a:r>
            <a:r>
              <a:rPr lang="fr-FR" sz="1800" dirty="0" smtClean="0">
                <a:hlinkClick r:id="rId2"/>
              </a:rPr>
              <a:t>www.youtube.com/watch?v=VILl2pG71kA</a:t>
            </a:r>
            <a:r>
              <a:rPr lang="fr-FR" sz="1800" dirty="0" smtClean="0"/>
              <a:t> </a:t>
            </a:r>
            <a:endParaRPr lang="fr-FR" sz="1800" dirty="0"/>
          </a:p>
          <a:p>
            <a:endParaRPr lang="fr-FR" sz="1800" dirty="0" smtClean="0"/>
          </a:p>
          <a:p>
            <a:endParaRPr lang="fr-FR" b="1" dirty="0" smtClean="0"/>
          </a:p>
          <a:p>
            <a:pPr lvl="1"/>
            <a:endParaRPr lang="fr-FR" dirty="0" smtClean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68313" y="-27384"/>
            <a:ext cx="8229600" cy="936104"/>
          </a:xfrm>
        </p:spPr>
        <p:txBody>
          <a:bodyPr/>
          <a:lstStyle/>
          <a:p>
            <a:r>
              <a:rPr lang="fr-FR" sz="3200" b="1" dirty="0">
                <a:solidFill>
                  <a:srgbClr val="00847D"/>
                </a:solidFill>
              </a:rPr>
              <a:t>E</a:t>
            </a:r>
            <a:r>
              <a:rPr lang="fr-FR" sz="3200" b="1" dirty="0" smtClean="0">
                <a:solidFill>
                  <a:srgbClr val="00847D"/>
                </a:solidFill>
              </a:rPr>
              <a:t>xemples de projets </a:t>
            </a:r>
            <a:endParaRPr lang="fr-FR" sz="3200" b="1" dirty="0">
              <a:solidFill>
                <a:srgbClr val="008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5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" y="0"/>
            <a:ext cx="2227982" cy="6741368"/>
          </a:xfrm>
          <a:solidFill>
            <a:schemeClr val="bg1"/>
          </a:solidFill>
        </p:spPr>
        <p:txBody>
          <a:bodyPr/>
          <a:lstStyle/>
          <a:p>
            <a:pPr lvl="0" algn="l">
              <a:spcAft>
                <a:spcPts val="600"/>
              </a:spcAft>
            </a:pPr>
            <a:r>
              <a:rPr lang="fr-FR" sz="2400" b="1" dirty="0" smtClean="0">
                <a:solidFill>
                  <a:srgbClr val="00847D"/>
                </a:solidFill>
              </a:rPr>
              <a:t>L’enjeu économique</a:t>
            </a:r>
            <a:r>
              <a:rPr lang="fr-FR" sz="1800" b="1" dirty="0"/>
              <a:t/>
            </a:r>
            <a:br>
              <a:rPr lang="fr-FR" sz="1800" b="1" dirty="0"/>
            </a:br>
            <a:r>
              <a:rPr lang="fr-FR" sz="1800" b="1" dirty="0" smtClean="0"/>
              <a:t/>
            </a:r>
            <a:br>
              <a:rPr lang="fr-FR" sz="1800" b="1" dirty="0" smtClean="0"/>
            </a:br>
            <a:r>
              <a:rPr lang="fr-FR" sz="1800" b="1" dirty="0" smtClean="0"/>
              <a:t>PNR des Bauges-Chambéry-Annecy</a:t>
            </a:r>
            <a:br>
              <a:rPr lang="fr-FR" sz="1800" b="1" dirty="0" smtClean="0"/>
            </a:br>
            <a:r>
              <a:rPr lang="fr-FR" sz="1800" b="1" dirty="0" smtClean="0"/>
              <a:t/>
            </a:r>
            <a:br>
              <a:rPr lang="fr-FR" sz="1800" b="1" dirty="0" smtClean="0"/>
            </a:br>
            <a:r>
              <a:rPr lang="fr-FR" sz="1600" b="1" kern="12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Rénovation </a:t>
            </a:r>
            <a:r>
              <a:rPr lang="fr-FR" sz="160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énergétique des bâtiments: </a:t>
            </a:r>
            <a:br>
              <a:rPr lang="fr-FR" sz="160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fr-FR" sz="1600" kern="12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100 </a:t>
            </a:r>
            <a: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000 € investis = 1 emploi non </a:t>
            </a:r>
            <a:r>
              <a:rPr lang="fr-FR" sz="1600" kern="1200" dirty="0" err="1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délocalisable</a:t>
            </a:r>
            <a: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Enjeu total de plus de 2000 ETP </a:t>
            </a:r>
            <a:r>
              <a:rPr lang="fr-FR" sz="1600" kern="12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supplémentaires</a:t>
            </a:r>
            <a:br>
              <a:rPr lang="fr-FR" sz="1600" kern="12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fr-FR" sz="160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Bois-énergie collectif</a:t>
            </a:r>
            <a:br>
              <a:rPr lang="fr-FR" sz="160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Objectifs à 2020 : </a:t>
            </a:r>
            <a:b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90 </a:t>
            </a:r>
            <a:r>
              <a:rPr lang="fr-FR" sz="1600" kern="1200" dirty="0" err="1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GWh</a:t>
            </a:r>
            <a: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/an </a:t>
            </a:r>
            <a:b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Création de: </a:t>
            </a:r>
            <a:b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fr-FR" sz="1600" b="1" kern="12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80 </a:t>
            </a:r>
            <a:r>
              <a:rPr lang="fr-FR" sz="160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ETP </a:t>
            </a:r>
            <a: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en </a:t>
            </a:r>
            <a:r>
              <a:rPr lang="fr-FR" sz="1600" kern="12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amont et aval </a:t>
            </a:r>
            <a: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de la </a:t>
            </a:r>
            <a:r>
              <a:rPr lang="fr-FR" sz="1600" kern="12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filière</a:t>
            </a:r>
            <a: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fr-FR" sz="1600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endParaRPr lang="fr-FR" sz="16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983" y="116632"/>
            <a:ext cx="6808513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983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68313" y="548680"/>
            <a:ext cx="8229600" cy="936104"/>
          </a:xfrm>
        </p:spPr>
        <p:txBody>
          <a:bodyPr/>
          <a:lstStyle/>
          <a:p>
            <a:r>
              <a:rPr lang="fr-FR" sz="3200" b="1" dirty="0" smtClean="0">
                <a:solidFill>
                  <a:srgbClr val="00847D"/>
                </a:solidFill>
              </a:rPr>
              <a:t>Enjeu </a:t>
            </a:r>
            <a:r>
              <a:rPr lang="fr-FR" sz="3200" b="1" dirty="0">
                <a:solidFill>
                  <a:srgbClr val="00847D"/>
                </a:solidFill>
              </a:rPr>
              <a:t>national</a:t>
            </a:r>
            <a:br>
              <a:rPr lang="fr-FR" sz="3200" b="1" dirty="0">
                <a:solidFill>
                  <a:srgbClr val="00847D"/>
                </a:solidFill>
              </a:rPr>
            </a:br>
            <a:r>
              <a:rPr lang="fr-FR" sz="3200" b="1" dirty="0" smtClean="0">
                <a:solidFill>
                  <a:srgbClr val="00847D"/>
                </a:solidFill>
              </a:rPr>
              <a:t>de production </a:t>
            </a:r>
            <a:r>
              <a:rPr lang="fr-FR" sz="3200" b="1" dirty="0" err="1" smtClean="0">
                <a:solidFill>
                  <a:srgbClr val="00847D"/>
                </a:solidFill>
              </a:rPr>
              <a:t>EnR</a:t>
            </a:r>
            <a:endParaRPr lang="fr-FR" sz="3200" b="1" dirty="0">
              <a:solidFill>
                <a:srgbClr val="00847D"/>
              </a:solidFill>
            </a:endParaRPr>
          </a:p>
        </p:txBody>
      </p:sp>
      <p:sp>
        <p:nvSpPr>
          <p:cNvPr id="4" name="Espace réservé du numéro de diapositive 2"/>
          <p:cNvSpPr>
            <a:spLocks noGrp="1"/>
          </p:cNvSpPr>
          <p:nvPr/>
        </p:nvSpPr>
        <p:spPr>
          <a:xfrm>
            <a:off x="8448785" y="6280564"/>
            <a:ext cx="539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800" b="0" i="0" kern="1200">
                <a:solidFill>
                  <a:srgbClr val="FFFFFF"/>
                </a:solidFill>
                <a:latin typeface="Copilme Bold"/>
                <a:ea typeface="+mn-ea"/>
                <a:cs typeface="Copilme Bold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BB13C3-409D-1045-8108-618E6F616E63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6418" t="11226"/>
          <a:stretch/>
        </p:blipFill>
        <p:spPr>
          <a:xfrm>
            <a:off x="-6" y="1916832"/>
            <a:ext cx="8055870" cy="4941168"/>
          </a:xfrm>
          <a:prstGeom prst="rect">
            <a:avLst/>
          </a:prstGeom>
        </p:spPr>
      </p:pic>
      <p:cxnSp>
        <p:nvCxnSpPr>
          <p:cNvPr id="7" name="Connecteur droit avec flèche 6"/>
          <p:cNvCxnSpPr/>
          <p:nvPr/>
        </p:nvCxnSpPr>
        <p:spPr>
          <a:xfrm flipV="1">
            <a:off x="7229636" y="88526"/>
            <a:ext cx="1652456" cy="218834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542286" y="88526"/>
            <a:ext cx="8339806" cy="2268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9"/>
          <p:cNvSpPr txBox="1"/>
          <p:nvPr/>
        </p:nvSpPr>
        <p:spPr>
          <a:xfrm>
            <a:off x="8196485" y="980728"/>
            <a:ext cx="768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 smtClean="0">
                <a:solidFill>
                  <a:srgbClr val="FF0000"/>
                </a:solidFill>
              </a:rPr>
              <a:t>2030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12" name="ZoneTexte 16"/>
          <p:cNvSpPr txBox="1"/>
          <p:nvPr/>
        </p:nvSpPr>
        <p:spPr>
          <a:xfrm>
            <a:off x="7229636" y="2492896"/>
            <a:ext cx="2022884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>
                <a:solidFill>
                  <a:srgbClr val="FF0000"/>
                </a:solidFill>
              </a:rPr>
              <a:t>Objectifs 2030 </a:t>
            </a:r>
          </a:p>
          <a:p>
            <a:r>
              <a:rPr lang="fr-FR" b="1" u="sng" dirty="0" smtClean="0"/>
              <a:t>EnR par vecteur</a:t>
            </a:r>
          </a:p>
          <a:p>
            <a:r>
              <a:rPr lang="fr-FR" b="1" dirty="0" smtClean="0"/>
              <a:t>Chaleur +38%</a:t>
            </a:r>
          </a:p>
          <a:p>
            <a:r>
              <a:rPr lang="fr-FR" b="1" dirty="0" smtClean="0"/>
              <a:t>Elec +40%</a:t>
            </a:r>
          </a:p>
          <a:p>
            <a:r>
              <a:rPr lang="fr-FR" b="1" dirty="0" smtClean="0"/>
              <a:t>Biogaz +10%</a:t>
            </a:r>
          </a:p>
          <a:p>
            <a:r>
              <a:rPr lang="fr-FR" b="1" dirty="0" smtClean="0"/>
              <a:t>Carburant +15%</a:t>
            </a:r>
          </a:p>
          <a:p>
            <a:endParaRPr lang="fr-FR" b="1" dirty="0"/>
          </a:p>
          <a:p>
            <a:r>
              <a:rPr lang="fr-FR" b="1" u="sng" dirty="0" smtClean="0"/>
              <a:t>-30% de fossiles </a:t>
            </a:r>
            <a:r>
              <a:rPr lang="fr-FR" sz="1600" b="1" dirty="0" smtClean="0"/>
              <a:t>(61% de la conso finale en 2014)</a:t>
            </a:r>
          </a:p>
        </p:txBody>
      </p:sp>
      <p:sp>
        <p:nvSpPr>
          <p:cNvPr id="13" name="ZoneTexte 15"/>
          <p:cNvSpPr txBox="1"/>
          <p:nvPr/>
        </p:nvSpPr>
        <p:spPr>
          <a:xfrm>
            <a:off x="0" y="-27384"/>
            <a:ext cx="683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 smtClean="0">
                <a:solidFill>
                  <a:srgbClr val="FF0000"/>
                </a:solidFill>
              </a:rPr>
              <a:t>32 %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14" name="ZoneTexte 9"/>
          <p:cNvSpPr txBox="1"/>
          <p:nvPr/>
        </p:nvSpPr>
        <p:spPr>
          <a:xfrm>
            <a:off x="8055864" y="5880454"/>
            <a:ext cx="89002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 smtClean="0">
                <a:solidFill>
                  <a:schemeClr val="bg1"/>
                </a:solidFill>
              </a:rPr>
              <a:t>2030</a:t>
            </a:r>
            <a:endParaRPr lang="fr-F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93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68313" y="1124744"/>
            <a:ext cx="8229600" cy="3744317"/>
          </a:xfrm>
        </p:spPr>
        <p:txBody>
          <a:bodyPr/>
          <a:lstStyle/>
          <a:p>
            <a:pPr lvl="0"/>
            <a:r>
              <a:rPr lang="fr-FR" b="1" dirty="0" smtClean="0"/>
              <a:t>La massification : </a:t>
            </a:r>
          </a:p>
          <a:p>
            <a:pPr lvl="1"/>
            <a:r>
              <a:rPr lang="fr-FR" dirty="0"/>
              <a:t>I</a:t>
            </a:r>
            <a:r>
              <a:rPr lang="fr-FR" dirty="0" smtClean="0"/>
              <a:t>nvestir plus massivement : une opportunité économique pour les entreprises et les territoires « ruraux », un impact sur les ressources et les écosystèmes locaux</a:t>
            </a:r>
            <a:endParaRPr lang="fr-FR" b="1" dirty="0" smtClean="0"/>
          </a:p>
          <a:p>
            <a:pPr lvl="0"/>
            <a:r>
              <a:rPr lang="fr-FR" b="1" dirty="0" smtClean="0"/>
              <a:t>La métropolisation du territoire :</a:t>
            </a:r>
          </a:p>
          <a:p>
            <a:pPr lvl="1">
              <a:spcAft>
                <a:spcPts val="600"/>
              </a:spcAft>
            </a:pPr>
            <a:r>
              <a:rPr lang="fr-FR" dirty="0" smtClean="0"/>
              <a:t>Comment construire une nouvelle solidarité entre territoires consommateurs et producteurs ?</a:t>
            </a:r>
          </a:p>
          <a:p>
            <a:pPr lvl="0"/>
            <a:r>
              <a:rPr lang="fr-FR" b="1" dirty="0" smtClean="0"/>
              <a:t>La gestion durable des ressources locales :</a:t>
            </a:r>
          </a:p>
          <a:p>
            <a:pPr lvl="1"/>
            <a:r>
              <a:rPr lang="fr-FR" dirty="0" smtClean="0"/>
              <a:t>La nécessité d’intégrer le coût d’une gestion durable dans le prix des ressources</a:t>
            </a:r>
          </a:p>
          <a:p>
            <a:pPr lvl="1">
              <a:spcBef>
                <a:spcPts val="0"/>
              </a:spcBef>
            </a:pPr>
            <a:r>
              <a:rPr lang="fr-FR" dirty="0" smtClean="0"/>
              <a:t>Une opportunité pour nourrir un aménagement durable du territoire</a:t>
            </a:r>
          </a:p>
          <a:p>
            <a:pPr marL="457200" lvl="1" indent="0">
              <a:buNone/>
            </a:pPr>
            <a:r>
              <a:rPr lang="fr-FR" sz="2800" b="1" dirty="0">
                <a:solidFill>
                  <a:schemeClr val="tx2"/>
                </a:solidFill>
                <a:sym typeface="Wingdings" panose="05000000000000000000" pitchFamily="2" charset="2"/>
              </a:rPr>
              <a:t>	</a:t>
            </a:r>
            <a:r>
              <a:rPr lang="fr-FR" sz="28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       Une responsabilité à partager</a:t>
            </a:r>
            <a:endParaRPr lang="fr-FR" sz="2800" b="1" dirty="0" smtClean="0">
              <a:solidFill>
                <a:schemeClr val="tx2"/>
              </a:solidFill>
            </a:endParaRPr>
          </a:p>
          <a:p>
            <a:pPr lvl="1"/>
            <a:endParaRPr lang="fr-FR" dirty="0" smtClean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935831"/>
          </a:xfrm>
        </p:spPr>
        <p:txBody>
          <a:bodyPr/>
          <a:lstStyle/>
          <a:p>
            <a:r>
              <a:rPr lang="fr-FR" sz="3200" b="1" dirty="0" smtClean="0">
                <a:solidFill>
                  <a:srgbClr val="00847D"/>
                </a:solidFill>
              </a:rPr>
              <a:t>La transition énergétique : </a:t>
            </a:r>
            <a:br>
              <a:rPr lang="fr-FR" sz="3200" b="1" dirty="0" smtClean="0">
                <a:solidFill>
                  <a:srgbClr val="00847D"/>
                </a:solidFill>
              </a:rPr>
            </a:br>
            <a:r>
              <a:rPr lang="fr-FR" sz="3200" b="1" dirty="0" smtClean="0">
                <a:solidFill>
                  <a:srgbClr val="00847D"/>
                </a:solidFill>
              </a:rPr>
              <a:t>une rupture, un contexte, un enjeu</a:t>
            </a:r>
            <a:endParaRPr lang="fr-FR" sz="3200" b="1" dirty="0">
              <a:solidFill>
                <a:srgbClr val="008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08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_Présentation_AURA-EE_v2-7">
  <a:themeElements>
    <a:clrScheme name="Personnalisé 2">
      <a:dk1>
        <a:sysClr val="windowText" lastClr="000000"/>
      </a:dk1>
      <a:lt1>
        <a:sysClr val="window" lastClr="FFFFFF"/>
      </a:lt1>
      <a:dk2>
        <a:srgbClr val="3053A1"/>
      </a:dk2>
      <a:lt2>
        <a:srgbClr val="828586"/>
      </a:lt2>
      <a:accent1>
        <a:srgbClr val="009CDD"/>
      </a:accent1>
      <a:accent2>
        <a:srgbClr val="007F7A"/>
      </a:accent2>
      <a:accent3>
        <a:srgbClr val="384050"/>
      </a:accent3>
      <a:accent4>
        <a:srgbClr val="78B93B"/>
      </a:accent4>
      <a:accent5>
        <a:srgbClr val="F1853C"/>
      </a:accent5>
      <a:accent6>
        <a:srgbClr val="E8461A"/>
      </a:accent6>
      <a:hlink>
        <a:srgbClr val="009CDD"/>
      </a:hlink>
      <a:folHlink>
        <a:srgbClr val="007F7A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9" id="{CF45661E-E2FA-3046-BFAD-68AF7562CB0B}" vid="{73663007-E299-5A4E-A4B0-CA5AD385BEC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Modèle_Présentation_AURA-EE_v2-7</Template>
  <TotalTime>1844</TotalTime>
  <Words>500</Words>
  <Application>Microsoft Office PowerPoint</Application>
  <PresentationFormat>Affichage à l'écran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Bradley Hand ITC</vt:lpstr>
      <vt:lpstr>Copilme Bold</vt:lpstr>
      <vt:lpstr>Times New Roman</vt:lpstr>
      <vt:lpstr>Wingdings</vt:lpstr>
      <vt:lpstr>Modèle_Présentation_AURA-EE_v2-7</vt:lpstr>
      <vt:lpstr>    L’Agence régionale  des territoires en transition</vt:lpstr>
      <vt:lpstr>Présentation de l’Agence régionale (1)</vt:lpstr>
      <vt:lpstr>Présentation de l’Agence régionale (2)</vt:lpstr>
      <vt:lpstr>L’offre de services</vt:lpstr>
      <vt:lpstr>Agir en complémentarité</vt:lpstr>
      <vt:lpstr>Exemples de projets </vt:lpstr>
      <vt:lpstr>L’enjeu économique  PNR des Bauges-Chambéry-Annecy  Rénovation énergétique des bâtiments:  100 000 € investis = 1 emploi non délocalisable Enjeu total de plus de 2000 ETP supplémentaires  Bois-énergie collectif Objectifs à 2020 :  90 GWh/an  Création de:  80 ETP en amont et aval de la filière </vt:lpstr>
      <vt:lpstr>Enjeu national de production EnR</vt:lpstr>
      <vt:lpstr>La transition énergétique :  une rupture, un contexte, un enjeu</vt:lpstr>
      <vt:lpstr>Merci de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DEE – AURA-EE  Centre de ressources et accompagnement territoires</dc:title>
  <dc:creator>cpremat</dc:creator>
  <cp:lastModifiedBy>PC</cp:lastModifiedBy>
  <cp:revision>41</cp:revision>
  <cp:lastPrinted>2017-11-08T14:50:25Z</cp:lastPrinted>
  <dcterms:created xsi:type="dcterms:W3CDTF">2017-10-30T08:28:30Z</dcterms:created>
  <dcterms:modified xsi:type="dcterms:W3CDTF">2017-11-09T06:54:12Z</dcterms:modified>
</cp:coreProperties>
</file>