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63" d="100"/>
          <a:sy n="63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649C2-5875-3240-8297-0B277DC435B4}" type="datetimeFigureOut">
              <a:rPr lang="fr-FR" smtClean="0"/>
              <a:t>19/10/2017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FB9F2-3BBC-4740-8808-EF936EF4B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23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r>
              <a:rPr lang="en-US" dirty="0"/>
              <a:t>18 </a:t>
            </a:r>
            <a:r>
              <a:rPr lang="en-US" dirty="0" err="1"/>
              <a:t>octobre</a:t>
            </a:r>
            <a:r>
              <a:rPr lang="en-US" dirty="0"/>
              <a:t>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89935" y="320040"/>
            <a:ext cx="1494346" cy="320040"/>
          </a:xfrm>
        </p:spPr>
        <p:txBody>
          <a:bodyPr/>
          <a:lstStyle/>
          <a:p>
            <a:r>
              <a:rPr lang="en-US" dirty="0"/>
              <a:t>Club de </a:t>
            </a:r>
            <a:r>
              <a:rPr lang="en-US" dirty="0" err="1"/>
              <a:t>l’Ours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18 </a:t>
            </a:r>
            <a:r>
              <a:rPr lang="en-US" dirty="0" err="1"/>
              <a:t>octobre</a:t>
            </a:r>
            <a:r>
              <a:rPr lang="en-US" dirty="0"/>
              <a:t>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8097" y="320040"/>
            <a:ext cx="1126183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Club de </a:t>
            </a:r>
            <a:r>
              <a:rPr lang="en-US" dirty="0" err="1"/>
              <a:t>l’Ours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38462" y="3694344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fr-FR" i="1" dirty="0"/>
              <a:t>L’essentiel du </a:t>
            </a:r>
            <a:br>
              <a:rPr lang="fr-FR" dirty="0"/>
            </a:br>
            <a:r>
              <a:rPr lang="fr-FR" dirty="0"/>
              <a:t>Projet de Loi renforçant la sécurité intérieure et la lutte contre le terrorisme.</a:t>
            </a:r>
            <a:br>
              <a:rPr lang="fr-FR" dirty="0"/>
            </a:br>
            <a:r>
              <a:rPr lang="fr-FR" dirty="0"/>
              <a:t> </a:t>
            </a:r>
            <a:br>
              <a:rPr lang="fr-FR" dirty="0"/>
            </a:br>
            <a:r>
              <a:rPr lang="fr-FR" sz="4900" dirty="0"/>
              <a:t>Thomas </a:t>
            </a:r>
            <a:r>
              <a:rPr lang="fr-FR" sz="4900" dirty="0" err="1"/>
              <a:t>Rudigoz</a:t>
            </a:r>
            <a:r>
              <a:rPr lang="fr-FR" sz="4900" dirty="0"/>
              <a:t> </a:t>
            </a:r>
            <a:r>
              <a:rPr lang="mr-IN" sz="4900" dirty="0"/>
              <a:t>–</a:t>
            </a:r>
            <a:r>
              <a:rPr lang="fr-FR" sz="4900" dirty="0"/>
              <a:t> Club de l’Ours </a:t>
            </a:r>
            <a:r>
              <a:rPr lang="mr-IN" sz="4900" dirty="0"/>
              <a:t>–</a:t>
            </a:r>
            <a:r>
              <a:rPr lang="fr-FR" sz="4900" dirty="0"/>
              <a:t> </a:t>
            </a:r>
            <a:br>
              <a:rPr lang="fr-FR" sz="4900" dirty="0"/>
            </a:br>
            <a:r>
              <a:rPr lang="fr-FR" sz="4900" dirty="0"/>
              <a:t>19 octobre 2017</a:t>
            </a:r>
          </a:p>
        </p:txBody>
      </p:sp>
    </p:spTree>
    <p:extLst>
      <p:ext uri="{BB962C8B-B14F-4D97-AF65-F5344CB8AC3E}">
        <p14:creationId xmlns:p14="http://schemas.microsoft.com/office/powerpoint/2010/main" val="135111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travail de la Commission Mixte Paritaire (CMP)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/>
              <a:t>Élargissement de la « </a:t>
            </a:r>
            <a:r>
              <a:rPr lang="fr-FR" sz="2000" b="1" dirty="0"/>
              <a:t>clause d’autodestruction</a:t>
            </a:r>
            <a:r>
              <a:rPr lang="fr-FR" sz="2000" dirty="0"/>
              <a:t> »  à l’ensemble de ces 4 nouveaux outils : ils deviennent </a:t>
            </a:r>
            <a:r>
              <a:rPr lang="fr-FR" sz="2000" b="1" dirty="0"/>
              <a:t>expérimentaux</a:t>
            </a:r>
            <a:r>
              <a:rPr lang="fr-FR" sz="2000" dirty="0"/>
              <a:t> et prendront fin le 31 décembre 2020</a:t>
            </a:r>
          </a:p>
          <a:p>
            <a:r>
              <a:rPr lang="fr-FR" sz="2000" b="1" dirty="0"/>
              <a:t>Suppression de l’obligation</a:t>
            </a:r>
            <a:r>
              <a:rPr lang="fr-FR" sz="2000" dirty="0"/>
              <a:t> de déclarer les numéros d’abonnement et les identifiants techniques de l’ensemble des moyens de communication électronique (contraire aux droits fondamentaux)</a:t>
            </a:r>
          </a:p>
          <a:p>
            <a:r>
              <a:rPr lang="fr-FR" sz="2000" dirty="0"/>
              <a:t>Principe d’un </a:t>
            </a:r>
            <a:r>
              <a:rPr lang="fr-FR" sz="2000" b="1" dirty="0"/>
              <a:t>accès indirect </a:t>
            </a:r>
            <a:r>
              <a:rPr lang="fr-FR" sz="2000" dirty="0"/>
              <a:t>et non direct </a:t>
            </a:r>
            <a:r>
              <a:rPr lang="fr-FR" sz="2000" b="1" dirty="0"/>
              <a:t>des services de renseignement, de police et de gendarmerie, au fichier PNR maritime</a:t>
            </a:r>
            <a:endParaRPr lang="fr-FR" sz="2000" dirty="0"/>
          </a:p>
          <a:p>
            <a:r>
              <a:rPr lang="fr-FR" sz="2000" b="1" dirty="0"/>
              <a:t>Réduction</a:t>
            </a:r>
            <a:r>
              <a:rPr lang="fr-FR" sz="2000" dirty="0"/>
              <a:t> </a:t>
            </a:r>
            <a:r>
              <a:rPr lang="fr-FR" sz="2000" b="1" dirty="0"/>
              <a:t>des zones </a:t>
            </a:r>
            <a:r>
              <a:rPr lang="fr-FR" sz="2000" dirty="0"/>
              <a:t>au sein desquelles pourront avoir lieu les </a:t>
            </a:r>
            <a:r>
              <a:rPr lang="fr-FR" sz="2000" b="1" dirty="0"/>
              <a:t>contrôles d’identité frontaliers</a:t>
            </a:r>
            <a:r>
              <a:rPr lang="fr-FR" sz="2000" dirty="0"/>
              <a:t> : de 20, nous passons à un rayon de 10km autour des ports et aéroports internationaux.</a:t>
            </a:r>
            <a:endParaRPr lang="fr-FR" sz="2000" b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sz="2000" dirty="0"/>
              <a:t>Réunie le lundi 9 octobre dernier au Sénat</a:t>
            </a:r>
          </a:p>
        </p:txBody>
      </p:sp>
    </p:spTree>
    <p:extLst>
      <p:ext uri="{BB962C8B-B14F-4D97-AF65-F5344CB8AC3E}">
        <p14:creationId xmlns:p14="http://schemas.microsoft.com/office/powerpoint/2010/main" val="144083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631" y="2816130"/>
            <a:ext cx="3501197" cy="1223298"/>
          </a:xfrm>
        </p:spPr>
        <p:txBody>
          <a:bodyPr/>
          <a:lstStyle/>
          <a:p>
            <a:r>
              <a:rPr lang="fr-FR" sz="4000" b="1" dirty="0"/>
              <a:t>Adoption définitive du texte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400" b="1" dirty="0"/>
              <a:t>Un accord </a:t>
            </a:r>
            <a:r>
              <a:rPr lang="fr-FR" sz="2400" dirty="0"/>
              <a:t>entre l’Assemblée Nationale et le Sénat qui garantit un </a:t>
            </a:r>
            <a:r>
              <a:rPr lang="fr-FR" sz="2400" b="1" dirty="0"/>
              <a:t>équilibre</a:t>
            </a:r>
            <a:r>
              <a:rPr lang="fr-FR" sz="2400" dirty="0"/>
              <a:t> entre les </a:t>
            </a:r>
            <a:r>
              <a:rPr lang="fr-FR" sz="2400" b="1" dirty="0"/>
              <a:t>impératifs de protection </a:t>
            </a:r>
            <a:r>
              <a:rPr lang="fr-FR" sz="2400" dirty="0"/>
              <a:t>des Français contre le terrorisme et de </a:t>
            </a:r>
            <a:r>
              <a:rPr lang="fr-FR" sz="2400" b="1" dirty="0"/>
              <a:t>respect des droits et libertés </a:t>
            </a:r>
            <a:r>
              <a:rPr lang="fr-FR" sz="2400" dirty="0"/>
              <a:t>constitutionnellement garantis</a:t>
            </a:r>
          </a:p>
          <a:p>
            <a:r>
              <a:rPr lang="fr-FR" sz="2400" dirty="0"/>
              <a:t>L’Assemblée a adopté définitivement le texte le 11 octobre : 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Le Sénat a examiné hier après-midi (18 octobre) le texte pour une adoption définitive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897" y="2798565"/>
            <a:ext cx="1504510" cy="221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8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parole est à vous !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86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CONTEXTE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7937" y="1749117"/>
            <a:ext cx="6281873" cy="5248622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La France vit sous le régime de l’Etat d’urgence depuis les attentats du 13 novembre 2015. </a:t>
            </a:r>
            <a:endParaRPr lang="fr-FR" dirty="0"/>
          </a:p>
          <a:p>
            <a:r>
              <a:rPr lang="fr-FR" b="1" dirty="0"/>
              <a:t>Depuis le début de l’année 2017 </a:t>
            </a:r>
            <a:r>
              <a:rPr lang="fr-FR" dirty="0"/>
              <a:t>: </a:t>
            </a:r>
            <a:r>
              <a:rPr lang="fr-FR" b="1" dirty="0"/>
              <a:t>5 attentats en France</a:t>
            </a:r>
            <a:r>
              <a:rPr lang="fr-FR" dirty="0"/>
              <a:t> (3 février (carrousel du Louvre), 18 mars (Orly), 20 avril (Champs-Elysées), 6 juin (Notre-Dame de Paris), 19 juin (Champs-Elysées); </a:t>
            </a:r>
            <a:r>
              <a:rPr lang="fr-FR" b="1" dirty="0"/>
              <a:t>6 attentats chez nos voisins européens</a:t>
            </a:r>
            <a:r>
              <a:rPr lang="fr-FR" dirty="0"/>
              <a:t> : Düsseldorf, Westminster, Manchester, Saint-Pétersbourg, Stockholm, Londres; </a:t>
            </a:r>
            <a:r>
              <a:rPr lang="fr-FR" b="1" dirty="0"/>
              <a:t>7 projets d’attentats déjoués en France </a:t>
            </a:r>
          </a:p>
          <a:p>
            <a:r>
              <a:rPr lang="fr-FR" b="1" dirty="0"/>
              <a:t>Légalité́ des mesures de l’Etat d’urgence : </a:t>
            </a:r>
            <a:r>
              <a:rPr lang="fr-FR" dirty="0"/>
              <a:t>seulement 12% des mesures ont été annulées devant les tribunaux administratifs, et 13% devant le Conseil d’Etat</a:t>
            </a:r>
          </a:p>
          <a:p>
            <a:r>
              <a:rPr lang="fr-FR" b="1" dirty="0"/>
              <a:t>Dès lors que la menace devient durable, l’Etat d’urgence ne peut plus être la solution.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356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L’OBJECTIF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Il faut </a:t>
            </a:r>
            <a:r>
              <a:rPr lang="fr-FR" sz="2400" b="1" dirty="0"/>
              <a:t>adapter notre arsenal juridique </a:t>
            </a:r>
            <a:r>
              <a:rPr lang="fr-FR" sz="2400" dirty="0"/>
              <a:t>pour nous donner le moyen de </a:t>
            </a:r>
            <a:r>
              <a:rPr lang="fr-FR" sz="2400" b="1" dirty="0"/>
              <a:t>lutter efficacement contre le terrorisme </a:t>
            </a:r>
            <a:r>
              <a:rPr lang="fr-FR" sz="2400" dirty="0"/>
              <a:t>dans</a:t>
            </a:r>
            <a:r>
              <a:rPr lang="fr-FR" sz="2400" b="1" dirty="0"/>
              <a:t> </a:t>
            </a:r>
            <a:r>
              <a:rPr lang="fr-FR" sz="2400" dirty="0"/>
              <a:t>le cadre du</a:t>
            </a:r>
            <a:r>
              <a:rPr lang="fr-FR" sz="2400" b="1" dirty="0"/>
              <a:t> droit commun </a:t>
            </a:r>
            <a:r>
              <a:rPr lang="fr-FR" sz="2400" dirty="0"/>
              <a:t>et ainsi </a:t>
            </a:r>
            <a:r>
              <a:rPr lang="fr-FR" sz="2400" b="1" dirty="0"/>
              <a:t>sortir de l’Etat d’urgence le 1</a:t>
            </a:r>
            <a:r>
              <a:rPr lang="fr-FR" sz="2400" b="1" baseline="30000" dirty="0"/>
              <a:t>er</a:t>
            </a:r>
            <a:r>
              <a:rPr lang="fr-FR" sz="2400" b="1" dirty="0"/>
              <a:t> novembre 2017.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187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631" y="2417379"/>
            <a:ext cx="3498979" cy="2217683"/>
          </a:xfrm>
        </p:spPr>
        <p:txBody>
          <a:bodyPr>
            <a:noAutofit/>
          </a:bodyPr>
          <a:lstStyle/>
          <a:p>
            <a:r>
              <a:rPr lang="fr-FR" sz="3250" dirty="0"/>
              <a:t>4 MESURES PHARES</a:t>
            </a:r>
            <a:br>
              <a:rPr lang="fr-FR" sz="3250" dirty="0"/>
            </a:br>
            <a:r>
              <a:rPr lang="fr-FR" sz="3250" dirty="0"/>
              <a:t>pour préserver l’EQUILIBRE entre la SÉCURITÉ des français et la PROTECTION de leurs LIBERTÉS. </a:t>
            </a:r>
            <a:br>
              <a:rPr lang="fr-FR" sz="3250" dirty="0"/>
            </a:br>
            <a:endParaRPr lang="fr-FR" sz="325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70999" y="1328704"/>
            <a:ext cx="6281873" cy="5248622"/>
          </a:xfrm>
        </p:spPr>
        <p:txBody>
          <a:bodyPr>
            <a:normAutofit/>
          </a:bodyPr>
          <a:lstStyle/>
          <a:p>
            <a:r>
              <a:rPr lang="fr-FR" sz="2400" dirty="0"/>
              <a:t>1 - Possibilité d’</a:t>
            </a:r>
            <a:r>
              <a:rPr lang="fr-FR" sz="2400" b="1" dirty="0"/>
              <a:t>établir des périmètres de protection </a:t>
            </a:r>
            <a:r>
              <a:rPr lang="fr-FR" sz="2400" dirty="0"/>
              <a:t>afin d’assurer la sécurité́ des grands événements </a:t>
            </a:r>
          </a:p>
          <a:p>
            <a:r>
              <a:rPr lang="fr-FR" sz="2400" dirty="0"/>
              <a:t>2 - Possibilité de </a:t>
            </a:r>
            <a:r>
              <a:rPr lang="fr-FR" sz="2400" b="1" dirty="0"/>
              <a:t>fermer certains lieux de culte</a:t>
            </a:r>
          </a:p>
          <a:p>
            <a:r>
              <a:rPr lang="fr-FR" sz="2400" dirty="0"/>
              <a:t>3 - Création d’un </a:t>
            </a:r>
            <a:r>
              <a:rPr lang="fr-FR" sz="2400" b="1" dirty="0"/>
              <a:t>régime de surveillance individuelle</a:t>
            </a:r>
            <a:endParaRPr lang="fr-FR" sz="2400" dirty="0"/>
          </a:p>
          <a:p>
            <a:r>
              <a:rPr lang="fr-FR" sz="2400" dirty="0"/>
              <a:t>4 - Création d’un </a:t>
            </a:r>
            <a:r>
              <a:rPr lang="fr-FR" sz="2400" b="1" dirty="0"/>
              <a:t>nouveau régime de visites et saisies à domicile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401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631" y="1933903"/>
            <a:ext cx="3498979" cy="2872464"/>
          </a:xfrm>
        </p:spPr>
        <p:txBody>
          <a:bodyPr>
            <a:noAutofit/>
          </a:bodyPr>
          <a:lstStyle/>
          <a:p>
            <a:r>
              <a:rPr lang="fr-FR" sz="3400" dirty="0"/>
              <a:t>1 - Possibilité d’établir des </a:t>
            </a:r>
            <a:r>
              <a:rPr lang="fr-FR" sz="3400" b="1" dirty="0"/>
              <a:t>périmètres de protection </a:t>
            </a:r>
            <a:r>
              <a:rPr lang="fr-FR" sz="3400" dirty="0"/>
              <a:t>afin d’assurer la sécurité des grands évènements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70998" y="960841"/>
            <a:ext cx="6281873" cy="5248622"/>
          </a:xfrm>
        </p:spPr>
        <p:txBody>
          <a:bodyPr>
            <a:normAutofit/>
          </a:bodyPr>
          <a:lstStyle/>
          <a:p>
            <a:r>
              <a:rPr lang="fr-FR" sz="2800" b="1" dirty="0"/>
              <a:t>Sous l’Etat d’urgence</a:t>
            </a:r>
            <a:r>
              <a:rPr lang="fr-FR" sz="2800" dirty="0"/>
              <a:t>: les périmètres de protection peuvent être appliqués au </a:t>
            </a:r>
            <a:r>
              <a:rPr lang="fr-FR" sz="2800" u="sng" dirty="0"/>
              <a:t>seul motif de maintien de l’ordre public</a:t>
            </a:r>
            <a:r>
              <a:rPr lang="fr-FR" sz="2800" dirty="0"/>
              <a:t>.</a:t>
            </a:r>
            <a:r>
              <a:rPr lang="fr-FR" sz="2800" b="1" dirty="0"/>
              <a:t> </a:t>
            </a:r>
          </a:p>
          <a:p>
            <a:r>
              <a:rPr lang="fr-FR" sz="2800" b="1" dirty="0"/>
              <a:t>Avec cette loi </a:t>
            </a:r>
            <a:r>
              <a:rPr lang="fr-FR" sz="2800" dirty="0"/>
              <a:t>: il faudra une </a:t>
            </a:r>
            <a:r>
              <a:rPr lang="fr-FR" sz="2800" u="sng" dirty="0"/>
              <a:t>menace terroriste</a:t>
            </a:r>
            <a:r>
              <a:rPr lang="fr-FR" sz="2800" dirty="0"/>
              <a:t> avérée pour les établir.</a:t>
            </a:r>
          </a:p>
        </p:txBody>
      </p:sp>
    </p:spTree>
    <p:extLst>
      <p:ext uri="{BB962C8B-B14F-4D97-AF65-F5344CB8AC3E}">
        <p14:creationId xmlns:p14="http://schemas.microsoft.com/office/powerpoint/2010/main" val="108350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2 - Possibilité de </a:t>
            </a:r>
            <a:r>
              <a:rPr lang="fr-FR" b="1" dirty="0"/>
              <a:t>fermer certains lieux de culte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b="1" dirty="0"/>
              <a:t>Sous l’Etat d’urgence </a:t>
            </a:r>
            <a:r>
              <a:rPr lang="fr-FR" sz="2800" dirty="0"/>
              <a:t>: la fermeture du lieu de culte peut-être décidée pour le </a:t>
            </a:r>
            <a:r>
              <a:rPr lang="fr-FR" sz="2800" u="sng" dirty="0"/>
              <a:t>motif large de provocation à la haine </a:t>
            </a:r>
            <a:r>
              <a:rPr lang="fr-FR" sz="2800" dirty="0"/>
              <a:t>ou à la violence, pour une durée illimitée. </a:t>
            </a:r>
          </a:p>
          <a:p>
            <a:r>
              <a:rPr lang="fr-FR" sz="2800" b="1" dirty="0"/>
              <a:t>Avec cette loi </a:t>
            </a:r>
            <a:r>
              <a:rPr lang="fr-FR" sz="2800" dirty="0"/>
              <a:t>: le motif sera restreint à </a:t>
            </a:r>
            <a:r>
              <a:rPr lang="fr-FR" sz="2800" u="sng" dirty="0"/>
              <a:t>l’incitation à la commission d’actes terroristes</a:t>
            </a:r>
            <a:r>
              <a:rPr lang="fr-FR" sz="2800" dirty="0"/>
              <a:t>, à la violence ou à l’apologie d’actes terroristes ; et la durée sera limitée à 6 mois. </a:t>
            </a:r>
          </a:p>
        </p:txBody>
      </p:sp>
    </p:spTree>
    <p:extLst>
      <p:ext uri="{BB962C8B-B14F-4D97-AF65-F5344CB8AC3E}">
        <p14:creationId xmlns:p14="http://schemas.microsoft.com/office/powerpoint/2010/main" val="6919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3 - Création d’un </a:t>
            </a:r>
            <a:r>
              <a:rPr lang="fr-FR" b="1" dirty="0"/>
              <a:t>régime de surveillance individuelle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200" b="1" dirty="0"/>
              <a:t>Sous l’Etat d’urgence </a:t>
            </a:r>
            <a:r>
              <a:rPr lang="fr-FR" sz="2200" dirty="0"/>
              <a:t>: les mesures d’assignation à résidence d’un individu sont contraignantes avec la </a:t>
            </a:r>
            <a:r>
              <a:rPr lang="fr-FR" sz="2200" u="sng" dirty="0"/>
              <a:t>possibilité d’un pointage trois fois par jour </a:t>
            </a:r>
            <a:r>
              <a:rPr lang="fr-FR" sz="2200" dirty="0"/>
              <a:t>et l’obligation de demeurer la nuit à son domicile, et elles peuvent être prises pour un motif large de trouble à l’ordre public. </a:t>
            </a:r>
          </a:p>
          <a:p>
            <a:r>
              <a:rPr lang="fr-FR" sz="2200" b="1" dirty="0"/>
              <a:t>Avec cette loi </a:t>
            </a:r>
            <a:r>
              <a:rPr lang="fr-FR" sz="2200" dirty="0"/>
              <a:t>: la nouvelle mesure de surveillance sera restreinte au lien avéré de cet individu à une entreprise terroriste ou s’il soutient des thèses incitant à la commission d’actes de terrorisme et son </a:t>
            </a:r>
            <a:r>
              <a:rPr lang="fr-FR" sz="2200" u="sng" dirty="0"/>
              <a:t>périmètre ne pourra être inférieur à la commune</a:t>
            </a:r>
            <a:r>
              <a:rPr lang="fr-FR" sz="2200" dirty="0"/>
              <a:t>, pour être compatible avec une vie professionnelle et familiale. Le pointage est ramené à une fois par jour. </a:t>
            </a:r>
          </a:p>
        </p:txBody>
      </p:sp>
    </p:spTree>
    <p:extLst>
      <p:ext uri="{BB962C8B-B14F-4D97-AF65-F5344CB8AC3E}">
        <p14:creationId xmlns:p14="http://schemas.microsoft.com/office/powerpoint/2010/main" val="183351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4 - Création d’un </a:t>
            </a:r>
            <a:r>
              <a:rPr lang="fr-FR" b="1" dirty="0"/>
              <a:t>nouveau régime de visites et saisies à domicile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Sous l’Etat d’urgence </a:t>
            </a:r>
            <a:r>
              <a:rPr lang="fr-FR" sz="2400" dirty="0"/>
              <a:t>: les perquisitions administratives peuvent être </a:t>
            </a:r>
            <a:r>
              <a:rPr lang="fr-FR" sz="2400" u="sng" dirty="0"/>
              <a:t>ordonnées pour un motif de troubles à l’ordre public </a:t>
            </a:r>
            <a:r>
              <a:rPr lang="fr-FR" sz="2400" dirty="0"/>
              <a:t>sans autorisation préalable du juge. </a:t>
            </a:r>
          </a:p>
          <a:p>
            <a:r>
              <a:rPr lang="fr-FR" sz="2400" b="1" dirty="0"/>
              <a:t>Avec cette loi</a:t>
            </a:r>
            <a:r>
              <a:rPr lang="fr-FR" sz="2400" dirty="0"/>
              <a:t> : le motif sera restreint « </a:t>
            </a:r>
            <a:r>
              <a:rPr lang="fr-FR" sz="2400" u="sng" dirty="0"/>
              <a:t>aux seules fins de prévenir le terrorisme </a:t>
            </a:r>
            <a:r>
              <a:rPr lang="fr-FR" sz="2400" dirty="0"/>
              <a:t>» ; la nouvelle mesure prévoit que les visites soient autorisées par le juge des libertés et de la détention et les saisies seront encadrées. </a:t>
            </a:r>
          </a:p>
        </p:txBody>
      </p:sp>
    </p:spTree>
    <p:extLst>
      <p:ext uri="{BB962C8B-B14F-4D97-AF65-F5344CB8AC3E}">
        <p14:creationId xmlns:p14="http://schemas.microsoft.com/office/powerpoint/2010/main" val="111428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631" y="1639614"/>
            <a:ext cx="3498979" cy="3166753"/>
          </a:xfrm>
        </p:spPr>
        <p:txBody>
          <a:bodyPr>
            <a:noAutofit/>
          </a:bodyPr>
          <a:lstStyle/>
          <a:p>
            <a:r>
              <a:rPr lang="fr-FR" sz="3000" dirty="0"/>
              <a:t>AUTRES MESURES POUR DONNER AUX AUTORITES LES MOYENS DE PREVENIR PLUS EFFICACEMENT LA MENACE TERRORISTE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b="1" dirty="0"/>
              <a:t>Transposition</a:t>
            </a:r>
            <a:r>
              <a:rPr lang="fr-FR" sz="2400" dirty="0"/>
              <a:t> de la directive « </a:t>
            </a:r>
            <a:r>
              <a:rPr lang="fr-FR" sz="2400" dirty="0" err="1"/>
              <a:t>Passenger</a:t>
            </a:r>
            <a:r>
              <a:rPr lang="fr-FR" sz="2400" dirty="0"/>
              <a:t> Name Record » (PNR) </a:t>
            </a:r>
          </a:p>
          <a:p>
            <a:r>
              <a:rPr lang="fr-FR" sz="2400" dirty="0"/>
              <a:t>Création d’un </a:t>
            </a:r>
            <a:r>
              <a:rPr lang="fr-FR" sz="2400" b="1" dirty="0"/>
              <a:t>système national de centralisation des données </a:t>
            </a:r>
            <a:r>
              <a:rPr lang="fr-FR" sz="2400" dirty="0"/>
              <a:t>des dossiers passagers du transport maritime </a:t>
            </a:r>
          </a:p>
          <a:p>
            <a:r>
              <a:rPr lang="fr-FR" sz="2400" dirty="0"/>
              <a:t>Instauration d’un </a:t>
            </a:r>
            <a:r>
              <a:rPr lang="fr-FR" sz="2400" b="1" dirty="0"/>
              <a:t>nouveau régime légal de surveillance</a:t>
            </a:r>
            <a:r>
              <a:rPr lang="fr-FR" sz="2400" dirty="0"/>
              <a:t> des communications hertziennes </a:t>
            </a:r>
          </a:p>
          <a:p>
            <a:r>
              <a:rPr lang="fr-FR" sz="2400" b="1" dirty="0"/>
              <a:t>Renforcement des contrôles en zones frontalières </a:t>
            </a:r>
            <a:r>
              <a:rPr lang="fr-FR" sz="2400" dirty="0"/>
              <a:t>: limité depuis le travail de la CMP</a:t>
            </a:r>
            <a:endParaRPr lang="fr-FR" sz="24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036822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529</TotalTime>
  <Words>598</Words>
  <Application>Microsoft Office PowerPoint</Application>
  <PresentationFormat>Grand écran</PresentationFormat>
  <Paragraphs>49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Mangal</vt:lpstr>
      <vt:lpstr>Rockwell</vt:lpstr>
      <vt:lpstr>Wingdings</vt:lpstr>
      <vt:lpstr>Atlas</vt:lpstr>
      <vt:lpstr>L’essentiel du  Projet de Loi renforçant la sécurité intérieure et la lutte contre le terrorisme.   Thomas Rudigoz – Club de l’Ours –  19 octobre 2017</vt:lpstr>
      <vt:lpstr>LE CONTEXTE </vt:lpstr>
      <vt:lpstr>L’OBJECTIF</vt:lpstr>
      <vt:lpstr>4 MESURES PHARES pour préserver l’EQUILIBRE entre la SÉCURITÉ des français et la PROTECTION de leurs LIBERTÉS.  </vt:lpstr>
      <vt:lpstr>1 - Possibilité d’établir des périmètres de protection afin d’assurer la sécurité des grands évènements</vt:lpstr>
      <vt:lpstr>2 - Possibilité de fermer certains lieux de culte</vt:lpstr>
      <vt:lpstr>3 - Création d’un régime de surveillance individuelle</vt:lpstr>
      <vt:lpstr>4 - Création d’un nouveau régime de visites et saisies à domicile</vt:lpstr>
      <vt:lpstr>AUTRES MESURES POUR DONNER AUX AUTORITES LES MOYENS DE PREVENIR PLUS EFFICACEMENT LA MENACE TERRORISTE </vt:lpstr>
      <vt:lpstr>Le travail de la Commission Mixte Paritaire (CMP)</vt:lpstr>
      <vt:lpstr>Adoption définitive du texte </vt:lpstr>
      <vt:lpstr>La parole est à vous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L’essentiel du  Projet de Loi renforçant la sécurité intérieure et la lutte contre le terrorisme.</dc:title>
  <dc:creator>thomas montmessin</dc:creator>
  <cp:lastModifiedBy>yrichaud@gmail.com</cp:lastModifiedBy>
  <cp:revision>22</cp:revision>
  <cp:lastPrinted>2017-10-18T17:02:24Z</cp:lastPrinted>
  <dcterms:created xsi:type="dcterms:W3CDTF">2017-10-09T15:02:11Z</dcterms:created>
  <dcterms:modified xsi:type="dcterms:W3CDTF">2017-10-19T16:11:36Z</dcterms:modified>
</cp:coreProperties>
</file>