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25"/>
  </p:notesMasterIdLst>
  <p:handoutMasterIdLst>
    <p:handoutMasterId r:id="rId26"/>
  </p:handoutMasterIdLst>
  <p:sldIdLst>
    <p:sldId id="256" r:id="rId4"/>
    <p:sldId id="303" r:id="rId5"/>
    <p:sldId id="329" r:id="rId6"/>
    <p:sldId id="310" r:id="rId7"/>
    <p:sldId id="308" r:id="rId8"/>
    <p:sldId id="323" r:id="rId9"/>
    <p:sldId id="304" r:id="rId10"/>
    <p:sldId id="305" r:id="rId11"/>
    <p:sldId id="306" r:id="rId12"/>
    <p:sldId id="324" r:id="rId13"/>
    <p:sldId id="311" r:id="rId14"/>
    <p:sldId id="325" r:id="rId15"/>
    <p:sldId id="312" r:id="rId16"/>
    <p:sldId id="326" r:id="rId17"/>
    <p:sldId id="321" r:id="rId18"/>
    <p:sldId id="322" r:id="rId19"/>
    <p:sldId id="327" r:id="rId20"/>
    <p:sldId id="317" r:id="rId21"/>
    <p:sldId id="328" r:id="rId22"/>
    <p:sldId id="330" r:id="rId23"/>
    <p:sldId id="260" r:id="rId24"/>
  </p:sldIdLst>
  <p:sldSz cx="9144000" cy="6858000" type="screen4x3"/>
  <p:notesSz cx="6810375" cy="99425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79"/>
    <a:srgbClr val="E50043"/>
    <a:srgbClr val="2BB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2" autoAdjust="0"/>
    <p:restoredTop sz="94660"/>
  </p:normalViewPr>
  <p:slideViewPr>
    <p:cSldViewPr>
      <p:cViewPr varScale="1">
        <p:scale>
          <a:sx n="63" d="100"/>
          <a:sy n="63" d="100"/>
        </p:scale>
        <p:origin x="161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51162" cy="497126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7638" y="1"/>
            <a:ext cx="2951162" cy="497126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01A27C80-F8D8-4BE1-A809-BC5B96FC264A}" type="datetimeFigureOut">
              <a:rPr lang="fr-FR" smtClean="0"/>
              <a:t>17/06/2017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43663"/>
            <a:ext cx="2951162" cy="497126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7638" y="9443663"/>
            <a:ext cx="2951162" cy="497126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AD25EEAC-D610-4F36-8320-B2E32D1D94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537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905" cy="497126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880" y="1"/>
            <a:ext cx="2951905" cy="497126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0A6D99A1-61ED-43F5-BCFC-7E7C629EB69A}" type="datetimeFigureOut">
              <a:rPr lang="fr-FR" smtClean="0"/>
              <a:t>17/06/2017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720" y="4723494"/>
            <a:ext cx="5448936" cy="447413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789"/>
            <a:ext cx="2951905" cy="497126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880" y="9443789"/>
            <a:ext cx="2951905" cy="497126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FDBC7BB0-0E2E-4979-8FF3-015A707BDB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20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C7BB0-0E2E-4979-8FF3-015A707BDBD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050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C7BB0-0E2E-4979-8FF3-015A707BDBD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26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C7BB0-0E2E-4979-8FF3-015A707BDBD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166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C7BB0-0E2E-4979-8FF3-015A707BDBD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166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C7BB0-0E2E-4979-8FF3-015A707BDBD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418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C7BB0-0E2E-4979-8FF3-015A707BDBD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418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C7BB0-0E2E-4979-8FF3-015A707BDBD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487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C7BB0-0E2E-4979-8FF3-015A707BDBD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234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C7BB0-0E2E-4979-8FF3-015A707BDBD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234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C7BB0-0E2E-4979-8FF3-015A707BDBD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660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C7BB0-0E2E-4979-8FF3-015A707BDBD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66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C7BB0-0E2E-4979-8FF3-015A707BDBD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837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C7BB0-0E2E-4979-8FF3-015A707BDBD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6607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C7BB0-0E2E-4979-8FF3-015A707BDBD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581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C7BB0-0E2E-4979-8FF3-015A707BDBD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837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C7BB0-0E2E-4979-8FF3-015A707BDBD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300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C7BB0-0E2E-4979-8FF3-015A707BDBD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181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C7BB0-0E2E-4979-8FF3-015A707BDBD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181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C7BB0-0E2E-4979-8FF3-015A707BDBD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26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C7BB0-0E2E-4979-8FF3-015A707BDBD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348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C7BB0-0E2E-4979-8FF3-015A707BDBD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23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85433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0906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84171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730007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35511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2087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9929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48178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773713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0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6768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08200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2412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74348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64448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881274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4497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745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31906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73593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98982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17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7684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961935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23592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57481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5228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1601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7265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9557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75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5102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1996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BASE CCI-01-0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Image 3" descr="CCIHaute-Savoie-coul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38338"/>
            <a:ext cx="51435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Base POWPT-0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3" descr="CCIHaute-Savoie-coul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25958"/>
            <a:ext cx="3024336" cy="55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 userDrawn="1"/>
        </p:nvSpPr>
        <p:spPr>
          <a:xfrm>
            <a:off x="8028384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DCBC2E8-5B30-49E0-BD36-A6F536AF5886}" type="slidenum">
              <a:rPr lang="fr-FR" smtClean="0"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Base POWPT DER-0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Titre 1"/>
          <p:cNvSpPr>
            <a:spLocks/>
          </p:cNvSpPr>
          <p:nvPr userDrawn="1"/>
        </p:nvSpPr>
        <p:spPr bwMode="auto">
          <a:xfrm>
            <a:off x="295274" y="44450"/>
            <a:ext cx="29805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1200" b="1" dirty="0">
                <a:solidFill>
                  <a:schemeClr val="bg1"/>
                </a:solidFill>
                <a:latin typeface="DejaVu Sans Condensed" pitchFamily="34" charset="0"/>
              </a:rPr>
              <a:t>Siège social </a:t>
            </a:r>
            <a:br>
              <a:rPr lang="fr-FR" sz="1200" b="1" dirty="0">
                <a:solidFill>
                  <a:schemeClr val="bg1"/>
                </a:solidFill>
                <a:latin typeface="DejaVu Sans Condensed" pitchFamily="34" charset="0"/>
              </a:rPr>
            </a:br>
            <a:r>
              <a:rPr lang="fr-FR" sz="1200" b="1" dirty="0">
                <a:solidFill>
                  <a:schemeClr val="bg1"/>
                </a:solidFill>
                <a:latin typeface="DejaVu Sans Condensed" pitchFamily="34" charset="0"/>
              </a:rPr>
              <a:t>5, rue du 27</a:t>
            </a:r>
            <a:r>
              <a:rPr lang="fr-FR" sz="1200" b="1" baseline="30000" dirty="0">
                <a:solidFill>
                  <a:schemeClr val="bg1"/>
                </a:solidFill>
                <a:latin typeface="DejaVu Sans Condensed" pitchFamily="34" charset="0"/>
              </a:rPr>
              <a:t>ème</a:t>
            </a:r>
            <a:r>
              <a:rPr lang="fr-FR" sz="1200" b="1" dirty="0">
                <a:solidFill>
                  <a:schemeClr val="bg1"/>
                </a:solidFill>
                <a:latin typeface="DejaVu Sans Condensed" pitchFamily="34" charset="0"/>
              </a:rPr>
              <a:t> BCA – CS 62072</a:t>
            </a:r>
            <a:br>
              <a:rPr lang="fr-FR" sz="1200" b="1" dirty="0">
                <a:solidFill>
                  <a:schemeClr val="bg1"/>
                </a:solidFill>
                <a:latin typeface="DejaVu Sans Condensed" pitchFamily="34" charset="0"/>
              </a:rPr>
            </a:br>
            <a:r>
              <a:rPr lang="fr-FR" sz="1200" b="1" dirty="0">
                <a:solidFill>
                  <a:schemeClr val="bg1"/>
                </a:solidFill>
                <a:latin typeface="DejaVu Sans Condensed" pitchFamily="34" charset="0"/>
              </a:rPr>
              <a:t>74011 Annecy Cedex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tmp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t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tmp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gif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g"/><Relationship Id="rId9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image" Target="../media/image6.jpg"/><Relationship Id="rId7" Type="http://schemas.openxmlformats.org/officeDocument/2006/relationships/image" Target="../media/image10.tmp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11" Type="http://schemas.openxmlformats.org/officeDocument/2006/relationships/image" Target="../media/image14.gif"/><Relationship Id="rId5" Type="http://schemas.openxmlformats.org/officeDocument/2006/relationships/image" Target="../media/image8.jpeg"/><Relationship Id="rId10" Type="http://schemas.openxmlformats.org/officeDocument/2006/relationships/image" Target="../media/image13.tmp"/><Relationship Id="rId4" Type="http://schemas.openxmlformats.org/officeDocument/2006/relationships/image" Target="../media/image7.jpeg"/><Relationship Id="rId9" Type="http://schemas.openxmlformats.org/officeDocument/2006/relationships/image" Target="../media/image12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gif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itre 1"/>
          <p:cNvSpPr>
            <a:spLocks/>
          </p:cNvSpPr>
          <p:nvPr/>
        </p:nvSpPr>
        <p:spPr bwMode="auto">
          <a:xfrm>
            <a:off x="1552575" y="2462213"/>
            <a:ext cx="7772400" cy="23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4000" b="1" dirty="0">
                <a:solidFill>
                  <a:srgbClr val="E50043"/>
                </a:solidFill>
                <a:latin typeface="DejaVu Sans Condensed" pitchFamily="34" charset="0"/>
              </a:rPr>
              <a:t>La Haute-Savoie,</a:t>
            </a:r>
          </a:p>
          <a:p>
            <a:r>
              <a:rPr lang="fr-FR" sz="4000" b="1" dirty="0">
                <a:solidFill>
                  <a:srgbClr val="E50043"/>
                </a:solidFill>
                <a:latin typeface="DejaVu Sans Condensed" pitchFamily="34" charset="0"/>
              </a:rPr>
              <a:t>un territoire visant l’excellence</a:t>
            </a:r>
          </a:p>
        </p:txBody>
      </p:sp>
      <p:sp>
        <p:nvSpPr>
          <p:cNvPr id="2057" name="Sous-titre 2"/>
          <p:cNvSpPr>
            <a:spLocks/>
          </p:cNvSpPr>
          <p:nvPr/>
        </p:nvSpPr>
        <p:spPr bwMode="auto">
          <a:xfrm>
            <a:off x="1594892" y="4653136"/>
            <a:ext cx="60721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spcBef>
                <a:spcPct val="20000"/>
              </a:spcBef>
            </a:pPr>
            <a:r>
              <a:rPr lang="fr-FR" sz="2500" dirty="0">
                <a:solidFill>
                  <a:srgbClr val="004379"/>
                </a:solidFill>
                <a:latin typeface="DejaVu Sans Condensed" pitchFamily="34" charset="0"/>
              </a:rPr>
              <a:t>Club de l’Ours</a:t>
            </a:r>
          </a:p>
          <a:p>
            <a:pPr defTabSz="457200">
              <a:spcBef>
                <a:spcPct val="20000"/>
              </a:spcBef>
            </a:pPr>
            <a:r>
              <a:rPr lang="fr-FR" sz="2500" dirty="0">
                <a:solidFill>
                  <a:srgbClr val="004379"/>
                </a:solidFill>
                <a:latin typeface="DejaVu Sans Condensed" pitchFamily="34" charset="0"/>
              </a:rPr>
              <a:t>15 juin 2017</a:t>
            </a:r>
            <a:endParaRPr lang="fr-FR" sz="2500" dirty="0">
              <a:solidFill>
                <a:srgbClr val="003466"/>
              </a:solidFill>
              <a:latin typeface="DejaVu Sans Condensed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/>
          </p:cNvSpPr>
          <p:nvPr/>
        </p:nvSpPr>
        <p:spPr bwMode="auto">
          <a:xfrm>
            <a:off x="265758" y="188640"/>
            <a:ext cx="718656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3000" b="1" dirty="0">
                <a:solidFill>
                  <a:schemeClr val="bg1"/>
                </a:solidFill>
                <a:latin typeface="DejaVu Sans Condensed" pitchFamily="34" charset="0"/>
              </a:rPr>
              <a:t>LA FILIERE TOURISME</a:t>
            </a:r>
            <a:endParaRPr lang="fr-FR" sz="2300" b="1" dirty="0">
              <a:solidFill>
                <a:schemeClr val="tx2"/>
              </a:solidFill>
              <a:latin typeface="DejaVu Sans Condensed" pitchFamily="34" charset="0"/>
            </a:endParaRPr>
          </a:p>
        </p:txBody>
      </p:sp>
      <p:sp>
        <p:nvSpPr>
          <p:cNvPr id="8198" name="Espace réservé du contenu 2"/>
          <p:cNvSpPr>
            <a:spLocks/>
          </p:cNvSpPr>
          <p:nvPr/>
        </p:nvSpPr>
        <p:spPr bwMode="auto">
          <a:xfrm>
            <a:off x="467544" y="980728"/>
            <a:ext cx="8208912" cy="525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fr-FR" b="1" dirty="0">
                <a:solidFill>
                  <a:srgbClr val="004379"/>
                </a:solidFill>
                <a:latin typeface="DejaVu Sans Condensed" pitchFamily="34" charset="0"/>
              </a:rPr>
              <a:t>L’accompagnement de la CCI Haute-Savoie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endParaRPr lang="fr-FR" b="1" dirty="0">
              <a:solidFill>
                <a:srgbClr val="004379"/>
              </a:solidFill>
              <a:latin typeface="DejaVu Sans Condensed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b="1" dirty="0">
                <a:solidFill>
                  <a:srgbClr val="004379"/>
                </a:solidFill>
                <a:latin typeface="DejaVu Sans Condensed" pitchFamily="34" charset="0"/>
              </a:rPr>
              <a:t>CCI Haute-Savoie : partenaire du Contrat de Destination Voyage dans les Alpes</a:t>
            </a:r>
          </a:p>
          <a:p>
            <a:pPr marL="2171700" lvl="4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1600" dirty="0">
                <a:solidFill>
                  <a:srgbClr val="004379"/>
                </a:solidFill>
                <a:latin typeface="DejaVu Sans Condensed" pitchFamily="34" charset="0"/>
              </a:rPr>
              <a:t>Accélérer le développement international des destinations touristiques,</a:t>
            </a:r>
          </a:p>
          <a:p>
            <a:pPr marL="2171700" lvl="4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1600" dirty="0">
                <a:solidFill>
                  <a:srgbClr val="004379"/>
                </a:solidFill>
                <a:latin typeface="DejaVu Sans Condensed" pitchFamily="34" charset="0"/>
              </a:rPr>
              <a:t>Renforcer l'attractivité des territoires</a:t>
            </a:r>
          </a:p>
          <a:p>
            <a:pPr marL="2171700" lvl="4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1600" dirty="0">
                <a:solidFill>
                  <a:srgbClr val="004379"/>
                </a:solidFill>
                <a:latin typeface="DejaVu Sans Condensed" pitchFamily="34" charset="0"/>
              </a:rPr>
              <a:t>Appuyer les professionnels du tourisme pour mieux maîtriser le marché de l’itinérance (conférence, formation, plan d’action commercial, </a:t>
            </a:r>
            <a:r>
              <a:rPr lang="fr-FR" sz="1600" dirty="0" err="1">
                <a:solidFill>
                  <a:srgbClr val="004379"/>
                </a:solidFill>
                <a:latin typeface="DejaVu Sans Condensed" pitchFamily="34" charset="0"/>
              </a:rPr>
              <a:t>éductour</a:t>
            </a:r>
            <a:r>
              <a:rPr lang="fr-FR" sz="1600" dirty="0">
                <a:solidFill>
                  <a:srgbClr val="004379"/>
                </a:solidFill>
                <a:latin typeface="DejaVu Sans Condensed" pitchFamily="34" charset="0"/>
              </a:rPr>
              <a:t>…)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b="1" dirty="0">
                <a:solidFill>
                  <a:srgbClr val="004379"/>
                </a:solidFill>
                <a:latin typeface="DejaVu Sans Condensed" pitchFamily="34" charset="0"/>
              </a:rPr>
              <a:t>La marque de territoire Annecy Lac &amp; Montagnes 2020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1600" dirty="0">
                <a:solidFill>
                  <a:srgbClr val="004379"/>
                </a:solidFill>
                <a:latin typeface="DejaVu Sans Condensed" pitchFamily="34" charset="0"/>
              </a:rPr>
              <a:t>Démarche de marketing territorial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1600" dirty="0">
                <a:solidFill>
                  <a:srgbClr val="004379"/>
                </a:solidFill>
                <a:latin typeface="DejaVu Sans Condensed" pitchFamily="34" charset="0"/>
              </a:rPr>
              <a:t>Attractivité, promotion et activité touristique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1600" dirty="0">
                <a:solidFill>
                  <a:srgbClr val="004379"/>
                </a:solidFill>
                <a:latin typeface="DejaVu Sans Condensed" pitchFamily="34" charset="0"/>
              </a:rPr>
              <a:t>Mais plus largement : développement économique et emplois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1600" dirty="0">
                <a:solidFill>
                  <a:srgbClr val="004379"/>
                </a:solidFill>
                <a:latin typeface="DejaVu Sans Condensed" pitchFamily="34" charset="0"/>
              </a:rPr>
              <a:t>CCI associée à la démarche : finalisation du projet (lancé en octobre) puis mobilisation/appropriation des entreprises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3217"/>
            <a:ext cx="1398949" cy="152667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956376" y="58772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LP</a:t>
            </a:r>
          </a:p>
        </p:txBody>
      </p:sp>
    </p:spTree>
    <p:extLst>
      <p:ext uri="{BB962C8B-B14F-4D97-AF65-F5344CB8AC3E}">
        <p14:creationId xmlns:p14="http://schemas.microsoft.com/office/powerpoint/2010/main" val="2260805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/>
          </p:cNvSpPr>
          <p:nvPr/>
        </p:nvSpPr>
        <p:spPr bwMode="auto">
          <a:xfrm>
            <a:off x="251520" y="188640"/>
            <a:ext cx="639447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3000" b="1" dirty="0">
                <a:solidFill>
                  <a:schemeClr val="bg1"/>
                </a:solidFill>
                <a:latin typeface="DejaVu Sans Condensed" pitchFamily="34" charset="0"/>
              </a:rPr>
              <a:t>LES INDUSTRIES CREATIVES</a:t>
            </a:r>
            <a:endParaRPr lang="fr-FR" sz="2300" b="1" dirty="0">
              <a:solidFill>
                <a:schemeClr val="tx2"/>
              </a:solidFill>
              <a:latin typeface="DejaVu Sans Condensed" pitchFamily="34" charset="0"/>
            </a:endParaRPr>
          </a:p>
        </p:txBody>
      </p:sp>
      <p:sp>
        <p:nvSpPr>
          <p:cNvPr id="8198" name="Espace réservé du contenu 2"/>
          <p:cNvSpPr>
            <a:spLocks/>
          </p:cNvSpPr>
          <p:nvPr/>
        </p:nvSpPr>
        <p:spPr bwMode="auto">
          <a:xfrm>
            <a:off x="755576" y="980728"/>
            <a:ext cx="6480720" cy="48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Multimédia/Webdesign, Jeu vidéo et Animation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310 entreprises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1 262 emplois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Second pôle Auvergne-Rhône-Alpes de la filière des industries créatives après Lyon </a:t>
            </a:r>
            <a:endParaRPr lang="fr-FR" sz="800" dirty="0">
              <a:solidFill>
                <a:srgbClr val="004379"/>
              </a:solidFill>
              <a:latin typeface="DejaVu Sans Condensed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Festival international du Film d’animation</a:t>
            </a:r>
          </a:p>
          <a:p>
            <a:pPr marL="361950">
              <a:spcBef>
                <a:spcPct val="20000"/>
              </a:spcBef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et Marché international du Film d’Animation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7 000 visiteurs professionnels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68 nationalités</a:t>
            </a:r>
            <a:endParaRPr lang="fr-FR" sz="800" dirty="0">
              <a:solidFill>
                <a:srgbClr val="004379"/>
              </a:solidFill>
              <a:latin typeface="DejaVu Sans Condensed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CITIA, Cité de l’Image en mouvement</a:t>
            </a:r>
          </a:p>
          <a:p>
            <a:pPr marL="361950">
              <a:spcBef>
                <a:spcPct val="20000"/>
              </a:spcBef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En lien avec French Tech in the </a:t>
            </a:r>
            <a:r>
              <a:rPr lang="fr-FR" sz="2000" dirty="0" err="1">
                <a:solidFill>
                  <a:srgbClr val="004379"/>
                </a:solidFill>
                <a:latin typeface="DejaVu Sans Condensed" pitchFamily="34" charset="0"/>
              </a:rPr>
              <a:t>Alps</a:t>
            </a: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 Annecy et Digital </a:t>
            </a:r>
            <a:r>
              <a:rPr lang="fr-FR" sz="2000" dirty="0" err="1">
                <a:solidFill>
                  <a:srgbClr val="004379"/>
                </a:solidFill>
                <a:latin typeface="DejaVu Sans Condensed" pitchFamily="34" charset="0"/>
              </a:rPr>
              <a:t>League</a:t>
            </a: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 des Savoie</a:t>
            </a:r>
            <a:endParaRPr lang="fr-FR" sz="800" dirty="0">
              <a:solidFill>
                <a:srgbClr val="004379"/>
              </a:solidFill>
              <a:latin typeface="DejaVu Sans Condensed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Des leaders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endParaRPr lang="fr-FR" dirty="0">
              <a:solidFill>
                <a:srgbClr val="004379"/>
              </a:solidFill>
              <a:latin typeface="DejaVu Sans Condensed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10958" r="3990" b="13649"/>
          <a:stretch/>
        </p:blipFill>
        <p:spPr>
          <a:xfrm>
            <a:off x="2771800" y="5229200"/>
            <a:ext cx="1588665" cy="52693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886133"/>
            <a:ext cx="1128762" cy="567203"/>
          </a:xfrm>
          <a:prstGeom prst="rect">
            <a:avLst/>
          </a:prstGeom>
        </p:spPr>
      </p:pic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09" y="5229200"/>
            <a:ext cx="1221305" cy="532088"/>
          </a:xfrm>
          <a:prstGeom prst="rect">
            <a:avLst/>
          </a:prstGeom>
        </p:spPr>
      </p:pic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984" y="2492896"/>
            <a:ext cx="2316846" cy="34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20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/>
          </p:cNvSpPr>
          <p:nvPr/>
        </p:nvSpPr>
        <p:spPr bwMode="auto">
          <a:xfrm>
            <a:off x="251520" y="188640"/>
            <a:ext cx="639447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3000" b="1" dirty="0">
                <a:solidFill>
                  <a:schemeClr val="bg1"/>
                </a:solidFill>
                <a:latin typeface="DejaVu Sans Condensed" pitchFamily="34" charset="0"/>
              </a:rPr>
              <a:t>LES INDUSTRIES CREATIVES</a:t>
            </a:r>
            <a:endParaRPr lang="fr-FR" sz="2300" b="1" dirty="0">
              <a:solidFill>
                <a:schemeClr val="tx2"/>
              </a:solidFill>
              <a:latin typeface="DejaVu Sans Condensed" pitchFamily="34" charset="0"/>
            </a:endParaRPr>
          </a:p>
        </p:txBody>
      </p:sp>
      <p:sp>
        <p:nvSpPr>
          <p:cNvPr id="8198" name="Espace réservé du contenu 2"/>
          <p:cNvSpPr>
            <a:spLocks/>
          </p:cNvSpPr>
          <p:nvPr/>
        </p:nvSpPr>
        <p:spPr bwMode="auto">
          <a:xfrm>
            <a:off x="323528" y="908720"/>
            <a:ext cx="8064896" cy="570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000" b="1" dirty="0">
                <a:solidFill>
                  <a:srgbClr val="004379"/>
                </a:solidFill>
                <a:latin typeface="DejaVu Sans Condensed" pitchFamily="34" charset="0"/>
              </a:rPr>
              <a:t>L’accompagnement de la CCI Haute-Savoie</a:t>
            </a:r>
          </a:p>
          <a:p>
            <a:pPr>
              <a:spcBef>
                <a:spcPct val="20000"/>
              </a:spcBef>
            </a:pPr>
            <a:endParaRPr lang="fr-FR" sz="1000" dirty="0">
              <a:solidFill>
                <a:srgbClr val="004379"/>
              </a:solidFill>
              <a:latin typeface="DejaVu Sans Condensed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CCI formation Digital : 4 cursus en apprentissage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 err="1">
                <a:solidFill>
                  <a:srgbClr val="004379"/>
                </a:solidFill>
                <a:latin typeface="DejaVu Sans Condensed" pitchFamily="34" charset="0"/>
              </a:rPr>
              <a:t>Bachelor</a:t>
            </a: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 Designer &amp; Développeur interactif avec l’Ecole Gobelins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Cycle 2 Design &amp; Management de l’Innovation avec Gobelins (2 ans)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Licence Développeur Informatique </a:t>
            </a:r>
            <a:r>
              <a:rPr lang="fr-FR" dirty="0" err="1">
                <a:solidFill>
                  <a:srgbClr val="004379"/>
                </a:solidFill>
                <a:latin typeface="DejaVu Sans Condensed" pitchFamily="34" charset="0"/>
              </a:rPr>
              <a:t>Multisupports</a:t>
            </a: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 avec l’IUT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Master Stratégie Communication digitale avec l’IAE</a:t>
            </a:r>
            <a:endParaRPr lang="fr-FR" sz="2000" dirty="0"/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63 apprentis (80 en septembre 2018)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Taux d’insertion professionnelle : 85% à 6 mois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Les Papèteries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Lieu dédié aux industries créatives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Animation de la pépinière (accueil et suivi des jeunes entreprises), en lien avec le Grand Annecy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Organisation de collectifs, en partenariat avec CITIA pour les entreprises de la filière, mais aussi pour accompagner l’ensemble des secteurs d’activité dans leur transformation digitale</a:t>
            </a:r>
          </a:p>
          <a:p>
            <a:pPr lvl="1">
              <a:spcBef>
                <a:spcPct val="20000"/>
              </a:spcBef>
            </a:pPr>
            <a:endParaRPr lang="fr-FR" dirty="0">
              <a:solidFill>
                <a:srgbClr val="004379"/>
              </a:solidFill>
              <a:latin typeface="DejaVu Sans Condensed" pitchFamily="34" charset="0"/>
            </a:endParaRPr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368" y="3177951"/>
            <a:ext cx="2172003" cy="342948"/>
          </a:xfrm>
          <a:prstGeom prst="rect">
            <a:avLst/>
          </a:prstGeom>
        </p:spPr>
      </p:pic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051" y="4552047"/>
            <a:ext cx="885949" cy="80021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956376" y="58772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LP</a:t>
            </a:r>
          </a:p>
        </p:txBody>
      </p:sp>
    </p:spTree>
    <p:extLst>
      <p:ext uri="{BB962C8B-B14F-4D97-AF65-F5344CB8AC3E}">
        <p14:creationId xmlns:p14="http://schemas.microsoft.com/office/powerpoint/2010/main" val="2625736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/>
          </p:cNvSpPr>
          <p:nvPr/>
        </p:nvSpPr>
        <p:spPr bwMode="auto">
          <a:xfrm>
            <a:off x="251520" y="188640"/>
            <a:ext cx="639447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3000" b="1" dirty="0">
                <a:solidFill>
                  <a:schemeClr val="bg1"/>
                </a:solidFill>
                <a:latin typeface="DejaVu Sans Condensed" pitchFamily="34" charset="0"/>
              </a:rPr>
              <a:t>L’INDUSTRIE OUTDOOR</a:t>
            </a:r>
            <a:endParaRPr lang="fr-FR" sz="2300" b="1" dirty="0">
              <a:solidFill>
                <a:schemeClr val="tx2"/>
              </a:solidFill>
              <a:latin typeface="DejaVu Sans Condensed" pitchFamily="34" charset="0"/>
            </a:endParaRPr>
          </a:p>
        </p:txBody>
      </p:sp>
      <p:sp>
        <p:nvSpPr>
          <p:cNvPr id="8198" name="Espace réservé du contenu 2"/>
          <p:cNvSpPr>
            <a:spLocks/>
          </p:cNvSpPr>
          <p:nvPr/>
        </p:nvSpPr>
        <p:spPr bwMode="auto">
          <a:xfrm>
            <a:off x="323528" y="980728"/>
            <a:ext cx="849694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Haute-Savoie : formidable terrain de test pour les produits de sport et loisirs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Matériel, textile, chaussures et accessoires </a:t>
            </a:r>
            <a:r>
              <a:rPr lang="fr-FR" sz="2000" dirty="0" err="1">
                <a:solidFill>
                  <a:srgbClr val="004379"/>
                </a:solidFill>
                <a:latin typeface="DejaVu Sans Condensed" pitchFamily="34" charset="0"/>
              </a:rPr>
              <a:t>outdoor</a:t>
            </a:r>
            <a:endParaRPr lang="fr-FR" sz="2000" dirty="0">
              <a:solidFill>
                <a:srgbClr val="004379"/>
              </a:solidFill>
              <a:latin typeface="DejaVu Sans Condensed" pitchFamily="34" charset="0"/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138 entreprises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2 751 empois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Premier pôle Auvergne-Rhône-Alpes de la filière de l’industrie Outdoor </a:t>
            </a:r>
            <a:endParaRPr lang="fr-FR" sz="800" dirty="0">
              <a:solidFill>
                <a:srgbClr val="004379"/>
              </a:solidFill>
              <a:latin typeface="DejaVu Sans Condensed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L’association Outdoor Sports </a:t>
            </a:r>
            <a:r>
              <a:rPr lang="fr-FR" sz="2000" dirty="0" err="1">
                <a:solidFill>
                  <a:srgbClr val="004379"/>
                </a:solidFill>
                <a:latin typeface="DejaVu Sans Condensed" pitchFamily="34" charset="0"/>
              </a:rPr>
              <a:t>Valley</a:t>
            </a: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 </a:t>
            </a:r>
            <a:endParaRPr lang="fr-FR" dirty="0">
              <a:solidFill>
                <a:srgbClr val="004379"/>
              </a:solidFill>
              <a:latin typeface="DejaVu Sans Condensed" pitchFamily="34" charset="0"/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Créée par des entreprises leaders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Avec l’aide du Département, du Grand Annecy et de la CCI</a:t>
            </a:r>
            <a:endParaRPr lang="fr-FR" sz="800" dirty="0">
              <a:solidFill>
                <a:srgbClr val="004379"/>
              </a:solidFill>
              <a:latin typeface="DejaVu Sans Condensed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Des leaders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2" b="29105"/>
          <a:stretch/>
        </p:blipFill>
        <p:spPr>
          <a:xfrm>
            <a:off x="4716016" y="4221088"/>
            <a:ext cx="1214403" cy="50268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25144"/>
            <a:ext cx="720080" cy="72008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28" y="5778001"/>
            <a:ext cx="1369185" cy="34229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23" y="4149080"/>
            <a:ext cx="653141" cy="65314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521" y="5085184"/>
            <a:ext cx="1440160" cy="26763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601" y="4221088"/>
            <a:ext cx="1001359" cy="64511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194" y="4973341"/>
            <a:ext cx="1723773" cy="47188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33" y="4940357"/>
            <a:ext cx="916872" cy="7208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5" y="5760202"/>
            <a:ext cx="1224949" cy="386587"/>
          </a:xfrm>
          <a:prstGeom prst="rect">
            <a:avLst/>
          </a:prstGeom>
        </p:spPr>
      </p:pic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06" y="5808627"/>
            <a:ext cx="1343213" cy="352474"/>
          </a:xfrm>
          <a:prstGeom prst="rect">
            <a:avLst/>
          </a:prstGeom>
        </p:spPr>
      </p:pic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21" y="5732416"/>
            <a:ext cx="1047896" cy="504896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7956376" y="58772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GM</a:t>
            </a:r>
          </a:p>
        </p:txBody>
      </p:sp>
    </p:spTree>
    <p:extLst>
      <p:ext uri="{BB962C8B-B14F-4D97-AF65-F5344CB8AC3E}">
        <p14:creationId xmlns:p14="http://schemas.microsoft.com/office/powerpoint/2010/main" val="1181171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/>
          </p:cNvSpPr>
          <p:nvPr/>
        </p:nvSpPr>
        <p:spPr bwMode="auto">
          <a:xfrm>
            <a:off x="251520" y="188640"/>
            <a:ext cx="639447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3000" b="1" dirty="0">
                <a:solidFill>
                  <a:schemeClr val="bg1"/>
                </a:solidFill>
                <a:latin typeface="DejaVu Sans Condensed" pitchFamily="34" charset="0"/>
              </a:rPr>
              <a:t>L’INDUSTRIE OUTDOOR</a:t>
            </a:r>
            <a:endParaRPr lang="fr-FR" sz="2300" b="1" dirty="0">
              <a:solidFill>
                <a:schemeClr val="tx2"/>
              </a:solidFill>
              <a:latin typeface="DejaVu Sans Condensed" pitchFamily="34" charset="0"/>
            </a:endParaRPr>
          </a:p>
        </p:txBody>
      </p:sp>
      <p:sp>
        <p:nvSpPr>
          <p:cNvPr id="8198" name="Espace réservé du contenu 2"/>
          <p:cNvSpPr>
            <a:spLocks/>
          </p:cNvSpPr>
          <p:nvPr/>
        </p:nvSpPr>
        <p:spPr bwMode="auto">
          <a:xfrm>
            <a:off x="395536" y="1124744"/>
            <a:ext cx="8496944" cy="421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000" b="1" dirty="0">
                <a:solidFill>
                  <a:srgbClr val="004379"/>
                </a:solidFill>
                <a:latin typeface="DejaVu Sans Condensed" pitchFamily="34" charset="0"/>
              </a:rPr>
              <a:t>L’accompagnement de la CCI Haute-Savoie</a:t>
            </a:r>
          </a:p>
          <a:p>
            <a:pPr lvl="0"/>
            <a:endParaRPr lang="fr-FR" sz="2000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Le partenariat avec OSV : plusieurs collaborations depuis la création de l’association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Incubateur Annecy Base Camp : prise en charge des prestations souhaitées par les incubés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Jeunes entreprises : sélection des entreprises parrainées par les leaders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Développement international : organisation de collectifs (sensibilisation/information)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Développement international : soutien financier dans le cadre de la participation des entreprises aux salons ISPO et OUTDOOR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Formation continue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A venir : collaboration en matière d’innovation</a:t>
            </a:r>
          </a:p>
        </p:txBody>
      </p:sp>
      <p:pic>
        <p:nvPicPr>
          <p:cNvPr id="1026" name="Picture 2" descr="Logo_OSV_lo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274906"/>
            <a:ext cx="46958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956376" y="58772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LP</a:t>
            </a:r>
          </a:p>
        </p:txBody>
      </p:sp>
    </p:spTree>
    <p:extLst>
      <p:ext uri="{BB962C8B-B14F-4D97-AF65-F5344CB8AC3E}">
        <p14:creationId xmlns:p14="http://schemas.microsoft.com/office/powerpoint/2010/main" val="1053786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>
            <a:spLocks/>
          </p:cNvSpPr>
          <p:nvPr/>
        </p:nvSpPr>
        <p:spPr bwMode="auto">
          <a:xfrm>
            <a:off x="251520" y="188640"/>
            <a:ext cx="639447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3000" b="1" dirty="0">
                <a:solidFill>
                  <a:schemeClr val="bg1"/>
                </a:solidFill>
                <a:latin typeface="DejaVu Sans Condensed" pitchFamily="34" charset="0"/>
              </a:rPr>
              <a:t>LA PROXIMITE DE GENEVE</a:t>
            </a:r>
            <a:endParaRPr lang="fr-FR" sz="2300" b="1" dirty="0">
              <a:solidFill>
                <a:schemeClr val="tx2"/>
              </a:solidFill>
              <a:latin typeface="DejaVu Sans Condensed" pitchFamily="34" charset="0"/>
            </a:endParaRPr>
          </a:p>
        </p:txBody>
      </p:sp>
      <p:sp>
        <p:nvSpPr>
          <p:cNvPr id="8198" name="Espace réservé du contenu 2"/>
          <p:cNvSpPr>
            <a:spLocks/>
          </p:cNvSpPr>
          <p:nvPr/>
        </p:nvSpPr>
        <p:spPr bwMode="auto">
          <a:xfrm>
            <a:off x="467544" y="836712"/>
            <a:ext cx="8496944" cy="592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000" b="1" dirty="0">
                <a:solidFill>
                  <a:srgbClr val="004379"/>
                </a:solidFill>
                <a:latin typeface="DejaVu Sans Condensed" pitchFamily="34" charset="0"/>
              </a:rPr>
              <a:t>Un levier de développement</a:t>
            </a:r>
          </a:p>
          <a:p>
            <a:pPr>
              <a:spcBef>
                <a:spcPct val="20000"/>
              </a:spcBef>
            </a:pPr>
            <a:endParaRPr lang="fr-FR" sz="1000" dirty="0">
              <a:solidFill>
                <a:srgbClr val="004379"/>
              </a:solidFill>
              <a:latin typeface="DejaVu Sans Condensed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Des contraintes pour l’économie de Haute-Savoie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« Fuite » de la main d’</a:t>
            </a:r>
            <a:r>
              <a:rPr lang="fr-FR" dirty="0" err="1">
                <a:solidFill>
                  <a:srgbClr val="004379"/>
                </a:solidFill>
                <a:latin typeface="DejaVu Sans Condensed" pitchFamily="34" charset="0"/>
              </a:rPr>
              <a:t>oeuvre</a:t>
            </a:r>
            <a:endParaRPr lang="fr-FR" dirty="0">
              <a:solidFill>
                <a:srgbClr val="004379"/>
              </a:solidFill>
              <a:latin typeface="DejaVu Sans Condensed" pitchFamily="34" charset="0"/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Impacts sur le niveau des salaires pour « fidéliser » les collaborateurs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Problématiques de logements et de déplacements</a:t>
            </a:r>
            <a:endParaRPr lang="fr-FR" sz="2000" dirty="0">
              <a:solidFill>
                <a:srgbClr val="004379"/>
              </a:solidFill>
              <a:latin typeface="DejaVu Sans Condensed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Mais des retombées avérées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Suisse: 3</a:t>
            </a:r>
            <a:r>
              <a:rPr lang="fr-FR" baseline="30000" dirty="0">
                <a:solidFill>
                  <a:srgbClr val="004379"/>
                </a:solidFill>
                <a:latin typeface="DejaVu Sans Condensed" pitchFamily="34" charset="0"/>
              </a:rPr>
              <a:t>ème</a:t>
            </a: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 pays client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Consommateurs et touristes suisses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80 000 frontaliers actifs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Proximité de l’aéroport international de Cointrin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Fonds frontaliers (200 M€ versés par Genève à la Haute-Savoie en 2016)</a:t>
            </a:r>
            <a:endParaRPr lang="fr-FR" sz="2000" dirty="0">
              <a:solidFill>
                <a:srgbClr val="004379"/>
              </a:solidFill>
              <a:latin typeface="DejaVu Sans Condensed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Projet de territoire : le Grand Genève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Création du pôle métropolitain du Genevois français (4</a:t>
            </a:r>
            <a:r>
              <a:rPr lang="fr-FR" baseline="30000" dirty="0">
                <a:solidFill>
                  <a:srgbClr val="004379"/>
                </a:solidFill>
                <a:latin typeface="DejaVu Sans Condensed" pitchFamily="34" charset="0"/>
              </a:rPr>
              <a:t>ème</a:t>
            </a: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 métropole de la Région après Lyon, Grenoble et Clermont)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Objectif : travailler avec les autorités suisses</a:t>
            </a:r>
          </a:p>
          <a:p>
            <a:pPr>
              <a:spcBef>
                <a:spcPct val="20000"/>
              </a:spcBef>
            </a:pPr>
            <a:endParaRPr lang="fr-FR" sz="2000" dirty="0">
              <a:solidFill>
                <a:srgbClr val="004379"/>
              </a:solidFill>
              <a:latin typeface="DejaVu Sans Condensed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956376" y="58772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GM</a:t>
            </a:r>
          </a:p>
        </p:txBody>
      </p:sp>
    </p:spTree>
    <p:extLst>
      <p:ext uri="{BB962C8B-B14F-4D97-AF65-F5344CB8AC3E}">
        <p14:creationId xmlns:p14="http://schemas.microsoft.com/office/powerpoint/2010/main" val="1796912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>
            <a:spLocks/>
          </p:cNvSpPr>
          <p:nvPr/>
        </p:nvSpPr>
        <p:spPr bwMode="auto">
          <a:xfrm>
            <a:off x="251520" y="116632"/>
            <a:ext cx="639447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3000" b="1" dirty="0">
                <a:solidFill>
                  <a:schemeClr val="bg1"/>
                </a:solidFill>
                <a:latin typeface="DejaVu Sans Condensed" pitchFamily="34" charset="0"/>
              </a:rPr>
              <a:t>LA PROXIMITE DE GENEVE</a:t>
            </a:r>
            <a:endParaRPr lang="fr-FR" sz="2300" b="1" dirty="0">
              <a:solidFill>
                <a:schemeClr val="tx2"/>
              </a:solidFill>
              <a:latin typeface="DejaVu Sans Condensed" pitchFamily="34" charset="0"/>
            </a:endParaRPr>
          </a:p>
        </p:txBody>
      </p:sp>
      <p:pic>
        <p:nvPicPr>
          <p:cNvPr id="4" name="Picture 2" descr="http://magazine.cg74.fr/assets/?b=FFF&amp;w=600&amp;q=85&amp;i=p34-carteGrandGeneve-p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73125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35896" y="1052736"/>
            <a:ext cx="1728192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/>
          <p:cNvSpPr>
            <a:spLocks/>
          </p:cNvSpPr>
          <p:nvPr/>
        </p:nvSpPr>
        <p:spPr bwMode="auto">
          <a:xfrm>
            <a:off x="395536" y="1052736"/>
            <a:ext cx="7413948" cy="579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Projet de territoire : le Grand Genève</a:t>
            </a:r>
          </a:p>
          <a:p>
            <a:pPr marL="62865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1600" dirty="0">
                <a:solidFill>
                  <a:srgbClr val="004379"/>
                </a:solidFill>
                <a:latin typeface="DejaVu Sans Condensed" pitchFamily="34" charset="0"/>
              </a:rPr>
              <a:t>2 pays</a:t>
            </a:r>
          </a:p>
          <a:p>
            <a:pPr marL="62865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1600" dirty="0">
                <a:solidFill>
                  <a:srgbClr val="004379"/>
                </a:solidFill>
                <a:latin typeface="DejaVu Sans Condensed" pitchFamily="34" charset="0"/>
              </a:rPr>
              <a:t>2 cantons suisses</a:t>
            </a:r>
          </a:p>
          <a:p>
            <a:pPr marL="62865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1600" dirty="0">
                <a:solidFill>
                  <a:srgbClr val="004379"/>
                </a:solidFill>
                <a:latin typeface="DejaVu Sans Condensed" pitchFamily="34" charset="0"/>
              </a:rPr>
              <a:t>2 départements français</a:t>
            </a:r>
          </a:p>
          <a:p>
            <a:pPr marL="62865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1600" dirty="0">
                <a:solidFill>
                  <a:srgbClr val="004379"/>
                </a:solidFill>
                <a:latin typeface="DejaVu Sans Condensed" pitchFamily="34" charset="0"/>
              </a:rPr>
              <a:t>1 Pôle métropolitain</a:t>
            </a:r>
          </a:p>
          <a:p>
            <a:pPr marL="62865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1600" dirty="0">
                <a:solidFill>
                  <a:srgbClr val="004379"/>
                </a:solidFill>
                <a:latin typeface="DejaVu Sans Condensed" pitchFamily="34" charset="0"/>
              </a:rPr>
              <a:t>1 région</a:t>
            </a:r>
          </a:p>
          <a:p>
            <a:pPr marL="62865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1600" dirty="0">
                <a:solidFill>
                  <a:srgbClr val="004379"/>
                </a:solidFill>
                <a:latin typeface="DejaVu Sans Condensed" pitchFamily="34" charset="0"/>
              </a:rPr>
              <a:t>915 000 habitants</a:t>
            </a:r>
          </a:p>
          <a:p>
            <a:pPr marL="62865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1600" dirty="0">
                <a:solidFill>
                  <a:srgbClr val="004379"/>
                </a:solidFill>
                <a:latin typeface="DejaVu Sans Condensed" pitchFamily="34" charset="0"/>
              </a:rPr>
              <a:t>Environ 450 000 emplois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Deux enjeux</a:t>
            </a:r>
          </a:p>
          <a:p>
            <a:pPr marL="62865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1600" dirty="0">
                <a:solidFill>
                  <a:srgbClr val="004379"/>
                </a:solidFill>
                <a:latin typeface="DejaVu Sans Condensed" pitchFamily="34" charset="0"/>
              </a:rPr>
              <a:t>Les déplacements avec le</a:t>
            </a:r>
          </a:p>
          <a:p>
            <a:pPr marL="628650">
              <a:spcBef>
                <a:spcPct val="20000"/>
              </a:spcBef>
            </a:pPr>
            <a:r>
              <a:rPr lang="fr-FR" sz="1600" dirty="0">
                <a:solidFill>
                  <a:srgbClr val="004379"/>
                </a:solidFill>
                <a:latin typeface="DejaVu Sans Condensed" pitchFamily="34" charset="0"/>
              </a:rPr>
              <a:t>Léman Express, le tram</a:t>
            </a:r>
          </a:p>
          <a:p>
            <a:pPr marL="628650">
              <a:spcBef>
                <a:spcPct val="20000"/>
              </a:spcBef>
            </a:pPr>
            <a:r>
              <a:rPr lang="fr-FR" sz="1600" dirty="0">
                <a:solidFill>
                  <a:srgbClr val="004379"/>
                </a:solidFill>
                <a:latin typeface="DejaVu Sans Condensed" pitchFamily="34" charset="0"/>
              </a:rPr>
              <a:t>d’Annemasse et les</a:t>
            </a:r>
          </a:p>
          <a:p>
            <a:pPr marL="628650">
              <a:spcBef>
                <a:spcPct val="20000"/>
              </a:spcBef>
            </a:pPr>
            <a:r>
              <a:rPr lang="fr-FR" sz="1600" dirty="0">
                <a:solidFill>
                  <a:srgbClr val="004379"/>
                </a:solidFill>
                <a:latin typeface="DejaVu Sans Condensed" pitchFamily="34" charset="0"/>
              </a:rPr>
              <a:t>Parkings relais</a:t>
            </a:r>
          </a:p>
          <a:p>
            <a:pPr marL="62865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1600" dirty="0">
                <a:solidFill>
                  <a:srgbClr val="004379"/>
                </a:solidFill>
                <a:latin typeface="DejaVu Sans Condensed" pitchFamily="34" charset="0"/>
              </a:rPr>
              <a:t>L’économie avec la</a:t>
            </a:r>
          </a:p>
          <a:p>
            <a:pPr marL="628650">
              <a:spcBef>
                <a:spcPct val="20000"/>
              </a:spcBef>
            </a:pPr>
            <a:r>
              <a:rPr lang="fr-FR" sz="1600" dirty="0">
                <a:solidFill>
                  <a:srgbClr val="004379"/>
                </a:solidFill>
                <a:latin typeface="DejaVu Sans Condensed" pitchFamily="34" charset="0"/>
              </a:rPr>
              <a:t>recherche d’un rééquilibrage</a:t>
            </a:r>
          </a:p>
          <a:p>
            <a:pPr marL="628650">
              <a:spcBef>
                <a:spcPct val="20000"/>
              </a:spcBef>
            </a:pPr>
            <a:r>
              <a:rPr lang="fr-FR" sz="1600" dirty="0">
                <a:solidFill>
                  <a:srgbClr val="004379"/>
                </a:solidFill>
                <a:latin typeface="DejaVu Sans Condensed" pitchFamily="34" charset="0"/>
              </a:rPr>
              <a:t>emplois/logements</a:t>
            </a:r>
          </a:p>
          <a:p>
            <a:pPr marL="285750">
              <a:spcBef>
                <a:spcPct val="20000"/>
              </a:spcBef>
            </a:pPr>
            <a:endParaRPr lang="fr-FR" sz="1600" dirty="0">
              <a:solidFill>
                <a:srgbClr val="004379"/>
              </a:solidFill>
              <a:latin typeface="DejaVu Sans Condensed" pitchFamily="34" charset="0"/>
            </a:endParaRPr>
          </a:p>
          <a:p>
            <a:pPr marL="628650" indent="-342900">
              <a:spcBef>
                <a:spcPct val="20000"/>
              </a:spcBef>
              <a:buFont typeface="Wingdings" pitchFamily="2" charset="2"/>
              <a:buChar char="ü"/>
            </a:pPr>
            <a:endParaRPr lang="fr-FR" sz="1600" dirty="0">
              <a:solidFill>
                <a:srgbClr val="004379"/>
              </a:solidFill>
              <a:latin typeface="DejaVu Sans Condensed" pitchFamily="34" charset="0"/>
            </a:endParaRPr>
          </a:p>
          <a:p>
            <a:pPr marL="628650" indent="-342900">
              <a:spcBef>
                <a:spcPct val="20000"/>
              </a:spcBef>
              <a:buFont typeface="Wingdings" pitchFamily="2" charset="2"/>
              <a:buChar char="ü"/>
            </a:pPr>
            <a:endParaRPr lang="fr-FR" sz="1600" dirty="0">
              <a:solidFill>
                <a:srgbClr val="004379"/>
              </a:solidFill>
              <a:latin typeface="DejaVu Sans Condensed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69882" y="626600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GM</a:t>
            </a:r>
          </a:p>
        </p:txBody>
      </p:sp>
    </p:spTree>
    <p:extLst>
      <p:ext uri="{BB962C8B-B14F-4D97-AF65-F5344CB8AC3E}">
        <p14:creationId xmlns:p14="http://schemas.microsoft.com/office/powerpoint/2010/main" val="3711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>
            <a:spLocks/>
          </p:cNvSpPr>
          <p:nvPr/>
        </p:nvSpPr>
        <p:spPr bwMode="auto">
          <a:xfrm>
            <a:off x="251520" y="116632"/>
            <a:ext cx="639447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3000" b="1" dirty="0">
                <a:solidFill>
                  <a:schemeClr val="bg1"/>
                </a:solidFill>
                <a:latin typeface="DejaVu Sans Condensed" pitchFamily="34" charset="0"/>
              </a:rPr>
              <a:t>LA PROXIMITE DE GENEVE</a:t>
            </a:r>
            <a:endParaRPr lang="fr-FR" sz="2300" b="1" dirty="0">
              <a:solidFill>
                <a:schemeClr val="tx2"/>
              </a:solidFill>
              <a:latin typeface="DejaVu Sans Condense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35896" y="1052736"/>
            <a:ext cx="1728192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/>
          <p:cNvSpPr>
            <a:spLocks/>
          </p:cNvSpPr>
          <p:nvPr/>
        </p:nvSpPr>
        <p:spPr bwMode="auto">
          <a:xfrm>
            <a:off x="251520" y="980728"/>
            <a:ext cx="8568952" cy="17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000" b="1" dirty="0">
                <a:solidFill>
                  <a:srgbClr val="004379"/>
                </a:solidFill>
                <a:latin typeface="DejaVu Sans Condensed" pitchFamily="34" charset="0"/>
              </a:rPr>
              <a:t>L’accompagnement de la CCI Haute-Savoie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L’expertise de la CCI sur la Suisse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Développement commercial avec la Suisse (qui paradoxalement s’apparente à du « Grand Export »)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Aide à l’implantation (en France ou en Suisse) et à la bi-localisation </a:t>
            </a:r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902" y="2683210"/>
            <a:ext cx="2737007" cy="3717032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/>
          </p:cNvSpPr>
          <p:nvPr/>
        </p:nvSpPr>
        <p:spPr bwMode="auto">
          <a:xfrm>
            <a:off x="251520" y="2708920"/>
            <a:ext cx="5976664" cy="408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Les relations d’affaires franco-suisses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Organisation de convention d’affaires transfrontalières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En partenariat avec le Conseil du Léman (Ain / Haute-Savoie / Genève / Valais / Vaud)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Dans le cadre de l’ULCC (5 CCI françaises et suisses)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2016 : Léman Business </a:t>
            </a:r>
            <a:r>
              <a:rPr lang="fr-FR" dirty="0" err="1">
                <a:solidFill>
                  <a:srgbClr val="004379"/>
                </a:solidFill>
                <a:latin typeface="DejaVu Sans Condensed" pitchFamily="34" charset="0"/>
              </a:rPr>
              <a:t>Matchmaking</a:t>
            </a: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 100% Outdoor (avec OSV)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2017 : </a:t>
            </a:r>
            <a:r>
              <a:rPr lang="fr-FR" dirty="0" err="1">
                <a:solidFill>
                  <a:srgbClr val="004379"/>
                </a:solidFill>
                <a:latin typeface="DejaVu Sans Condensed" pitchFamily="34" charset="0"/>
              </a:rPr>
              <a:t>Biotechs</a:t>
            </a: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/</a:t>
            </a:r>
            <a:r>
              <a:rPr lang="fr-FR" dirty="0" err="1">
                <a:solidFill>
                  <a:srgbClr val="004379"/>
                </a:solidFill>
                <a:latin typeface="DejaVu Sans Condensed" pitchFamily="34" charset="0"/>
              </a:rPr>
              <a:t>Medtechs</a:t>
            </a: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, en partenariat avec Lyon </a:t>
            </a:r>
            <a:r>
              <a:rPr lang="fr-FR" dirty="0" err="1">
                <a:solidFill>
                  <a:srgbClr val="004379"/>
                </a:solidFill>
                <a:latin typeface="DejaVu Sans Condensed" pitchFamily="34" charset="0"/>
              </a:rPr>
              <a:t>BioPôle</a:t>
            </a: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 notamment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endParaRPr lang="fr-FR" dirty="0">
              <a:solidFill>
                <a:srgbClr val="004379"/>
              </a:solidFill>
              <a:latin typeface="DejaVu Sans Condensed" pitchFamily="34" charset="0"/>
            </a:endParaRPr>
          </a:p>
          <a:p>
            <a:pPr lvl="0"/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7445022" y="640024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LP</a:t>
            </a:r>
          </a:p>
        </p:txBody>
      </p:sp>
    </p:spTree>
    <p:extLst>
      <p:ext uri="{BB962C8B-B14F-4D97-AF65-F5344CB8AC3E}">
        <p14:creationId xmlns:p14="http://schemas.microsoft.com/office/powerpoint/2010/main" val="2532091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/>
          </p:cNvSpPr>
          <p:nvPr/>
        </p:nvSpPr>
        <p:spPr bwMode="auto">
          <a:xfrm>
            <a:off x="251520" y="188640"/>
            <a:ext cx="639447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3000" b="1" dirty="0">
                <a:solidFill>
                  <a:schemeClr val="bg1"/>
                </a:solidFill>
                <a:latin typeface="DejaVu Sans Condensed" pitchFamily="34" charset="0"/>
              </a:rPr>
              <a:t>LA HAUTE-SAVOIE</a:t>
            </a:r>
            <a:endParaRPr lang="fr-FR" sz="2300" b="1" dirty="0">
              <a:solidFill>
                <a:schemeClr val="tx2"/>
              </a:solidFill>
              <a:latin typeface="DejaVu Sans Condensed" pitchFamily="34" charset="0"/>
            </a:endParaRPr>
          </a:p>
        </p:txBody>
      </p:sp>
      <p:sp>
        <p:nvSpPr>
          <p:cNvPr id="8198" name="Espace réservé du contenu 2"/>
          <p:cNvSpPr>
            <a:spLocks/>
          </p:cNvSpPr>
          <p:nvPr/>
        </p:nvSpPr>
        <p:spPr bwMode="auto">
          <a:xfrm>
            <a:off x="395536" y="908720"/>
            <a:ext cx="8532440" cy="505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000" b="1" dirty="0">
                <a:solidFill>
                  <a:srgbClr val="004379"/>
                </a:solidFill>
                <a:latin typeface="DejaVu Sans Condensed" pitchFamily="34" charset="0"/>
              </a:rPr>
              <a:t>En résumé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800 000 habitants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504 000 actifs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Plus de 80 000 frontaliers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68 616 entreprises dont 94,6% ont moins de 10 salariés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6 600 créations d’entreprise par an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Dynamisme économique, touristique, démographique avec des effets sur </a:t>
            </a:r>
          </a:p>
          <a:p>
            <a:pPr>
              <a:spcBef>
                <a:spcPct val="20000"/>
              </a:spcBef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	- Le Commerce : 14 500 entreprises</a:t>
            </a:r>
          </a:p>
          <a:p>
            <a:pPr>
              <a:spcBef>
                <a:spcPct val="20000"/>
              </a:spcBef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	- Les Services : 35 000 entreprises</a:t>
            </a:r>
          </a:p>
          <a:p>
            <a:pPr>
              <a:spcBef>
                <a:spcPct val="20000"/>
              </a:spcBef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	- Le BTP : 8 600 entreprises</a:t>
            </a:r>
          </a:p>
          <a:p>
            <a:pPr>
              <a:spcBef>
                <a:spcPct val="20000"/>
              </a:spcBef>
            </a:pPr>
            <a:endParaRPr lang="fr-FR" dirty="0">
              <a:solidFill>
                <a:srgbClr val="004379"/>
              </a:solidFill>
              <a:latin typeface="DejaVu Sans Condensed" pitchFamily="34" charset="0"/>
            </a:endParaRPr>
          </a:p>
          <a:p>
            <a:pPr>
              <a:spcBef>
                <a:spcPct val="20000"/>
              </a:spcBef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Zoom BTP :</a:t>
            </a:r>
          </a:p>
          <a:p>
            <a:pPr>
              <a:spcBef>
                <a:spcPct val="20000"/>
              </a:spcBef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Des tendances de construction</a:t>
            </a:r>
          </a:p>
          <a:p>
            <a:pPr>
              <a:spcBef>
                <a:spcPct val="20000"/>
              </a:spcBef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de logements très dynamiques</a:t>
            </a:r>
          </a:p>
          <a:p>
            <a:pPr>
              <a:spcBef>
                <a:spcPct val="20000"/>
              </a:spcBef>
            </a:pPr>
            <a:endParaRPr lang="fr-FR" dirty="0">
              <a:solidFill>
                <a:srgbClr val="004379"/>
              </a:solidFill>
              <a:latin typeface="DejaVu Sans Condensed" pitchFamily="34" charset="0"/>
            </a:endParaRPr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293096"/>
            <a:ext cx="5436096" cy="257267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351912" y="64886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GM</a:t>
            </a:r>
          </a:p>
        </p:txBody>
      </p:sp>
    </p:spTree>
    <p:extLst>
      <p:ext uri="{BB962C8B-B14F-4D97-AF65-F5344CB8AC3E}">
        <p14:creationId xmlns:p14="http://schemas.microsoft.com/office/powerpoint/2010/main" val="264598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/>
          </p:cNvSpPr>
          <p:nvPr/>
        </p:nvSpPr>
        <p:spPr bwMode="auto">
          <a:xfrm>
            <a:off x="251520" y="188640"/>
            <a:ext cx="6394474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3000" b="1" dirty="0">
                <a:solidFill>
                  <a:schemeClr val="bg1"/>
                </a:solidFill>
                <a:latin typeface="DejaVu Sans Condensed" pitchFamily="34" charset="0"/>
              </a:rPr>
              <a:t>LA HAUTE-SAVOIE</a:t>
            </a:r>
            <a:endParaRPr lang="fr-FR" sz="2300" b="1" dirty="0">
              <a:solidFill>
                <a:schemeClr val="tx2"/>
              </a:solidFill>
              <a:latin typeface="DejaVu Sans Condensed" pitchFamily="34" charset="0"/>
            </a:endParaRPr>
          </a:p>
        </p:txBody>
      </p:sp>
      <p:sp>
        <p:nvSpPr>
          <p:cNvPr id="8198" name="Espace réservé du contenu 2"/>
          <p:cNvSpPr>
            <a:spLocks/>
          </p:cNvSpPr>
          <p:nvPr/>
        </p:nvSpPr>
        <p:spPr bwMode="auto">
          <a:xfrm>
            <a:off x="395536" y="1438905"/>
            <a:ext cx="853244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000" b="1" dirty="0">
                <a:solidFill>
                  <a:srgbClr val="004379"/>
                </a:solidFill>
                <a:latin typeface="DejaVu Sans Condensed" pitchFamily="34" charset="0"/>
              </a:rPr>
              <a:t>La Haute-Savoie est dans une logique de croissance</a:t>
            </a:r>
          </a:p>
          <a:p>
            <a:pPr>
              <a:spcBef>
                <a:spcPct val="20000"/>
              </a:spcBef>
            </a:pPr>
            <a:endParaRPr lang="fr-FR" sz="2000" b="1" dirty="0">
              <a:solidFill>
                <a:srgbClr val="004379"/>
              </a:solidFill>
              <a:latin typeface="DejaVu Sans Condensed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Portée aujourd’hui par 4 filières d’excellence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Que la CCI soutient et accompagne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En cohérence avec sa mission de proximité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Et son objectif de contribuer dès aujourd’hui à l’économie de demain</a:t>
            </a:r>
          </a:p>
          <a:p>
            <a:pPr>
              <a:spcBef>
                <a:spcPct val="20000"/>
              </a:spcBef>
            </a:pPr>
            <a:endParaRPr lang="fr-FR" dirty="0">
              <a:solidFill>
                <a:srgbClr val="004379"/>
              </a:solidFill>
              <a:latin typeface="DejaVu Sans Condensed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956376" y="58772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GM</a:t>
            </a:r>
          </a:p>
        </p:txBody>
      </p:sp>
    </p:spTree>
    <p:extLst>
      <p:ext uri="{BB962C8B-B14F-4D97-AF65-F5344CB8AC3E}">
        <p14:creationId xmlns:p14="http://schemas.microsoft.com/office/powerpoint/2010/main" val="3234564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/>
          </p:cNvSpPr>
          <p:nvPr/>
        </p:nvSpPr>
        <p:spPr bwMode="auto">
          <a:xfrm>
            <a:off x="251520" y="116632"/>
            <a:ext cx="6624736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3000" b="1" dirty="0">
                <a:solidFill>
                  <a:schemeClr val="bg1"/>
                </a:solidFill>
                <a:latin typeface="DejaVu Sans Condensed" pitchFamily="34" charset="0"/>
              </a:rPr>
              <a:t>La Haute-Savoie, un territoire visant l’excellence</a:t>
            </a:r>
            <a:endParaRPr lang="fr-FR" sz="2300" b="1" dirty="0">
              <a:solidFill>
                <a:schemeClr val="tx2"/>
              </a:solidFill>
              <a:latin typeface="DejaVu Sans Condensed" pitchFamily="34" charset="0"/>
            </a:endParaRPr>
          </a:p>
        </p:txBody>
      </p:sp>
      <p:sp>
        <p:nvSpPr>
          <p:cNvPr id="8198" name="Espace réservé du contenu 2"/>
          <p:cNvSpPr>
            <a:spLocks/>
          </p:cNvSpPr>
          <p:nvPr/>
        </p:nvSpPr>
        <p:spPr bwMode="auto">
          <a:xfrm>
            <a:off x="251520" y="1052736"/>
            <a:ext cx="8136904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b="1" dirty="0">
                <a:solidFill>
                  <a:srgbClr val="004379"/>
                </a:solidFill>
              </a:rPr>
              <a:t>Un grand merci pour votre invitation</a:t>
            </a:r>
          </a:p>
          <a:p>
            <a:pPr>
              <a:spcBef>
                <a:spcPct val="20000"/>
              </a:spcBef>
            </a:pPr>
            <a:endParaRPr lang="fr-FR" sz="2000" dirty="0">
              <a:solidFill>
                <a:srgbClr val="004379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</a:rPr>
              <a:t>Un choix de vous présenter la Haute-Savoie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fr-FR" sz="2000" dirty="0">
                <a:solidFill>
                  <a:srgbClr val="004379"/>
                </a:solidFill>
              </a:rPr>
              <a:t>Sous un angle économique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fr-FR" sz="2000" dirty="0">
                <a:solidFill>
                  <a:srgbClr val="004379"/>
                </a:solidFill>
              </a:rPr>
              <a:t>Avec un focus sur les filières d’excellence (Industrie/Décolletage, Tourisme, </a:t>
            </a:r>
            <a:r>
              <a:rPr lang="fr-FR" sz="2000" dirty="0" err="1">
                <a:solidFill>
                  <a:srgbClr val="004379"/>
                </a:solidFill>
              </a:rPr>
              <a:t>Outdoor</a:t>
            </a:r>
            <a:r>
              <a:rPr lang="fr-FR" sz="2000" dirty="0">
                <a:solidFill>
                  <a:srgbClr val="004379"/>
                </a:solidFill>
              </a:rPr>
              <a:t>, Image) et sur notre caractère frontalier avec la Suisse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</a:rPr>
              <a:t>Sur ces domaines, présentation d’éléments clés et des actions spécifiques de la CCI </a:t>
            </a:r>
          </a:p>
          <a:p>
            <a:pPr>
              <a:spcBef>
                <a:spcPct val="20000"/>
              </a:spcBef>
            </a:pPr>
            <a:endParaRPr lang="fr-FR" sz="2000" dirty="0">
              <a:solidFill>
                <a:srgbClr val="004379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</a:rPr>
              <a:t>Présentation assurée par Guy </a:t>
            </a:r>
            <a:r>
              <a:rPr lang="fr-FR" sz="2000" dirty="0" err="1">
                <a:solidFill>
                  <a:srgbClr val="004379"/>
                </a:solidFill>
              </a:rPr>
              <a:t>Métral</a:t>
            </a:r>
            <a:r>
              <a:rPr lang="fr-FR" sz="2000" dirty="0">
                <a:solidFill>
                  <a:srgbClr val="004379"/>
                </a:solidFill>
              </a:rPr>
              <a:t>, Président et Laurence Paturel, Directrice Générale  de la CCI Haute-Savoie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fr-FR" sz="2000" dirty="0">
              <a:solidFill>
                <a:srgbClr val="004379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</a:rPr>
              <a:t>Questions/réponses à la fin de l’intervention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fr-FR" sz="2000" dirty="0">
              <a:solidFill>
                <a:srgbClr val="004379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956376" y="58772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GM</a:t>
            </a:r>
          </a:p>
        </p:txBody>
      </p:sp>
    </p:spTree>
    <p:extLst>
      <p:ext uri="{BB962C8B-B14F-4D97-AF65-F5344CB8AC3E}">
        <p14:creationId xmlns:p14="http://schemas.microsoft.com/office/powerpoint/2010/main" val="54308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956376" y="58772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GM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1520" y="1556792"/>
            <a:ext cx="8676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4379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Merci pour votre attention</a:t>
            </a:r>
          </a:p>
          <a:p>
            <a:pPr algn="ctr"/>
            <a:endParaRPr lang="fr-FR" sz="2800" b="1" dirty="0">
              <a:solidFill>
                <a:srgbClr val="004379"/>
              </a:solidFill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endParaRPr>
          </a:p>
          <a:p>
            <a:pPr algn="ctr"/>
            <a:endParaRPr lang="fr-FR" sz="2800" b="1" dirty="0">
              <a:solidFill>
                <a:srgbClr val="004379"/>
              </a:solidFill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endParaRPr>
          </a:p>
          <a:p>
            <a:pPr algn="ctr"/>
            <a:endParaRPr lang="fr-FR" sz="2800" b="1" dirty="0">
              <a:solidFill>
                <a:srgbClr val="004379"/>
              </a:solidFill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endParaRPr>
          </a:p>
          <a:p>
            <a:pPr algn="ctr"/>
            <a:r>
              <a:rPr lang="fr-FR" sz="2800" b="1" dirty="0">
                <a:solidFill>
                  <a:srgbClr val="004379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A votre disposition pour toutes questions</a:t>
            </a:r>
          </a:p>
        </p:txBody>
      </p:sp>
      <p:sp>
        <p:nvSpPr>
          <p:cNvPr id="6" name="Titre 1"/>
          <p:cNvSpPr>
            <a:spLocks/>
          </p:cNvSpPr>
          <p:nvPr/>
        </p:nvSpPr>
        <p:spPr bwMode="auto">
          <a:xfrm>
            <a:off x="251520" y="116632"/>
            <a:ext cx="6624736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3000" b="1" dirty="0">
                <a:solidFill>
                  <a:schemeClr val="bg1"/>
                </a:solidFill>
                <a:latin typeface="DejaVu Sans Condensed" pitchFamily="34" charset="0"/>
              </a:rPr>
              <a:t>La Haute-Savoie, un territoire visant l’excellence</a:t>
            </a:r>
            <a:endParaRPr lang="fr-FR" sz="2300" b="1" dirty="0">
              <a:solidFill>
                <a:schemeClr val="tx2"/>
              </a:solidFill>
              <a:latin typeface="DejaVu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94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78" y="1268760"/>
            <a:ext cx="5333926" cy="316835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/>
          </p:cNvSpPr>
          <p:nvPr/>
        </p:nvSpPr>
        <p:spPr bwMode="auto">
          <a:xfrm>
            <a:off x="251520" y="188640"/>
            <a:ext cx="558006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3000" b="1" dirty="0">
                <a:solidFill>
                  <a:schemeClr val="bg1"/>
                </a:solidFill>
                <a:latin typeface="DejaVu Sans Condensed" pitchFamily="34" charset="0"/>
              </a:rPr>
              <a:t>LA HAUTE-SAVOIE</a:t>
            </a:r>
            <a:endParaRPr lang="fr-FR" sz="2300" b="1" dirty="0">
              <a:solidFill>
                <a:schemeClr val="tx2"/>
              </a:solidFill>
              <a:latin typeface="DejaVu Sans Condensed" pitchFamily="34" charset="0"/>
            </a:endParaRPr>
          </a:p>
        </p:txBody>
      </p:sp>
      <p:sp>
        <p:nvSpPr>
          <p:cNvPr id="8198" name="Espace réservé du contenu 2"/>
          <p:cNvSpPr>
            <a:spLocks/>
          </p:cNvSpPr>
          <p:nvPr/>
        </p:nvSpPr>
        <p:spPr bwMode="auto">
          <a:xfrm>
            <a:off x="251520" y="1340768"/>
            <a:ext cx="468052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Un département de la région Auvergne-Rhône-Alpes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Un territoire frontalier avec la Suisse et l’Italie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800 000 habitants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+ 10 000 habitants/an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Plus forte croissance démographique de France entre 2006 et 2015 (+13,6%)</a:t>
            </a:r>
            <a:endParaRPr lang="fr-FR" sz="2000" dirty="0">
              <a:solidFill>
                <a:srgbClr val="004379"/>
              </a:solidFill>
            </a:endParaRPr>
          </a:p>
        </p:txBody>
      </p:sp>
      <p:sp>
        <p:nvSpPr>
          <p:cNvPr id="5" name="Espace réservé du contenu 2"/>
          <p:cNvSpPr>
            <a:spLocks/>
          </p:cNvSpPr>
          <p:nvPr/>
        </p:nvSpPr>
        <p:spPr bwMode="auto">
          <a:xfrm>
            <a:off x="251520" y="4653136"/>
            <a:ext cx="777686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Une notoriété touristique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Mais aussi un territoire industriel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Dont la dynamique repose sur des filières d’excellence soutenues par les collectivités et la CCI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956376" y="58772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GM</a:t>
            </a:r>
          </a:p>
        </p:txBody>
      </p:sp>
    </p:spTree>
    <p:extLst>
      <p:ext uri="{BB962C8B-B14F-4D97-AF65-F5344CB8AC3E}">
        <p14:creationId xmlns:p14="http://schemas.microsoft.com/office/powerpoint/2010/main" val="404275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/>
          </p:cNvSpPr>
          <p:nvPr/>
        </p:nvSpPr>
        <p:spPr bwMode="auto">
          <a:xfrm>
            <a:off x="280938" y="188640"/>
            <a:ext cx="5155158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3000" b="1" dirty="0">
                <a:solidFill>
                  <a:schemeClr val="bg1"/>
                </a:solidFill>
                <a:latin typeface="DejaVu Sans Condensed" pitchFamily="34" charset="0"/>
              </a:rPr>
              <a:t>L’INDUSTRIE</a:t>
            </a:r>
            <a:endParaRPr lang="fr-FR" sz="2300" b="1" dirty="0">
              <a:solidFill>
                <a:schemeClr val="tx2"/>
              </a:solidFill>
              <a:latin typeface="DejaVu Sans Condensed" pitchFamily="34" charset="0"/>
            </a:endParaRPr>
          </a:p>
        </p:txBody>
      </p:sp>
      <p:sp>
        <p:nvSpPr>
          <p:cNvPr id="8198" name="Espace réservé du contenu 2"/>
          <p:cNvSpPr>
            <a:spLocks/>
          </p:cNvSpPr>
          <p:nvPr/>
        </p:nvSpPr>
        <p:spPr bwMode="auto">
          <a:xfrm>
            <a:off x="974476" y="1167130"/>
            <a:ext cx="7918004" cy="484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Décolletage et mécanique de précision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646 entreprises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9 790 emplois</a:t>
            </a:r>
            <a:endParaRPr lang="fr-FR" sz="800" dirty="0">
              <a:solidFill>
                <a:srgbClr val="004379"/>
              </a:solidFill>
              <a:latin typeface="DejaVu Sans Condensed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Marchés :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Automobile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Aéronautique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Médical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Horlogerie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Electronique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Robotique…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65% du chiffre d’affaires du décolletage français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Des produits de plus en plus complexes et </a:t>
            </a:r>
            <a:r>
              <a:rPr lang="fr-FR" sz="2000" dirty="0" err="1">
                <a:solidFill>
                  <a:srgbClr val="004379"/>
                </a:solidFill>
                <a:latin typeface="DejaVu Sans Condensed" pitchFamily="34" charset="0"/>
              </a:rPr>
              <a:t>co</a:t>
            </a: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-conçus avec les donneurs d’ordres</a:t>
            </a:r>
            <a:endParaRPr lang="fr-FR" sz="800" dirty="0">
              <a:solidFill>
                <a:srgbClr val="004379"/>
              </a:solidFill>
              <a:latin typeface="DejaVu Sans Condensed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Pôle Mont Blanc Industries / </a:t>
            </a:r>
            <a:r>
              <a:rPr lang="fr-FR" sz="2000" dirty="0" err="1">
                <a:solidFill>
                  <a:srgbClr val="004379"/>
                </a:solidFill>
                <a:latin typeface="DejaVu Sans Condensed" pitchFamily="34" charset="0"/>
              </a:rPr>
              <a:t>SNDec</a:t>
            </a: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 / </a:t>
            </a:r>
            <a:r>
              <a:rPr lang="fr-FR" sz="2000" dirty="0" err="1">
                <a:solidFill>
                  <a:srgbClr val="004379"/>
                </a:solidFill>
                <a:latin typeface="DejaVu Sans Condensed" pitchFamily="34" charset="0"/>
              </a:rPr>
              <a:t>Cetim-CTDec</a:t>
            </a:r>
            <a:endParaRPr lang="fr-FR" sz="2000" dirty="0">
              <a:solidFill>
                <a:srgbClr val="004379"/>
              </a:solidFill>
              <a:latin typeface="DejaVu Sans Condensed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538" y="2653321"/>
            <a:ext cx="1354365" cy="30698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506" y="1894546"/>
            <a:ext cx="1089784" cy="69857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315" y="2624486"/>
            <a:ext cx="1323922" cy="34570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538" y="2056722"/>
            <a:ext cx="1559030" cy="413683"/>
          </a:xfrm>
          <a:prstGeom prst="rect">
            <a:avLst/>
          </a:prstGeom>
        </p:spPr>
      </p:pic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538" y="3924834"/>
            <a:ext cx="2466734" cy="456136"/>
          </a:xfrm>
          <a:prstGeom prst="rect">
            <a:avLst/>
          </a:prstGeom>
        </p:spPr>
      </p:pic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76" y="2753460"/>
            <a:ext cx="672514" cy="862846"/>
          </a:xfrm>
          <a:prstGeom prst="rect">
            <a:avLst/>
          </a:prstGeom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40" y="3924834"/>
            <a:ext cx="1424621" cy="409147"/>
          </a:xfrm>
          <a:prstGeom prst="rect">
            <a:avLst/>
          </a:prstGeom>
        </p:spPr>
      </p:pic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315" y="3301937"/>
            <a:ext cx="1952898" cy="31436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315" y="2067894"/>
            <a:ext cx="1287574" cy="3518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538" y="3228216"/>
            <a:ext cx="1236730" cy="46181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7956376" y="58772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GM</a:t>
            </a:r>
          </a:p>
        </p:txBody>
      </p:sp>
    </p:spTree>
    <p:extLst>
      <p:ext uri="{BB962C8B-B14F-4D97-AF65-F5344CB8AC3E}">
        <p14:creationId xmlns:p14="http://schemas.microsoft.com/office/powerpoint/2010/main" val="967174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653136"/>
            <a:ext cx="678071" cy="678071"/>
          </a:xfrm>
          <a:prstGeom prst="rect">
            <a:avLst/>
          </a:prstGeom>
        </p:spPr>
      </p:pic>
      <p:sp>
        <p:nvSpPr>
          <p:cNvPr id="7" name="Titre 1"/>
          <p:cNvSpPr>
            <a:spLocks/>
          </p:cNvSpPr>
          <p:nvPr/>
        </p:nvSpPr>
        <p:spPr bwMode="auto">
          <a:xfrm>
            <a:off x="265758" y="188640"/>
            <a:ext cx="718656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3000" b="1" dirty="0">
                <a:solidFill>
                  <a:schemeClr val="bg1"/>
                </a:solidFill>
                <a:latin typeface="DejaVu Sans Condensed" pitchFamily="34" charset="0"/>
              </a:rPr>
              <a:t>L’INDUSTRIE</a:t>
            </a:r>
            <a:endParaRPr lang="fr-FR" sz="2300" b="1" dirty="0">
              <a:solidFill>
                <a:schemeClr val="tx2"/>
              </a:solidFill>
              <a:latin typeface="DejaVu Sans Condensed" pitchFamily="34" charset="0"/>
            </a:endParaRPr>
          </a:p>
        </p:txBody>
      </p:sp>
      <p:sp>
        <p:nvSpPr>
          <p:cNvPr id="8198" name="Espace réservé du contenu 2"/>
          <p:cNvSpPr>
            <a:spLocks/>
          </p:cNvSpPr>
          <p:nvPr/>
        </p:nvSpPr>
        <p:spPr bwMode="auto">
          <a:xfrm>
            <a:off x="971600" y="1124744"/>
            <a:ext cx="8064896" cy="38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000" b="1" dirty="0">
                <a:solidFill>
                  <a:srgbClr val="004379"/>
                </a:solidFill>
                <a:latin typeface="DejaVu Sans Condensed" pitchFamily="34" charset="0"/>
              </a:rPr>
              <a:t>Plus globalement, Haute-Savoie = terre industrielle</a:t>
            </a:r>
            <a:endParaRPr lang="fr-FR" sz="2000" dirty="0">
              <a:solidFill>
                <a:srgbClr val="004379"/>
              </a:solidFill>
              <a:latin typeface="DejaVu Sans Condensed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Industrie : environ 20% du PIB (12,6% en France) </a:t>
            </a:r>
            <a:r>
              <a:rPr lang="fr-FR" sz="1000" dirty="0">
                <a:solidFill>
                  <a:srgbClr val="004379"/>
                </a:solidFill>
                <a:latin typeface="DejaVu Sans Condensed" pitchFamily="34" charset="0"/>
              </a:rPr>
              <a:t>– source : Haute-Savoie Avenir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4 435 entreprises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44 990 salariés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Tissu de TPE/PME</a:t>
            </a:r>
            <a:endParaRPr lang="fr-FR" sz="800" dirty="0">
              <a:solidFill>
                <a:srgbClr val="004379"/>
              </a:solidFill>
              <a:latin typeface="DejaVu Sans Condensed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Balance commerciale excédentaire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Exportations 2016 : 5,127 milliards d’euros</a:t>
            </a:r>
          </a:p>
          <a:p>
            <a:pPr lvl="1">
              <a:spcBef>
                <a:spcPct val="20000"/>
              </a:spcBef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			  Allemagne, Espagne, Suisse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Importations 2016 : 3,951 milliards d’euros</a:t>
            </a:r>
          </a:p>
          <a:p>
            <a:pPr lvl="1">
              <a:spcBef>
                <a:spcPct val="20000"/>
              </a:spcBef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			  Allemagne, Italie, Suisse</a:t>
            </a:r>
            <a:endParaRPr lang="fr-FR" sz="800" dirty="0">
              <a:solidFill>
                <a:srgbClr val="004379"/>
              </a:solidFill>
              <a:latin typeface="DejaVu Sans Condensed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Des leaders</a:t>
            </a:r>
            <a:endParaRPr lang="fr-FR" sz="1000" dirty="0">
              <a:solidFill>
                <a:srgbClr val="004379"/>
              </a:solidFill>
              <a:latin typeface="DejaVu Sans Condensed" pitchFamily="34" charset="0"/>
            </a:endParaRPr>
          </a:p>
        </p:txBody>
      </p:sp>
      <p:pic>
        <p:nvPicPr>
          <p:cNvPr id="4" name="Picture 12" descr="TEFALfamille_1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" t="7640" r="11889" b="75665"/>
          <a:stretch/>
        </p:blipFill>
        <p:spPr bwMode="auto">
          <a:xfrm>
            <a:off x="4139952" y="4725144"/>
            <a:ext cx="1098941" cy="48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077894"/>
            <a:ext cx="1152128" cy="3071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2" b="23541"/>
          <a:stretch/>
        </p:blipFill>
        <p:spPr>
          <a:xfrm>
            <a:off x="4139952" y="5373216"/>
            <a:ext cx="1026933" cy="55801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04" y="4653136"/>
            <a:ext cx="845280" cy="510972"/>
          </a:xfrm>
          <a:prstGeom prst="rect">
            <a:avLst/>
          </a:prstGeom>
        </p:spPr>
      </p:pic>
      <p:pic>
        <p:nvPicPr>
          <p:cNvPr id="9" name="Picture 14" descr="logo-entremon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81"/>
          <a:stretch/>
        </p:blipFill>
        <p:spPr bwMode="auto">
          <a:xfrm>
            <a:off x="6987554" y="4653136"/>
            <a:ext cx="1040829" cy="54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18" y="5301208"/>
            <a:ext cx="869081" cy="574144"/>
          </a:xfrm>
          <a:prstGeom prst="rect">
            <a:avLst/>
          </a:prstGeom>
        </p:spPr>
      </p:pic>
      <p:pic>
        <p:nvPicPr>
          <p:cNvPr id="11" name="Picture 9" descr="logo MOBALP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284" y="4797152"/>
            <a:ext cx="1263409" cy="38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50" y="5445224"/>
            <a:ext cx="1478876" cy="329898"/>
          </a:xfrm>
          <a:prstGeom prst="rect">
            <a:avLst/>
          </a:prstGeom>
        </p:spPr>
      </p:pic>
      <p:pic>
        <p:nvPicPr>
          <p:cNvPr id="13" name="Picture 10" descr="logo vulli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45224"/>
            <a:ext cx="611924" cy="46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6" b="27046"/>
          <a:stretch/>
        </p:blipFill>
        <p:spPr>
          <a:xfrm>
            <a:off x="4028549" y="6021288"/>
            <a:ext cx="1249738" cy="60010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801" y="6021288"/>
            <a:ext cx="649383" cy="65098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473" y="6055185"/>
            <a:ext cx="881839" cy="61417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956376" y="58772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GM</a:t>
            </a:r>
          </a:p>
        </p:txBody>
      </p:sp>
    </p:spTree>
    <p:extLst>
      <p:ext uri="{BB962C8B-B14F-4D97-AF65-F5344CB8AC3E}">
        <p14:creationId xmlns:p14="http://schemas.microsoft.com/office/powerpoint/2010/main" val="3162414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/>
          </p:cNvSpPr>
          <p:nvPr/>
        </p:nvSpPr>
        <p:spPr bwMode="auto">
          <a:xfrm>
            <a:off x="265758" y="188640"/>
            <a:ext cx="718656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3000" b="1" dirty="0">
                <a:solidFill>
                  <a:schemeClr val="bg1"/>
                </a:solidFill>
                <a:latin typeface="DejaVu Sans Condensed" pitchFamily="34" charset="0"/>
              </a:rPr>
              <a:t>L’INDUSTRIE</a:t>
            </a:r>
            <a:endParaRPr lang="fr-FR" sz="2300" b="1" dirty="0">
              <a:solidFill>
                <a:schemeClr val="tx2"/>
              </a:solidFill>
              <a:latin typeface="DejaVu Sans Condensed" pitchFamily="34" charset="0"/>
            </a:endParaRPr>
          </a:p>
        </p:txBody>
      </p:sp>
      <p:sp>
        <p:nvSpPr>
          <p:cNvPr id="8198" name="Espace réservé du contenu 2"/>
          <p:cNvSpPr>
            <a:spLocks/>
          </p:cNvSpPr>
          <p:nvPr/>
        </p:nvSpPr>
        <p:spPr bwMode="auto">
          <a:xfrm>
            <a:off x="971600" y="1124744"/>
            <a:ext cx="8064896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000" b="1" dirty="0">
                <a:solidFill>
                  <a:srgbClr val="004379"/>
                </a:solidFill>
                <a:latin typeface="DejaVu Sans Condensed" pitchFamily="34" charset="0"/>
              </a:rPr>
              <a:t>L’accompagnement de la CCI Haute-Savoie</a:t>
            </a:r>
            <a:endParaRPr lang="fr-FR" sz="2000" dirty="0">
              <a:solidFill>
                <a:srgbClr val="004379"/>
              </a:solidFill>
              <a:latin typeface="DejaVu Sans Condensed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MIDEST / Haute-Savoie Sous-Traitance</a:t>
            </a:r>
            <a:endParaRPr lang="fr-FR" sz="1000" dirty="0">
              <a:solidFill>
                <a:srgbClr val="004379"/>
              </a:solidFill>
              <a:latin typeface="DejaVu Sans Condense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srgbClr val="004379"/>
                </a:solidFill>
              </a:rPr>
              <a:t>Un objectif de </a:t>
            </a:r>
            <a:r>
              <a:rPr lang="fr-FR" u="sng" dirty="0">
                <a:solidFill>
                  <a:srgbClr val="004379"/>
                </a:solidFill>
              </a:rPr>
              <a:t>business</a:t>
            </a:r>
            <a:r>
              <a:rPr lang="fr-FR" dirty="0">
                <a:solidFill>
                  <a:srgbClr val="004379"/>
                </a:solidFill>
              </a:rPr>
              <a:t> par </a:t>
            </a:r>
            <a:r>
              <a:rPr lang="fr-FR" u="sng" dirty="0">
                <a:solidFill>
                  <a:srgbClr val="004379"/>
                </a:solidFill>
              </a:rPr>
              <a:t>la mise en relation</a:t>
            </a:r>
            <a:r>
              <a:rPr lang="fr-FR" dirty="0">
                <a:solidFill>
                  <a:srgbClr val="004379"/>
                </a:solidFill>
              </a:rPr>
              <a:t> clients/fournisseurs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dirty="0">
                <a:solidFill>
                  <a:srgbClr val="004379"/>
                </a:solidFill>
              </a:rPr>
              <a:t>Une approche </a:t>
            </a:r>
            <a:r>
              <a:rPr lang="fr-FR" u="sng" dirty="0">
                <a:solidFill>
                  <a:srgbClr val="004379"/>
                </a:solidFill>
              </a:rPr>
              <a:t>collective</a:t>
            </a:r>
            <a:r>
              <a:rPr lang="fr-FR" dirty="0">
                <a:solidFill>
                  <a:srgbClr val="004379"/>
                </a:solidFill>
              </a:rPr>
              <a:t> des salons (Rist, </a:t>
            </a:r>
            <a:r>
              <a:rPr lang="fr-FR" dirty="0" err="1">
                <a:solidFill>
                  <a:srgbClr val="004379"/>
                </a:solidFill>
              </a:rPr>
              <a:t>Micronora</a:t>
            </a:r>
            <a:r>
              <a:rPr lang="fr-FR" dirty="0">
                <a:solidFill>
                  <a:srgbClr val="004379"/>
                </a:solidFill>
              </a:rPr>
              <a:t>, </a:t>
            </a:r>
            <a:r>
              <a:rPr lang="fr-FR" dirty="0" err="1">
                <a:solidFill>
                  <a:srgbClr val="004379"/>
                </a:solidFill>
              </a:rPr>
              <a:t>Midest</a:t>
            </a:r>
            <a:r>
              <a:rPr lang="fr-FR" dirty="0">
                <a:solidFill>
                  <a:srgbClr val="004379"/>
                </a:solidFill>
              </a:rPr>
              <a:t>…) </a:t>
            </a:r>
          </a:p>
          <a:p>
            <a:endParaRPr lang="fr-FR" dirty="0">
              <a:solidFill>
                <a:srgbClr val="00437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srgbClr val="004379"/>
                </a:solidFill>
              </a:rPr>
              <a:t>40 entreprises de Haute-Savoie au </a:t>
            </a:r>
            <a:r>
              <a:rPr lang="fr-FR" dirty="0" err="1">
                <a:solidFill>
                  <a:srgbClr val="004379"/>
                </a:solidFill>
              </a:rPr>
              <a:t>Midest</a:t>
            </a:r>
            <a:r>
              <a:rPr lang="fr-FR" dirty="0">
                <a:solidFill>
                  <a:srgbClr val="004379"/>
                </a:solidFill>
              </a:rPr>
              <a:t> chaque année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srgbClr val="004379"/>
                </a:solidFill>
              </a:rPr>
              <a:t>1 entreprise sur 2 obtient des nouvelles commandes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srgbClr val="004379"/>
                </a:solidFill>
              </a:rPr>
              <a:t>+ de 40% des entreprises augmentent leur CA </a:t>
            </a:r>
          </a:p>
          <a:p>
            <a:pPr lvl="0"/>
            <a:endParaRPr lang="fr-FR" dirty="0">
              <a:solidFill>
                <a:srgbClr val="004379"/>
              </a:solidFill>
            </a:endParaRPr>
          </a:p>
          <a:p>
            <a:pPr lvl="7"/>
            <a:r>
              <a:rPr lang="fr-FR" b="1" dirty="0">
                <a:solidFill>
                  <a:srgbClr val="004379"/>
                </a:solidFill>
              </a:rPr>
              <a:t>Nouveauté 2017 </a:t>
            </a:r>
            <a:r>
              <a:rPr lang="fr-FR" dirty="0">
                <a:solidFill>
                  <a:srgbClr val="004379"/>
                </a:solidFill>
              </a:rPr>
              <a:t>=&gt; Nouveau collectif régional « Auvergne-Rhône-Alpes Industrie » - Un grand stand régional au </a:t>
            </a:r>
            <a:r>
              <a:rPr lang="fr-FR" dirty="0" err="1">
                <a:solidFill>
                  <a:srgbClr val="004379"/>
                </a:solidFill>
              </a:rPr>
              <a:t>Midest</a:t>
            </a:r>
            <a:r>
              <a:rPr lang="fr-FR" dirty="0">
                <a:solidFill>
                  <a:srgbClr val="004379"/>
                </a:solidFill>
              </a:rPr>
              <a:t> à Paris</a:t>
            </a:r>
          </a:p>
          <a:p>
            <a:pPr lvl="7"/>
            <a:r>
              <a:rPr lang="fr-FR" dirty="0">
                <a:solidFill>
                  <a:srgbClr val="004379"/>
                </a:solidFill>
              </a:rPr>
              <a:t>- Opération qui réunit l’ensemble des CCI de la Région avec le soutien CCIR et celui du Conseil Régional</a:t>
            </a:r>
          </a:p>
        </p:txBody>
      </p:sp>
      <p:pic>
        <p:nvPicPr>
          <p:cNvPr id="1026" name="Picture 2" descr="S:\05-COMMUNICATION PRESTATIONS\09-EVENEMENTIELS\2017\Midest\Dossier de travail sur l'offre\sélection\Nouveau dossier\Stand Haute Savoie\Selection\MIC_29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 b="14621"/>
          <a:stretch/>
        </p:blipFill>
        <p:spPr bwMode="auto">
          <a:xfrm>
            <a:off x="467544" y="3789040"/>
            <a:ext cx="3626851" cy="165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956376" y="58772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LP</a:t>
            </a:r>
          </a:p>
        </p:txBody>
      </p:sp>
    </p:spTree>
    <p:extLst>
      <p:ext uri="{BB962C8B-B14F-4D97-AF65-F5344CB8AC3E}">
        <p14:creationId xmlns:p14="http://schemas.microsoft.com/office/powerpoint/2010/main" val="1560334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4773066" y="2625584"/>
            <a:ext cx="2434034" cy="1597335"/>
          </a:xfrm>
          <a:prstGeom prst="rect">
            <a:avLst/>
          </a:prstGeom>
          <a:ln>
            <a:solidFill>
              <a:srgbClr val="004379"/>
            </a:solidFill>
          </a:ln>
        </p:spPr>
      </p:pic>
      <p:sp>
        <p:nvSpPr>
          <p:cNvPr id="7" name="Titre 1"/>
          <p:cNvSpPr>
            <a:spLocks/>
          </p:cNvSpPr>
          <p:nvPr/>
        </p:nvSpPr>
        <p:spPr bwMode="auto">
          <a:xfrm>
            <a:off x="265758" y="188640"/>
            <a:ext cx="718656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3000" b="1" dirty="0">
                <a:solidFill>
                  <a:schemeClr val="bg1"/>
                </a:solidFill>
                <a:latin typeface="DejaVu Sans Condensed" pitchFamily="34" charset="0"/>
              </a:rPr>
              <a:t>LA FILIERE TOURISME</a:t>
            </a:r>
            <a:endParaRPr lang="fr-FR" sz="2300" b="1" dirty="0">
              <a:solidFill>
                <a:schemeClr val="tx2"/>
              </a:solidFill>
              <a:latin typeface="DejaVu Sans Condensed" pitchFamily="34" charset="0"/>
            </a:endParaRPr>
          </a:p>
        </p:txBody>
      </p:sp>
      <p:sp>
        <p:nvSpPr>
          <p:cNvPr id="8198" name="Espace réservé du contenu 2"/>
          <p:cNvSpPr>
            <a:spLocks/>
          </p:cNvSpPr>
          <p:nvPr/>
        </p:nvSpPr>
        <p:spPr bwMode="auto">
          <a:xfrm>
            <a:off x="971600" y="1268760"/>
            <a:ext cx="741394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000" b="1" dirty="0">
                <a:solidFill>
                  <a:srgbClr val="004379"/>
                </a:solidFill>
                <a:latin typeface="DejaVu Sans Condensed" pitchFamily="34" charset="0"/>
              </a:rPr>
              <a:t>Une notoriété touristique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Des lieux emblématiques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Des stations mondialement connues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58" y="2636913"/>
            <a:ext cx="2434034" cy="1586007"/>
          </a:xfrm>
          <a:prstGeom prst="rect">
            <a:avLst/>
          </a:prstGeom>
          <a:ln>
            <a:solidFill>
              <a:srgbClr val="004379"/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265758" y="4266495"/>
            <a:ext cx="288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E50043"/>
                </a:solidFill>
              </a:rPr>
              <a:t>Lac d’Annecy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086299" y="5147900"/>
            <a:ext cx="288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E50043"/>
                </a:solidFill>
              </a:rPr>
              <a:t>Lac Léman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787950" y="4266495"/>
            <a:ext cx="288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E50043"/>
                </a:solidFill>
              </a:rPr>
              <a:t>Mont-Blanc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453448" y="5517232"/>
            <a:ext cx="288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E50043"/>
                </a:solidFill>
              </a:rPr>
              <a:t>Chamonix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714686" y="6340058"/>
            <a:ext cx="288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E50043"/>
                </a:solidFill>
              </a:rPr>
              <a:t>La Clusaz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11" y="3802969"/>
            <a:ext cx="2242162" cy="1679423"/>
          </a:xfrm>
          <a:prstGeom prst="rect">
            <a:avLst/>
          </a:prstGeom>
          <a:ln>
            <a:solidFill>
              <a:srgbClr val="004379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85" y="3501007"/>
            <a:ext cx="2114676" cy="1586007"/>
          </a:xfrm>
          <a:prstGeom prst="rect">
            <a:avLst/>
          </a:prstGeom>
          <a:ln>
            <a:solidFill>
              <a:srgbClr val="004379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686" y="4726644"/>
            <a:ext cx="2151217" cy="1613413"/>
          </a:xfrm>
          <a:prstGeom prst="rect">
            <a:avLst/>
          </a:prstGeom>
          <a:ln>
            <a:solidFill>
              <a:srgbClr val="004379"/>
            </a:solidFill>
          </a:ln>
        </p:spPr>
      </p:pic>
      <p:sp>
        <p:nvSpPr>
          <p:cNvPr id="16" name="ZoneTexte 15"/>
          <p:cNvSpPr txBox="1"/>
          <p:nvPr/>
        </p:nvSpPr>
        <p:spPr>
          <a:xfrm>
            <a:off x="7956376" y="58772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GM</a:t>
            </a:r>
          </a:p>
        </p:txBody>
      </p:sp>
    </p:spTree>
    <p:extLst>
      <p:ext uri="{BB962C8B-B14F-4D97-AF65-F5344CB8AC3E}">
        <p14:creationId xmlns:p14="http://schemas.microsoft.com/office/powerpoint/2010/main" val="1645093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/>
          </p:cNvSpPr>
          <p:nvPr/>
        </p:nvSpPr>
        <p:spPr bwMode="auto">
          <a:xfrm>
            <a:off x="265758" y="188640"/>
            <a:ext cx="718656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3000" b="1" dirty="0">
                <a:solidFill>
                  <a:schemeClr val="bg1"/>
                </a:solidFill>
                <a:latin typeface="DejaVu Sans Condensed" pitchFamily="34" charset="0"/>
              </a:rPr>
              <a:t>LA FILIERE TOURISME</a:t>
            </a:r>
            <a:endParaRPr lang="fr-FR" sz="2300" b="1" dirty="0">
              <a:solidFill>
                <a:schemeClr val="tx2"/>
              </a:solidFill>
              <a:latin typeface="DejaVu Sans Condensed" pitchFamily="34" charset="0"/>
            </a:endParaRPr>
          </a:p>
        </p:txBody>
      </p:sp>
      <p:sp>
        <p:nvSpPr>
          <p:cNvPr id="8198" name="Espace réservé du contenu 2"/>
          <p:cNvSpPr>
            <a:spLocks/>
          </p:cNvSpPr>
          <p:nvPr/>
        </p:nvSpPr>
        <p:spPr bwMode="auto">
          <a:xfrm>
            <a:off x="971600" y="1196752"/>
            <a:ext cx="7413948" cy="525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2 saisons touristiques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17,3 millions de nuitées l’hiver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13,2 millions de nuitées l’été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3,3 millions de nuitées au printemps et automne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33,8 millions de nuitées au total</a:t>
            </a:r>
          </a:p>
          <a:p>
            <a:pPr lvl="1">
              <a:spcBef>
                <a:spcPct val="20000"/>
              </a:spcBef>
            </a:pPr>
            <a:endParaRPr lang="fr-FR" sz="800" dirty="0">
              <a:solidFill>
                <a:srgbClr val="004379"/>
              </a:solidFill>
              <a:latin typeface="DejaVu Sans Condensed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20% de la richesse touristique générée en Région</a:t>
            </a:r>
          </a:p>
          <a:p>
            <a:pPr marL="361950">
              <a:spcBef>
                <a:spcPct val="20000"/>
              </a:spcBef>
            </a:pPr>
            <a:r>
              <a:rPr lang="fr-FR" sz="1000" dirty="0">
                <a:solidFill>
                  <a:srgbClr val="004379"/>
                </a:solidFill>
                <a:latin typeface="DejaVu Sans Condensed" pitchFamily="34" charset="0"/>
              </a:rPr>
              <a:t>(source : Auvergne-Rhône-Alpes Tourisme)</a:t>
            </a:r>
          </a:p>
          <a:p>
            <a:pPr marL="361950">
              <a:spcBef>
                <a:spcPct val="20000"/>
              </a:spcBef>
            </a:pPr>
            <a:endParaRPr lang="fr-FR" sz="800" dirty="0">
              <a:solidFill>
                <a:srgbClr val="004379"/>
              </a:solidFill>
              <a:latin typeface="DejaVu Sans Condensed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Tourisme d’affaires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Annecy, seconde destination régionale après Lyon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Projet de Centre d’Expositions, </a:t>
            </a:r>
            <a:br>
              <a:rPr lang="fr-FR" dirty="0">
                <a:solidFill>
                  <a:srgbClr val="004379"/>
                </a:solidFill>
                <a:latin typeface="DejaVu Sans Condensed" pitchFamily="34" charset="0"/>
              </a:rPr>
            </a:b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de Séminaires et de Congrès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Palais des Lumières à Evian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Centre de Convention </a:t>
            </a:r>
            <a:r>
              <a:rPr lang="fr-FR" dirty="0" err="1">
                <a:solidFill>
                  <a:srgbClr val="004379"/>
                </a:solidFill>
                <a:latin typeface="DejaVu Sans Condensed" pitchFamily="34" charset="0"/>
              </a:rPr>
              <a:t>Archamps</a:t>
            </a:r>
            <a:endParaRPr lang="fr-FR" dirty="0">
              <a:solidFill>
                <a:srgbClr val="004379"/>
              </a:solidFill>
              <a:latin typeface="DejaVu Sans Condensed" pitchFamily="34" charset="0"/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 err="1">
                <a:solidFill>
                  <a:srgbClr val="004379"/>
                </a:solidFill>
                <a:latin typeface="DejaVu Sans Condensed" pitchFamily="34" charset="0"/>
              </a:rPr>
              <a:t>RochExpo</a:t>
            </a:r>
            <a:endParaRPr lang="fr-FR" dirty="0">
              <a:solidFill>
                <a:srgbClr val="004379"/>
              </a:solidFill>
              <a:latin typeface="DejaVu Sans Condensed" pitchFamily="34" charset="0"/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…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683" y="4537586"/>
            <a:ext cx="3661807" cy="205976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404426" y="650806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GM</a:t>
            </a:r>
          </a:p>
        </p:txBody>
      </p:sp>
    </p:spTree>
    <p:extLst>
      <p:ext uri="{BB962C8B-B14F-4D97-AF65-F5344CB8AC3E}">
        <p14:creationId xmlns:p14="http://schemas.microsoft.com/office/powerpoint/2010/main" val="74485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/>
          </p:cNvSpPr>
          <p:nvPr/>
        </p:nvSpPr>
        <p:spPr bwMode="auto">
          <a:xfrm>
            <a:off x="265758" y="188640"/>
            <a:ext cx="718656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3000" b="1" dirty="0">
                <a:solidFill>
                  <a:schemeClr val="bg1"/>
                </a:solidFill>
                <a:latin typeface="DejaVu Sans Condensed" pitchFamily="34" charset="0"/>
              </a:rPr>
              <a:t>LA FILIERE TOURISME</a:t>
            </a:r>
            <a:endParaRPr lang="fr-FR" sz="2300" b="1" dirty="0">
              <a:solidFill>
                <a:schemeClr val="tx2"/>
              </a:solidFill>
              <a:latin typeface="DejaVu Sans Condensed" pitchFamily="34" charset="0"/>
            </a:endParaRPr>
          </a:p>
        </p:txBody>
      </p:sp>
      <p:sp>
        <p:nvSpPr>
          <p:cNvPr id="8198" name="Espace réservé du contenu 2"/>
          <p:cNvSpPr>
            <a:spLocks/>
          </p:cNvSpPr>
          <p:nvPr/>
        </p:nvSpPr>
        <p:spPr bwMode="auto">
          <a:xfrm>
            <a:off x="179512" y="939376"/>
            <a:ext cx="8690263" cy="523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Des fleurons de l’industrie hôtelière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endParaRPr lang="fr-FR" sz="2000" dirty="0">
              <a:solidFill>
                <a:srgbClr val="004379"/>
              </a:solidFill>
              <a:latin typeface="DejaVu Sans Condensed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endParaRPr lang="fr-FR" sz="2000" dirty="0">
              <a:solidFill>
                <a:srgbClr val="004379"/>
              </a:solidFill>
              <a:latin typeface="DejaVu Sans Condensed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endParaRPr lang="fr-FR" sz="2000" dirty="0">
              <a:solidFill>
                <a:srgbClr val="004379"/>
              </a:solidFill>
              <a:latin typeface="DejaVu Sans Condensed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endParaRPr lang="fr-FR" sz="2000" dirty="0">
              <a:solidFill>
                <a:srgbClr val="004379"/>
              </a:solidFill>
              <a:latin typeface="DejaVu Sans Condensed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endParaRPr lang="fr-FR" sz="2000" dirty="0">
              <a:solidFill>
                <a:srgbClr val="004379"/>
              </a:solidFill>
              <a:latin typeface="DejaVu Sans Condensed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endParaRPr lang="fr-FR" sz="2000" dirty="0">
              <a:solidFill>
                <a:srgbClr val="004379"/>
              </a:solidFill>
              <a:latin typeface="DejaVu Sans Condensed" pitchFamily="34" charset="0"/>
            </a:endParaRPr>
          </a:p>
          <a:p>
            <a:pPr>
              <a:spcBef>
                <a:spcPct val="20000"/>
              </a:spcBef>
            </a:pPr>
            <a:endParaRPr lang="fr-FR" sz="2000" dirty="0">
              <a:solidFill>
                <a:srgbClr val="004379"/>
              </a:solidFill>
              <a:latin typeface="DejaVu Sans Condensed" pitchFamily="34" charset="0"/>
            </a:endParaRPr>
          </a:p>
          <a:p>
            <a:pPr>
              <a:spcBef>
                <a:spcPct val="20000"/>
              </a:spcBef>
            </a:pPr>
            <a:endParaRPr lang="fr-FR" sz="1200" dirty="0">
              <a:solidFill>
                <a:srgbClr val="004379"/>
              </a:solidFill>
              <a:latin typeface="DejaVu Sans Condensed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2000" dirty="0">
                <a:solidFill>
                  <a:srgbClr val="004379"/>
                </a:solidFill>
                <a:latin typeface="DejaVu Sans Condensed" pitchFamily="34" charset="0"/>
              </a:rPr>
              <a:t>Une activité économique à part entière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6 357 entreprises dont 446 hôtels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21 230 salariés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2 sites parmi  les 4 plus visités en Région :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Aiguille du Midi (877 000 visiteurs)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fr-FR" dirty="0">
                <a:solidFill>
                  <a:srgbClr val="004379"/>
                </a:solidFill>
                <a:latin typeface="DejaVu Sans Condensed" pitchFamily="34" charset="0"/>
              </a:rPr>
              <a:t>Mer de Glace (742 000 visiteurs)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198" y="2666367"/>
            <a:ext cx="3096344" cy="1452850"/>
          </a:xfrm>
          <a:prstGeom prst="rect">
            <a:avLst/>
          </a:prstGeom>
          <a:ln>
            <a:solidFill>
              <a:srgbClr val="004379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t="3942" r="3396" b="12522"/>
          <a:stretch/>
        </p:blipFill>
        <p:spPr>
          <a:xfrm>
            <a:off x="300531" y="1551196"/>
            <a:ext cx="2755943" cy="1833069"/>
          </a:xfrm>
          <a:prstGeom prst="rect">
            <a:avLst/>
          </a:prstGeom>
          <a:ln>
            <a:solidFill>
              <a:srgbClr val="004379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" t="3020" r="1297" b="4724"/>
          <a:stretch/>
        </p:blipFill>
        <p:spPr>
          <a:xfrm>
            <a:off x="6150542" y="1212199"/>
            <a:ext cx="2757063" cy="1772398"/>
          </a:xfrm>
          <a:prstGeom prst="rect">
            <a:avLst/>
          </a:prstGeom>
          <a:ln>
            <a:solidFill>
              <a:srgbClr val="004379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202031" y="1212199"/>
            <a:ext cx="288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E50043"/>
                </a:solidFill>
              </a:rPr>
              <a:t>Impérial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151658" y="3149631"/>
            <a:ext cx="288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E50043"/>
                </a:solidFill>
              </a:rPr>
              <a:t>Albert 1er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150541" y="842867"/>
            <a:ext cx="288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E50043"/>
                </a:solidFill>
              </a:rPr>
              <a:t>Evian </a:t>
            </a:r>
            <a:r>
              <a:rPr lang="fr-FR" dirty="0" err="1">
                <a:solidFill>
                  <a:srgbClr val="E50043"/>
                </a:solidFill>
              </a:rPr>
              <a:t>Resort</a:t>
            </a:r>
            <a:endParaRPr lang="fr-FR" dirty="0">
              <a:solidFill>
                <a:srgbClr val="E50043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054198" y="2283064"/>
            <a:ext cx="288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E50043"/>
                </a:solidFill>
              </a:rPr>
              <a:t>Les Fermes de Marie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41" y="3513676"/>
            <a:ext cx="2757063" cy="1833069"/>
          </a:xfrm>
          <a:prstGeom prst="rect">
            <a:avLst/>
          </a:prstGeom>
          <a:ln>
            <a:solidFill>
              <a:srgbClr val="004379"/>
            </a:solidFill>
          </a:ln>
        </p:spPr>
      </p:pic>
      <p:sp>
        <p:nvSpPr>
          <p:cNvPr id="14" name="ZoneTexte 13"/>
          <p:cNvSpPr txBox="1"/>
          <p:nvPr/>
        </p:nvSpPr>
        <p:spPr>
          <a:xfrm>
            <a:off x="7956376" y="58772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GM</a:t>
            </a:r>
          </a:p>
        </p:txBody>
      </p:sp>
    </p:spTree>
    <p:extLst>
      <p:ext uri="{BB962C8B-B14F-4D97-AF65-F5344CB8AC3E}">
        <p14:creationId xmlns:p14="http://schemas.microsoft.com/office/powerpoint/2010/main" val="2842177924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</TotalTime>
  <Words>1185</Words>
  <Application>Microsoft Office PowerPoint</Application>
  <PresentationFormat>Affichage à l'écran (4:3)</PresentationFormat>
  <Paragraphs>280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Calibri</vt:lpstr>
      <vt:lpstr>DejaVu Sans Condensed</vt:lpstr>
      <vt:lpstr>Wingdings</vt:lpstr>
      <vt:lpstr>Modèle par défaut</vt:lpstr>
      <vt:lpstr>Conception personnalisée</vt:lpstr>
      <vt:lpstr>1_Conception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mdoudier</dc:creator>
  <cp:lastModifiedBy>Yvette</cp:lastModifiedBy>
  <cp:revision>273</cp:revision>
  <cp:lastPrinted>2017-05-22T14:55:24Z</cp:lastPrinted>
  <dcterms:created xsi:type="dcterms:W3CDTF">2012-10-24T13:16:20Z</dcterms:created>
  <dcterms:modified xsi:type="dcterms:W3CDTF">2017-06-17T05:43:07Z</dcterms:modified>
</cp:coreProperties>
</file>