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87" r:id="rId4"/>
    <p:sldId id="294" r:id="rId5"/>
    <p:sldId id="288" r:id="rId6"/>
    <p:sldId id="293" r:id="rId7"/>
    <p:sldId id="260" r:id="rId8"/>
    <p:sldId id="263" r:id="rId9"/>
    <p:sldId id="270" r:id="rId10"/>
    <p:sldId id="275" r:id="rId11"/>
    <p:sldId id="266" r:id="rId12"/>
    <p:sldId id="264" r:id="rId13"/>
    <p:sldId id="265" r:id="rId14"/>
    <p:sldId id="273" r:id="rId15"/>
    <p:sldId id="298" r:id="rId16"/>
    <p:sldId id="296" r:id="rId17"/>
    <p:sldId id="291" r:id="rId18"/>
    <p:sldId id="289" r:id="rId19"/>
    <p:sldId id="297" r:id="rId20"/>
    <p:sldId id="283" r:id="rId21"/>
    <p:sldId id="292" r:id="rId22"/>
    <p:sldId id="290" r:id="rId23"/>
    <p:sldId id="282" r:id="rId24"/>
    <p:sldId id="268" r:id="rId25"/>
    <p:sldId id="262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5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61" d="100"/>
          <a:sy n="61" d="100"/>
        </p:scale>
        <p:origin x="-108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F994-3941-4036-AA4E-BDCB57B3BC8E}" type="datetimeFigureOut">
              <a:rPr lang="fr-FR" smtClean="0"/>
              <a:t>09/03/2017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F28F-DE3E-4507-9E55-E0F1B65812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969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6E12-3922-4222-89C4-A866BED29132}" type="datetimeFigureOut">
              <a:rPr lang="fr-FR" smtClean="0"/>
              <a:t>09/03/2017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BF77-6B56-49B6-B5F8-81C17603A3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699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03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Proposer</a:t>
            </a:r>
            <a:r>
              <a:rPr lang="fr-FR" baseline="0" dirty="0" smtClean="0"/>
              <a:t> une offre globale autour d’activités complémentaires.</a:t>
            </a:r>
          </a:p>
          <a:p>
            <a:endParaRPr lang="fr-FR" baseline="0" dirty="0" smtClean="0"/>
          </a:p>
          <a:p>
            <a:r>
              <a:rPr lang="fr-FR" dirty="0" smtClean="0"/>
              <a:t>Filiales sans personnels dédiées</a:t>
            </a:r>
            <a:r>
              <a:rPr lang="fr-FR" baseline="0" dirty="0" smtClean="0"/>
              <a:t> et </a:t>
            </a:r>
            <a:r>
              <a:rPr lang="fr-FR" dirty="0" smtClean="0"/>
              <a:t>administrées par la SERL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SERL@Energies</a:t>
            </a:r>
            <a:r>
              <a:rPr lang="fr-FR" dirty="0" smtClean="0"/>
              <a:t> : Implantation</a:t>
            </a:r>
            <a:r>
              <a:rPr lang="fr-FR" baseline="0" dirty="0" smtClean="0"/>
              <a:t> de centrales PV sur les projets pilotés par la SERL ou pour ses partenaires et clients.</a:t>
            </a:r>
            <a:r>
              <a:rPr lang="fr-FR" dirty="0" smtClean="0"/>
              <a:t> 7 centrales raccordées depuis 2012, représentant 345 000 kWh</a:t>
            </a:r>
          </a:p>
          <a:p>
            <a:r>
              <a:rPr lang="fr-FR" dirty="0" smtClean="0"/>
              <a:t>- SERL@Immo2 : Portage et gestion patrimoniale,</a:t>
            </a:r>
            <a:r>
              <a:rPr lang="fr-FR" baseline="0" dirty="0" smtClean="0"/>
              <a:t> en vue de favoriser la réussite des projets d’aménagement urbain mis en œuvre par la SERL. Ex : WOODCLUB à Saint-Priest, RIE La Parenthèse à </a:t>
            </a:r>
            <a:r>
              <a:rPr lang="fr-FR" baseline="0" dirty="0" err="1" smtClean="0"/>
              <a:t>Jonage</a:t>
            </a:r>
            <a:r>
              <a:rPr lang="fr-FR" baseline="0" dirty="0" smtClean="0"/>
              <a:t>, Village d’entreprises Francis de </a:t>
            </a:r>
            <a:r>
              <a:rPr lang="fr-FR" baseline="0" dirty="0" err="1" smtClean="0"/>
              <a:t>Pressensé</a:t>
            </a:r>
            <a:r>
              <a:rPr lang="fr-FR" baseline="0" dirty="0" smtClean="0"/>
              <a:t> à Villeurbanne, Pôle de Services Les Bruyères à Limonest + filiales dédiées</a:t>
            </a:r>
          </a:p>
          <a:p>
            <a:r>
              <a:rPr lang="fr-FR" baseline="0" dirty="0" smtClean="0"/>
              <a:t>- </a:t>
            </a:r>
            <a:r>
              <a:rPr lang="fr-FR" baseline="0" dirty="0" err="1" smtClean="0"/>
              <a:t>SERL@Services</a:t>
            </a:r>
            <a:r>
              <a:rPr lang="fr-FR" baseline="0" dirty="0" smtClean="0"/>
              <a:t> : fourniture et développement de services à destination des usagers, résidents ou utilisateurs d’un </a:t>
            </a:r>
            <a:r>
              <a:rPr lang="fr-FR" baseline="0" dirty="0" err="1" smtClean="0"/>
              <a:t>sute</a:t>
            </a:r>
            <a:r>
              <a:rPr lang="fr-FR" baseline="0" dirty="0" smtClean="0"/>
              <a:t> ou d’une bâtiment tertiaire et/ou industriel. Exploite </a:t>
            </a:r>
            <a:r>
              <a:rPr lang="fr-FR" baseline="0" dirty="0" err="1" smtClean="0"/>
              <a:t>Woodclub</a:t>
            </a:r>
            <a:r>
              <a:rPr lang="fr-FR" baseline="0" dirty="0" smtClean="0"/>
              <a:t> et assure la maintenance de l’ensemble du patrimoine immobilier géré par la SERL pour elle-même ou pour ses filiales.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6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58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05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SDP : </a:t>
            </a:r>
          </a:p>
          <a:p>
            <a:pPr marL="0" indent="0">
              <a:buFontTx/>
              <a:buNone/>
            </a:pPr>
            <a:r>
              <a:rPr lang="fr-FR" dirty="0" smtClean="0"/>
              <a:t>Plus forte année en logements depuis 2011 (42</a:t>
            </a:r>
            <a:r>
              <a:rPr lang="fr-FR" baseline="0" dirty="0" smtClean="0"/>
              <a:t> 500m² de SDP)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Bonne année en foncier d’activité.</a:t>
            </a:r>
          </a:p>
          <a:p>
            <a:r>
              <a:rPr lang="fr-FR" baseline="0" dirty="0" smtClean="0"/>
              <a:t>Stock de plus de 1 000 000 m², moitié métropole, moitié hors métropole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- Chiffre d’opérations :</a:t>
            </a:r>
          </a:p>
          <a:p>
            <a:r>
              <a:rPr lang="fr-FR" baseline="0" dirty="0" smtClean="0"/>
              <a:t>55% en aménagement (63M€, dont 59 sur la Métropole aujourd’hui (effet Gratte-Ciel et Girondins), rééquilibrage à venir) </a:t>
            </a:r>
          </a:p>
          <a:p>
            <a:r>
              <a:rPr lang="fr-FR" baseline="0" dirty="0" smtClean="0"/>
              <a:t>45% en équipements (53M€, dont la moitié Conseil Régional, forte diversification des donneurs d’ordre)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3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25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2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3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99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724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06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042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3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363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SSR = soins de suite et réadaptation</a:t>
            </a:r>
          </a:p>
          <a:p>
            <a:r>
              <a:rPr lang="fr-FR" dirty="0" err="1" smtClean="0"/>
              <a:t>Koezio</a:t>
            </a:r>
            <a:r>
              <a:rPr lang="fr-FR" dirty="0" smtClean="0"/>
              <a:t> = parc de loisir indoor sur le parc d’affaires</a:t>
            </a:r>
            <a:r>
              <a:rPr lang="fr-FR" baseline="0" dirty="0" smtClean="0"/>
              <a:t> de l’aéroport de Bron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8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45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56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48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1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5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38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8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7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8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BF77-6B56-49B6-B5F8-81C17603A3B1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0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5224" y="1196752"/>
            <a:ext cx="7179512" cy="27363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5472608" cy="1470025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4" y="144016"/>
            <a:ext cx="3264486" cy="9807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4" y="6537226"/>
            <a:ext cx="1404915" cy="21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537226"/>
            <a:ext cx="918915" cy="2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28837"/>
            <a:ext cx="907933" cy="21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8389" y="6381328"/>
            <a:ext cx="9152389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3491880" y="3356298"/>
            <a:ext cx="5652120" cy="1584870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3398" y="3645024"/>
            <a:ext cx="4341050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7291"/>
            <a:ext cx="75142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15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 smtClean="0"/>
              <a:t>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99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 smtClean="0"/>
              <a:t>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395288" y="2205038"/>
            <a:ext cx="8497887" cy="431958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18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36797" y="33091"/>
            <a:ext cx="6842715" cy="65960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02316"/>
            <a:ext cx="467543" cy="43137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75627"/>
                </a:solidFill>
                <a:sym typeface="Wingdings"/>
              </a:defRPr>
            </a:lvl1pPr>
          </a:lstStyle>
          <a:p>
            <a:pPr lvl="0"/>
            <a:r>
              <a:rPr lang="fr-FR" dirty="0" smtClean="0"/>
              <a:t>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2132857"/>
            <a:ext cx="3960688" cy="4536232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44009" y="2132857"/>
            <a:ext cx="4248472" cy="453623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6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939" y="0"/>
            <a:ext cx="7179512" cy="836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1" y="69791"/>
            <a:ext cx="1899873" cy="57076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385192" y="44624"/>
            <a:ext cx="6131024" cy="68961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Le groupe SERL vous remercie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r="22822" b="44433"/>
          <a:stretch/>
        </p:blipFill>
        <p:spPr>
          <a:xfrm>
            <a:off x="899592" y="1844824"/>
            <a:ext cx="2807226" cy="40741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4" y="6537226"/>
            <a:ext cx="1404915" cy="21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537226"/>
            <a:ext cx="918915" cy="216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28837"/>
            <a:ext cx="907933" cy="216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8389" y="6381328"/>
            <a:ext cx="9152389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4139952" y="3955122"/>
            <a:ext cx="3209098" cy="1778134"/>
            <a:chOff x="4283968" y="2708920"/>
            <a:chExt cx="3209098" cy="1778134"/>
          </a:xfrm>
        </p:grpSpPr>
        <p:sp>
          <p:nvSpPr>
            <p:cNvPr id="2" name="ZoneTexte 1"/>
            <p:cNvSpPr txBox="1"/>
            <p:nvPr userDrawn="1"/>
          </p:nvSpPr>
          <p:spPr>
            <a:xfrm>
              <a:off x="4283968" y="2708920"/>
              <a:ext cx="2655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dirty="0" smtClean="0">
                  <a:solidFill>
                    <a:srgbClr val="E75627"/>
                  </a:solidFill>
                  <a:latin typeface="Arial" pitchFamily="34" charset="0"/>
                  <a:cs typeface="Arial" pitchFamily="34" charset="0"/>
                </a:rPr>
                <a:t>www.serl.fr</a:t>
              </a:r>
              <a:endParaRPr lang="fr-FR" sz="3600" b="1" dirty="0">
                <a:solidFill>
                  <a:srgbClr val="E7562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ZoneTexte 2"/>
            <p:cNvSpPr txBox="1"/>
            <p:nvPr userDrawn="1"/>
          </p:nvSpPr>
          <p:spPr>
            <a:xfrm>
              <a:off x="4283968" y="4117722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Suivez-nous sur : 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66" y="3998105"/>
              <a:ext cx="447865" cy="447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852" y="4006456"/>
              <a:ext cx="452214" cy="44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Espace réservé du contenu 5"/>
          <p:cNvSpPr>
            <a:spLocks noGrp="1"/>
          </p:cNvSpPr>
          <p:nvPr>
            <p:ph sz="quarter" idx="10" hasCustomPrompt="1"/>
          </p:nvPr>
        </p:nvSpPr>
        <p:spPr>
          <a:xfrm>
            <a:off x="4111625" y="1989138"/>
            <a:ext cx="4205288" cy="13684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Ajouter contact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501796" y="692696"/>
            <a:ext cx="5652120" cy="432048"/>
          </a:xfrm>
          <a:prstGeom prst="rect">
            <a:avLst/>
          </a:prstGeom>
          <a:solidFill>
            <a:srgbClr val="E7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7291"/>
            <a:ext cx="75142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4E51-AA92-4C20-8150-FF8572C043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3" r:id="rId3"/>
    <p:sldLayoutId id="2147483664" r:id="rId4"/>
    <p:sldLayoutId id="2147483665" r:id="rId5"/>
    <p:sldLayoutId id="21474836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tiff"/><Relationship Id="rId9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2.e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2.e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2.e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2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em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emf"/><Relationship Id="rId3" Type="http://schemas.openxmlformats.org/officeDocument/2006/relationships/image" Target="../media/image62.jpeg"/><Relationship Id="rId7" Type="http://schemas.openxmlformats.org/officeDocument/2006/relationships/image" Target="../media/image66.emf"/><Relationship Id="rId12" Type="http://schemas.openxmlformats.org/officeDocument/2006/relationships/image" Target="../media/image7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emf"/><Relationship Id="rId11" Type="http://schemas.openxmlformats.org/officeDocument/2006/relationships/image" Target="../media/image70.emf"/><Relationship Id="rId5" Type="http://schemas.openxmlformats.org/officeDocument/2006/relationships/image" Target="../media/image64.jpeg"/><Relationship Id="rId10" Type="http://schemas.openxmlformats.org/officeDocument/2006/relationships/image" Target="../media/image69.emf"/><Relationship Id="rId4" Type="http://schemas.openxmlformats.org/officeDocument/2006/relationships/image" Target="../media/image63.jpg"/><Relationship Id="rId9" Type="http://schemas.openxmlformats.org/officeDocument/2006/relationships/image" Target="../media/image68.emf"/><Relationship Id="rId1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98935"/>
            <a:ext cx="6984776" cy="1470025"/>
          </a:xfrm>
        </p:spPr>
        <p:txBody>
          <a:bodyPr>
            <a:normAutofit/>
          </a:bodyPr>
          <a:lstStyle/>
          <a:p>
            <a:r>
              <a:rPr lang="fr-FR" sz="3400" dirty="0" smtClean="0"/>
              <a:t>De la SERL au Groupe SERL</a:t>
            </a:r>
            <a:br>
              <a:rPr lang="fr-FR" sz="3400" dirty="0" smtClean="0"/>
            </a:br>
            <a:r>
              <a:rPr lang="fr-FR" sz="2400" i="1" dirty="0" smtClean="0"/>
              <a:t>60 ans au service du développement urbain de la grande région économique lyonnaise</a:t>
            </a:r>
            <a:endParaRPr lang="fr-FR" sz="24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9952" y="3573016"/>
            <a:ext cx="4896544" cy="1224136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Club de l’OURS</a:t>
            </a:r>
          </a:p>
          <a:p>
            <a:pPr algn="r"/>
            <a:r>
              <a:rPr lang="fr-FR" i="1" dirty="0" smtClean="0"/>
              <a:t>9 mars 2017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653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72" y="1297626"/>
            <a:ext cx="100924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8" y="1297626"/>
            <a:ext cx="120766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659381" y="1626399"/>
            <a:ext cx="1368152" cy="10618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Ingénierie immobilière (portage et gestion d’ immobilier d’entreprises) et investissement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07171" y="1633751"/>
            <a:ext cx="1518352" cy="10618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aux entreprises et à leurs salariés (Facility Management, Exploitation technique)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227" y="1626399"/>
            <a:ext cx="1476164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 d’investissements dans les énergies renouvelables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984" y="4034244"/>
            <a:ext cx="1455848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SCI NOVA ONE IMMO</a:t>
            </a: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25538" y="4348187"/>
            <a:ext cx="1378921" cy="1169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et portage immobilier d’une plateforme d’innovation en chimie des matériaux à Saint-Fons pour AXEL ONE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5622405"/>
            <a:ext cx="1152128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51 % SERL immo²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3195" y="2792950"/>
            <a:ext cx="107980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08928" y="2800302"/>
            <a:ext cx="1152128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7766" y="2792950"/>
            <a:ext cx="1152128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8123" y="5957904"/>
            <a:ext cx="137892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49 % CDC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84" y="1277835"/>
            <a:ext cx="1203779" cy="324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4725705" y="1630140"/>
            <a:ext cx="1176282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Filiale Projet </a:t>
            </a: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ZAC BONVERT à MABLY (42)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62033" y="2788506"/>
            <a:ext cx="1152128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66840" y="1630140"/>
            <a:ext cx="1176282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Filiale Projet </a:t>
            </a: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ZAC TECHSUD à LYON 7</a:t>
            </a:r>
            <a:r>
              <a:rPr 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50754" y="2791510"/>
            <a:ext cx="1152128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65805" y="3086544"/>
            <a:ext cx="1116838" cy="2308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50 % SEDL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50754" y="3081154"/>
            <a:ext cx="116420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70 % SOVIG (ENGIE)</a:t>
            </a: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7766" y="3077413"/>
            <a:ext cx="1152128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20 % CDC</a:t>
            </a: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20 % CERA</a:t>
            </a: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10 % SAFIDI</a:t>
            </a:r>
          </a:p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10 % COFELY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629" y="1240051"/>
            <a:ext cx="1296144" cy="361784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7407975" y="1630140"/>
            <a:ext cx="1512168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Filiale d’investissement et gestion (pépinières, plateforme d’innovation, commerces en zone ANRU)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59645" y="2778274"/>
            <a:ext cx="1152128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12 % SERL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87518" y="3081154"/>
            <a:ext cx="1512168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55 % METROPOLE</a:t>
            </a:r>
          </a:p>
          <a:p>
            <a:pPr algn="ct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20 % CDC</a:t>
            </a:r>
          </a:p>
          <a:p>
            <a:pPr algn="ct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11 % COLLECTIVITES</a:t>
            </a:r>
          </a:p>
          <a:p>
            <a:pPr algn="ctr"/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2 % CERA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64" y="1300606"/>
            <a:ext cx="1210575" cy="288000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>
            <a:off x="2384835" y="3033064"/>
            <a:ext cx="10360" cy="100800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46" y="908720"/>
            <a:ext cx="596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10</a:t>
            </a:fld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1744" y="4032819"/>
            <a:ext cx="1077539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SCI GIRONDINS</a:t>
            </a:r>
            <a:endParaRPr lang="fr-FR" sz="11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8469" y="4348187"/>
            <a:ext cx="1378921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immobilière à Lyon 7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64451" y="5622405"/>
            <a:ext cx="1152128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 SERL immo²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751054" y="5957904"/>
            <a:ext cx="1378921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90 % Groupe Nexity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305923" y="4021176"/>
            <a:ext cx="128432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SAS Rillieux-</a:t>
            </a:r>
            <a:r>
              <a:rPr lang="fr-FR" sz="1100" b="1" dirty="0" err="1" smtClean="0"/>
              <a:t>Bottet</a:t>
            </a:r>
            <a:endParaRPr lang="fr-FR" sz="11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0382" y="4363559"/>
            <a:ext cx="1378921" cy="8617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et portage immobilier de locaux commerciaux en RdC à Rillieux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324173" y="5622405"/>
            <a:ext cx="1247827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SERL immo²</a:t>
            </a:r>
            <a:endParaRPr 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en angle 5"/>
          <p:cNvCxnSpPr>
            <a:endCxn id="38" idx="0"/>
          </p:cNvCxnSpPr>
          <p:nvPr/>
        </p:nvCxnSpPr>
        <p:spPr>
          <a:xfrm>
            <a:off x="2384835" y="3868644"/>
            <a:ext cx="1563251" cy="152532"/>
          </a:xfrm>
          <a:prstGeom prst="bentConnector2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ngle 44"/>
          <p:cNvCxnSpPr>
            <a:endCxn id="12" idx="0"/>
          </p:cNvCxnSpPr>
          <p:nvPr/>
        </p:nvCxnSpPr>
        <p:spPr>
          <a:xfrm rot="10800000" flipV="1">
            <a:off x="797908" y="3868644"/>
            <a:ext cx="1586928" cy="165600"/>
          </a:xfrm>
          <a:prstGeom prst="bentConnector2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L’ACTIVITE OPERATIONNELLE DE LA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8520" y="1988840"/>
            <a:ext cx="9144000" cy="47618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sz="3200" b="1" dirty="0" smtClean="0"/>
              <a:t>Développement </a:t>
            </a:r>
            <a:r>
              <a:rPr lang="fr-FR" sz="3200" b="1" dirty="0"/>
              <a:t>économique</a:t>
            </a:r>
            <a:endParaRPr lang="fr-FR" sz="3200" dirty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300" dirty="0" smtClean="0"/>
              <a:t>- </a:t>
            </a:r>
            <a:r>
              <a:rPr lang="fr-FR" sz="2300" dirty="0"/>
              <a:t>Projets d’aménagements : parcs d’activités, zones industrielles, </a:t>
            </a:r>
            <a:r>
              <a:rPr lang="fr-FR" sz="2300" dirty="0" smtClean="0"/>
              <a:t>aménagements mixtes</a:t>
            </a:r>
          </a:p>
          <a:p>
            <a:pPr marL="0" indent="0">
              <a:buNone/>
            </a:pPr>
            <a:r>
              <a:rPr lang="fr-FR" sz="2300" dirty="0" smtClean="0"/>
              <a:t>	- </a:t>
            </a:r>
            <a:r>
              <a:rPr lang="fr-FR" sz="2300" dirty="0"/>
              <a:t>Immobilier dédié : </a:t>
            </a:r>
            <a:r>
              <a:rPr lang="fr-FR" sz="2300" dirty="0" smtClean="0"/>
              <a:t>villages </a:t>
            </a:r>
            <a:r>
              <a:rPr lang="fr-FR" sz="2300" dirty="0"/>
              <a:t>d’entreprises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300" dirty="0" smtClean="0"/>
              <a:t>	- </a:t>
            </a:r>
            <a:r>
              <a:rPr lang="fr-FR" sz="2300" dirty="0"/>
              <a:t>Services aux entreprises : </a:t>
            </a:r>
            <a:r>
              <a:rPr lang="fr-FR" sz="2300" dirty="0" err="1"/>
              <a:t>facility</a:t>
            </a:r>
            <a:r>
              <a:rPr lang="fr-FR" sz="2300" dirty="0"/>
              <a:t> management</a:t>
            </a:r>
          </a:p>
          <a:p>
            <a:pPr lvl="0"/>
            <a:r>
              <a:rPr lang="fr-FR" sz="3200" b="1" dirty="0" smtClean="0"/>
              <a:t>Renouvellement </a:t>
            </a:r>
            <a:r>
              <a:rPr lang="fr-FR" sz="3200" b="1" dirty="0"/>
              <a:t>et </a:t>
            </a:r>
            <a:r>
              <a:rPr lang="fr-FR" sz="3200" b="1" dirty="0" smtClean="0"/>
              <a:t>aménagement </a:t>
            </a:r>
            <a:r>
              <a:rPr lang="fr-FR" sz="3200" b="1" dirty="0"/>
              <a:t>urbain</a:t>
            </a:r>
            <a:endParaRPr lang="fr-FR" sz="3200" dirty="0"/>
          </a:p>
          <a:p>
            <a:pPr marL="800100" lvl="2" indent="0">
              <a:buNone/>
            </a:pPr>
            <a:r>
              <a:rPr lang="fr-FR" sz="2300" dirty="0" smtClean="0"/>
              <a:t>- </a:t>
            </a:r>
            <a:r>
              <a:rPr lang="fr-FR" sz="2300" dirty="0"/>
              <a:t>Grands Projets de Ville, revitalisation des centres urbains, aménagement </a:t>
            </a:r>
            <a:r>
              <a:rPr lang="fr-FR" sz="2300" dirty="0" smtClean="0"/>
              <a:t>des </a:t>
            </a:r>
            <a:r>
              <a:rPr lang="fr-FR" sz="2300" dirty="0"/>
              <a:t>espaces publics, intervention sur les commerces</a:t>
            </a:r>
          </a:p>
          <a:p>
            <a:pPr marL="800100" lvl="2" indent="0">
              <a:spcAft>
                <a:spcPts val="600"/>
              </a:spcAft>
              <a:buNone/>
            </a:pPr>
            <a:r>
              <a:rPr lang="fr-FR" sz="2300" dirty="0" smtClean="0"/>
              <a:t>- </a:t>
            </a:r>
            <a:r>
              <a:rPr lang="fr-FR" sz="2300" dirty="0"/>
              <a:t>Projets en </a:t>
            </a:r>
            <a:r>
              <a:rPr lang="fr-FR" sz="2300" dirty="0" smtClean="0"/>
              <a:t>zones plus </a:t>
            </a:r>
            <a:r>
              <a:rPr lang="fr-FR" sz="2300" dirty="0"/>
              <a:t>rurales visant à redéfinir et renforcer les centralités</a:t>
            </a:r>
          </a:p>
          <a:p>
            <a:pPr lvl="0"/>
            <a:r>
              <a:rPr lang="fr-FR" sz="3200" b="1" dirty="0" smtClean="0"/>
              <a:t>Constructions/superstructures (AMO, ATMO, mandat)</a:t>
            </a:r>
            <a:endParaRPr lang="fr-FR" sz="3200" dirty="0" smtClean="0"/>
          </a:p>
          <a:p>
            <a:pPr marL="800100" lvl="2" indent="0">
              <a:buNone/>
            </a:pPr>
            <a:r>
              <a:rPr lang="fr-FR" sz="2300" dirty="0" smtClean="0"/>
              <a:t>- Projets d’équipements publics</a:t>
            </a:r>
          </a:p>
          <a:p>
            <a:pPr marL="800100" lvl="2" indent="0">
              <a:spcAft>
                <a:spcPts val="600"/>
              </a:spcAft>
              <a:buNone/>
            </a:pPr>
            <a:r>
              <a:rPr lang="fr-FR" sz="2300" dirty="0" smtClean="0"/>
              <a:t>- Projets privés d’intérêt général</a:t>
            </a:r>
          </a:p>
          <a:p>
            <a:pPr lvl="0"/>
            <a:r>
              <a:rPr lang="fr-FR" sz="3200" b="1" dirty="0" smtClean="0"/>
              <a:t>Prestations d’étude</a:t>
            </a:r>
            <a:endParaRPr lang="fr-FR" sz="3200" dirty="0"/>
          </a:p>
          <a:p>
            <a:pPr marL="800100" lvl="2" indent="0">
              <a:buNone/>
            </a:pPr>
            <a:r>
              <a:rPr lang="fr-FR" sz="2300" dirty="0" smtClean="0"/>
              <a:t>- Programmation</a:t>
            </a:r>
          </a:p>
          <a:p>
            <a:pPr marL="800100" lvl="2" indent="0">
              <a:buNone/>
            </a:pPr>
            <a:r>
              <a:rPr lang="fr-FR" sz="2300" dirty="0" smtClean="0"/>
              <a:t>- Etude de Sécurité et sûreté publiques</a:t>
            </a:r>
          </a:p>
          <a:p>
            <a:pPr marL="800100" lvl="2" indent="0">
              <a:buNone/>
            </a:pPr>
            <a:r>
              <a:rPr lang="fr-FR" sz="2300" dirty="0" smtClean="0"/>
              <a:t>- AMO valorisation/montages</a:t>
            </a:r>
          </a:p>
          <a:p>
            <a:pPr marL="800100" lvl="2" indent="0">
              <a:buNone/>
            </a:pPr>
            <a:r>
              <a:rPr lang="fr-FR" sz="2300" dirty="0" smtClean="0"/>
              <a:t>- Ingénierie foncière : négociations </a:t>
            </a:r>
            <a:r>
              <a:rPr lang="fr-FR" sz="2300" dirty="0"/>
              <a:t>foncières pour le compte de maîtres d’ouvrage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AUJOURD’HUI</a:t>
            </a:r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1" y="1911897"/>
            <a:ext cx="8833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76 collaborateurs </a:t>
            </a:r>
            <a:r>
              <a:rPr kumimoji="0" lang="fr-FR" alt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 1</a:t>
            </a:r>
            <a:r>
              <a:rPr lang="fr-FR" altLang="fr-FR" sz="24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er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janvier 2017</a:t>
            </a:r>
            <a:endParaRPr kumimoji="0" lang="fr-FR" alt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LA SERL EN QUELQUES CHIFFRES</a:t>
            </a:r>
            <a:endParaRPr lang="fr-FR" sz="2100" dirty="0">
              <a:solidFill>
                <a:srgbClr val="E75627"/>
              </a:solidFill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536" y="1302316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-36512" y="2564904"/>
            <a:ext cx="51845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Plus de </a:t>
            </a:r>
            <a:r>
              <a:rPr lang="fr-FR" sz="2000" b="1" dirty="0" smtClean="0"/>
              <a:t>90 % de cadres et agents de maîtrise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-14998" y="3222846"/>
            <a:ext cx="50910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Environ 30 chargés de projets et d’affaires</a:t>
            </a:r>
          </a:p>
          <a:p>
            <a:endParaRPr lang="fr-FR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anose="020B0604020202020204" pitchFamily="34" charset="0"/>
              </a:rPr>
              <a:t>Des services supports tournés vers les projets : juridique/foncier, marchés publics, gestion, </a:t>
            </a:r>
            <a:r>
              <a:rPr lang="fr-FR" sz="2000" dirty="0" smtClean="0">
                <a:cs typeface="Arial" panose="020B0604020202020204" pitchFamily="34" charset="0"/>
              </a:rPr>
              <a:t>communication, commercialisation</a:t>
            </a:r>
            <a:endParaRPr lang="fr-FR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Arial" panose="020B0604020202020204" pitchFamily="34" charset="0"/>
              </a:rPr>
              <a:t>Les femmes représentent 56 % de l’effectif</a:t>
            </a:r>
          </a:p>
          <a:p>
            <a:endParaRPr lang="fr-FR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Arial" panose="020B0604020202020204" pitchFamily="34" charset="0"/>
              </a:rPr>
              <a:t>L’âge moyen est de 43,3 ans et l’ancienneté moyenne est de 14,4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36" y="2466763"/>
            <a:ext cx="3893968" cy="36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15" y="2383137"/>
            <a:ext cx="4409714" cy="44395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</a:rPr>
              <a:t>LA SERL, AUJOURD’HUI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LA SERL EN QUELQUES CHIFFRES (2016)</a:t>
            </a:r>
            <a:endParaRPr lang="fr-FR" sz="2100" dirty="0">
              <a:solidFill>
                <a:srgbClr val="E75627"/>
              </a:solidFill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536" y="1302316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56176" y="764704"/>
            <a:ext cx="46493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>
              <a:solidFill>
                <a:srgbClr val="000000"/>
              </a:solidFill>
              <a:latin typeface="ArialMT"/>
            </a:endParaRPr>
          </a:p>
          <a:p>
            <a:endParaRPr lang="fr-FR" sz="1600" b="1" dirty="0" smtClean="0">
              <a:solidFill>
                <a:schemeClr val="accent6"/>
              </a:solidFill>
              <a:latin typeface="Arial-BoldMT"/>
            </a:endParaRPr>
          </a:p>
          <a:p>
            <a:r>
              <a:rPr lang="fr-FR" sz="1600" b="1" dirty="0" smtClean="0">
                <a:solidFill>
                  <a:schemeClr val="accent6"/>
                </a:solidFill>
                <a:latin typeface="Arial-BoldMT"/>
              </a:rPr>
              <a:t>98 000m² SDP vendues </a:t>
            </a:r>
          </a:p>
          <a:p>
            <a:r>
              <a:rPr lang="fr-FR" sz="1600" b="1" dirty="0" smtClean="0">
                <a:solidFill>
                  <a:schemeClr val="accent6"/>
                </a:solidFill>
                <a:latin typeface="Arial-BoldMT"/>
              </a:rPr>
              <a:t>116 M€ Chiffre d’opération</a:t>
            </a:r>
          </a:p>
          <a:p>
            <a:r>
              <a:rPr lang="fr-FR" sz="1600" b="1" dirty="0" smtClean="0">
                <a:solidFill>
                  <a:schemeClr val="accent6"/>
                </a:solidFill>
                <a:latin typeface="Arial-BoldMT"/>
              </a:rPr>
              <a:t>9,6 M€ de chiffre d’affaires</a:t>
            </a:r>
          </a:p>
          <a:p>
            <a:r>
              <a:rPr lang="fr-FR" sz="1600" b="1" dirty="0" smtClean="0">
                <a:solidFill>
                  <a:schemeClr val="accent6"/>
                </a:solidFill>
                <a:latin typeface="Arial-BoldMT"/>
              </a:rPr>
              <a:t>619 k€ de résultat net</a:t>
            </a:r>
            <a:endParaRPr lang="fr-FR" sz="1600" b="1" dirty="0">
              <a:solidFill>
                <a:schemeClr val="accent6"/>
              </a:solidFill>
              <a:latin typeface="Arial-BoldMT"/>
            </a:endParaRPr>
          </a:p>
          <a:p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9" y="1772816"/>
            <a:ext cx="4333767" cy="23736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221088"/>
            <a:ext cx="4306618" cy="2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6" y="1773087"/>
            <a:ext cx="8425184" cy="4824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/>
              <a:t>Le Groupe SERL, c’est aujourd’hui une centaine de projets vivants</a:t>
            </a:r>
            <a:endParaRPr lang="fr-FR" sz="1200" dirty="0" smtClean="0"/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14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8" y="2125472"/>
            <a:ext cx="7560000" cy="425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2297460" cy="17672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99992" y="3717032"/>
            <a:ext cx="504056" cy="3600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/>
          <p:cNvSpPr/>
          <p:nvPr/>
        </p:nvSpPr>
        <p:spPr>
          <a:xfrm>
            <a:off x="3070494" y="3501008"/>
            <a:ext cx="1548172" cy="1339760"/>
          </a:xfrm>
          <a:prstGeom prst="arc">
            <a:avLst>
              <a:gd name="adj1" fmla="val 34310"/>
              <a:gd name="adj2" fmla="val 663900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AUJOURD’HUI</a:t>
            </a:r>
            <a:endParaRPr lang="fr-FR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052736"/>
            <a:ext cx="7992888" cy="5040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Qu’est-ce que l’aménagement urbain ?</a:t>
            </a:r>
            <a:endParaRPr lang="fr-FR" b="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536" y="1124744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556792"/>
            <a:ext cx="88569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L’aménagement urbain, c’est, à partir de l’existant, </a:t>
            </a:r>
            <a:r>
              <a:rPr lang="fr-FR" b="1" dirty="0"/>
              <a:t>imaginer, concevoir, puis réaliser </a:t>
            </a:r>
            <a:r>
              <a:rPr lang="fr-FR" dirty="0"/>
              <a:t>la ville de demain avec pour ambition </a:t>
            </a:r>
            <a:r>
              <a:rPr lang="fr-FR" b="1" dirty="0"/>
              <a:t>l'amélioration du cadre de vie </a:t>
            </a:r>
            <a:r>
              <a:rPr lang="fr-FR" dirty="0"/>
              <a:t>des habitants, la contribution au </a:t>
            </a:r>
            <a:r>
              <a:rPr lang="fr-FR" b="1" dirty="0"/>
              <a:t>développement économique </a:t>
            </a:r>
            <a:r>
              <a:rPr lang="fr-FR" dirty="0"/>
              <a:t>de l'agglomération et l'intégration d'éléments de </a:t>
            </a:r>
            <a:r>
              <a:rPr lang="fr-FR" b="1" dirty="0"/>
              <a:t>qualité environnementale</a:t>
            </a:r>
            <a:r>
              <a:rPr lang="fr-FR" dirty="0"/>
              <a:t> dans les projets urbains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Il s’agit donc d’aménager </a:t>
            </a:r>
            <a:r>
              <a:rPr lang="fr-FR" dirty="0"/>
              <a:t>de nouvelles zones d’habitation ou </a:t>
            </a:r>
            <a:r>
              <a:rPr lang="fr-FR" dirty="0" smtClean="0"/>
              <a:t>d’activités ou de les renouveler en fonction d’</a:t>
            </a:r>
            <a:r>
              <a:rPr lang="fr-FR" b="1" dirty="0" smtClean="0"/>
              <a:t>objectifs variés</a:t>
            </a:r>
            <a:r>
              <a:rPr lang="fr-FR" dirty="0" smtClean="0"/>
              <a:t> (offre </a:t>
            </a:r>
            <a:r>
              <a:rPr lang="fr-FR" dirty="0"/>
              <a:t>de </a:t>
            </a:r>
            <a:r>
              <a:rPr lang="fr-FR" dirty="0" smtClean="0"/>
              <a:t>logement ou de foncier d’activité, attractivité commerciale, traitement de </a:t>
            </a:r>
            <a:r>
              <a:rPr lang="fr-FR" dirty="0"/>
              <a:t>l’espace </a:t>
            </a:r>
            <a:r>
              <a:rPr lang="fr-FR" dirty="0" smtClean="0"/>
              <a:t>public, offre de </a:t>
            </a:r>
            <a:r>
              <a:rPr lang="fr-FR" dirty="0"/>
              <a:t>services publics et </a:t>
            </a:r>
            <a:r>
              <a:rPr lang="fr-FR" dirty="0" smtClean="0"/>
              <a:t>privés </a:t>
            </a:r>
            <a:r>
              <a:rPr lang="fr-FR" dirty="0"/>
              <a:t>aux </a:t>
            </a:r>
            <a:r>
              <a:rPr lang="fr-FR" dirty="0" smtClean="0"/>
              <a:t>utilisateurs finaux (hab., </a:t>
            </a:r>
            <a:r>
              <a:rPr lang="fr-FR" dirty="0" err="1" smtClean="0"/>
              <a:t>ent</a:t>
            </a:r>
            <a:r>
              <a:rPr lang="fr-FR" dirty="0" smtClean="0"/>
              <a:t>., salariés) , déplacement</a:t>
            </a:r>
            <a:r>
              <a:rPr lang="fr-FR" dirty="0"/>
              <a:t>, </a:t>
            </a:r>
            <a:r>
              <a:rPr lang="fr-FR" dirty="0" smtClean="0"/>
              <a:t>stationnement </a:t>
            </a:r>
            <a:r>
              <a:rPr lang="fr-FR" dirty="0"/>
              <a:t>et </a:t>
            </a:r>
            <a:r>
              <a:rPr lang="fr-FR" dirty="0" smtClean="0"/>
              <a:t>sécurité…).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ym typeface="Wingdings" panose="05000000000000000000" pitchFamily="2" charset="2"/>
              </a:rPr>
              <a:t>Rôle majeur de la collectivité : </a:t>
            </a:r>
            <a:r>
              <a:rPr lang="fr-FR" dirty="0" smtClean="0">
                <a:sym typeface="Wingdings" panose="05000000000000000000" pitchFamily="2" charset="2"/>
              </a:rPr>
              <a:t>établissement des règles d’occupation des sols (PLUH), identification du projet, de sa programmation, choix de son mode de mise en œuvre, et… de son financement</a:t>
            </a:r>
          </a:p>
          <a:p>
            <a:endParaRPr lang="fr-FR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 L’aménageur traduit, sous le contrôle permanent de la </a:t>
            </a:r>
            <a:r>
              <a:rPr lang="fr-FR" dirty="0">
                <a:sym typeface="Wingdings" panose="05000000000000000000" pitchFamily="2" charset="2"/>
              </a:rPr>
              <a:t>collectivité et dans un cadre contractuel donné, </a:t>
            </a:r>
            <a:r>
              <a:rPr lang="fr-FR" dirty="0" smtClean="0">
                <a:sym typeface="Wingdings" panose="05000000000000000000" pitchFamily="2" charset="2"/>
              </a:rPr>
              <a:t>ce programme et ces ambitions </a:t>
            </a:r>
            <a:r>
              <a:rPr lang="fr-FR" b="1" dirty="0" smtClean="0">
                <a:sym typeface="Wingdings" panose="05000000000000000000" pitchFamily="2" charset="2"/>
              </a:rPr>
              <a:t>en actions opérationnelles </a:t>
            </a:r>
            <a:r>
              <a:rPr lang="fr-FR" dirty="0" smtClean="0">
                <a:sym typeface="Wingdings" panose="05000000000000000000" pitchFamily="2" charset="2"/>
              </a:rPr>
              <a:t>(foncier, démolition/dépollution, remembrement, création d’espaces publics, commercialisation…).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ym typeface="Wingdings" panose="05000000000000000000" pitchFamily="2" charset="2"/>
              </a:rPr>
              <a:t> Zone concédée… ou pas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3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6" y="1916832"/>
            <a:ext cx="8425184" cy="4320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/>
              <a:t>Transfert </a:t>
            </a:r>
            <a:r>
              <a:rPr lang="fr-FR" sz="2000" dirty="0"/>
              <a:t>des risques financiers vers les aménageurs et leurs </a:t>
            </a:r>
            <a:r>
              <a:rPr lang="fr-FR" sz="2000" dirty="0" smtClean="0"/>
              <a:t>actionnaires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i="1" dirty="0" smtClean="0"/>
              <a:t>concession à risque</a:t>
            </a:r>
            <a:r>
              <a:rPr lang="fr-FR" sz="2000" dirty="0" smtClean="0"/>
              <a:t>) =&gt; </a:t>
            </a:r>
            <a:r>
              <a:rPr lang="fr-FR" sz="2000" b="1" dirty="0" smtClean="0"/>
              <a:t>culture </a:t>
            </a:r>
            <a:r>
              <a:rPr lang="fr-FR" sz="2000" b="1" dirty="0"/>
              <a:t>d’analyse et </a:t>
            </a:r>
            <a:r>
              <a:rPr lang="fr-FR" sz="2000" b="1" dirty="0" smtClean="0"/>
              <a:t>maîtrise </a:t>
            </a:r>
            <a:r>
              <a:rPr lang="fr-FR" sz="2000" b="1" dirty="0"/>
              <a:t>des </a:t>
            </a:r>
            <a:r>
              <a:rPr lang="fr-FR" sz="2000" b="1" dirty="0" smtClean="0"/>
              <a:t>risques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Protéger la SERL, mais également son donneur d’ordre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Mise </a:t>
            </a:r>
            <a:r>
              <a:rPr lang="fr-FR" sz="2000" dirty="0"/>
              <a:t>en </a:t>
            </a:r>
            <a:r>
              <a:rPr lang="fr-FR" sz="2000" dirty="0" smtClean="0"/>
              <a:t>place de :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/>
              <a:t>contractualisation du partage des risques</a:t>
            </a:r>
            <a:endParaRPr lang="fr-FR" sz="2000" dirty="0" smtClean="0"/>
          </a:p>
          <a:p>
            <a:r>
              <a:rPr lang="fr-FR" sz="2000" dirty="0" smtClean="0"/>
              <a:t>un </a:t>
            </a:r>
            <a:r>
              <a:rPr lang="fr-FR" sz="2000" b="1" dirty="0" smtClean="0"/>
              <a:t>comité d’engagement </a:t>
            </a:r>
            <a:r>
              <a:rPr lang="fr-FR" sz="2000" dirty="0" smtClean="0"/>
              <a:t>(analyse </a:t>
            </a:r>
            <a:r>
              <a:rPr lang="fr-FR" sz="2000" dirty="0"/>
              <a:t>et </a:t>
            </a:r>
            <a:r>
              <a:rPr lang="fr-FR" sz="2000" dirty="0" smtClean="0"/>
              <a:t>valide </a:t>
            </a:r>
            <a:r>
              <a:rPr lang="fr-FR" sz="2000" dirty="0"/>
              <a:t>ou non les propositions de </a:t>
            </a:r>
            <a:r>
              <a:rPr lang="fr-FR" sz="2000" dirty="0" smtClean="0"/>
              <a:t>réponse </a:t>
            </a:r>
            <a:r>
              <a:rPr lang="fr-FR" sz="2000" dirty="0"/>
              <a:t>à risques aux appels </a:t>
            </a:r>
            <a:r>
              <a:rPr lang="fr-FR" sz="2000" dirty="0" smtClean="0"/>
              <a:t>d'offres)</a:t>
            </a:r>
          </a:p>
          <a:p>
            <a:r>
              <a:rPr lang="fr-FR" sz="2000" dirty="0" smtClean="0"/>
              <a:t>un </a:t>
            </a:r>
            <a:r>
              <a:rPr lang="fr-FR" sz="2000" b="1" dirty="0"/>
              <a:t>comité de </a:t>
            </a:r>
            <a:r>
              <a:rPr lang="fr-FR" sz="2000" b="1" dirty="0" smtClean="0"/>
              <a:t>suivi </a:t>
            </a:r>
            <a:r>
              <a:rPr lang="fr-FR" sz="2000" b="1" dirty="0"/>
              <a:t>des </a:t>
            </a:r>
            <a:r>
              <a:rPr lang="fr-FR" sz="2000" b="1" dirty="0" smtClean="0"/>
              <a:t>risques </a:t>
            </a:r>
            <a:r>
              <a:rPr lang="fr-FR" sz="2000" dirty="0" smtClean="0"/>
              <a:t>(suit </a:t>
            </a:r>
            <a:r>
              <a:rPr lang="fr-FR" sz="2000" dirty="0"/>
              <a:t>l'évolution des opérations à risque, </a:t>
            </a:r>
            <a:r>
              <a:rPr lang="fr-FR" sz="2000" dirty="0" smtClean="0"/>
              <a:t>l’application </a:t>
            </a:r>
            <a:r>
              <a:rPr lang="fr-FR" sz="2000" dirty="0"/>
              <a:t>des règles </a:t>
            </a:r>
            <a:r>
              <a:rPr lang="fr-FR" sz="2000" dirty="0" smtClean="0"/>
              <a:t>prudentielles et </a:t>
            </a:r>
            <a:r>
              <a:rPr lang="fr-FR" sz="2000" dirty="0"/>
              <a:t>le cas échéant </a:t>
            </a:r>
            <a:r>
              <a:rPr lang="fr-FR" sz="2000" dirty="0" smtClean="0"/>
              <a:t>alerte </a:t>
            </a: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dirty="0"/>
              <a:t>administrateurs</a:t>
            </a:r>
            <a:r>
              <a:rPr lang="fr-FR" sz="2000" dirty="0" smtClean="0"/>
              <a:t>)</a:t>
            </a:r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cs typeface="Times New Roman"/>
              </a:rPr>
              <a:t>AMENAGER A RISQUE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0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899592" y="1124744"/>
            <a:ext cx="7992888" cy="50405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536" y="1158300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-36760" y="1629071"/>
            <a:ext cx="8425184" cy="482426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1600" b="1" dirty="0" smtClean="0">
                <a:solidFill>
                  <a:srgbClr val="E75627"/>
                </a:solidFill>
                <a:latin typeface="Arial"/>
                <a:ea typeface="Times New Roman"/>
              </a:rPr>
              <a:t>AMENAGEMENT : 24 PROJETS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PARCS ET ZONES D’ACTIVITES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>
              <a:spcAft>
                <a:spcPts val="400"/>
              </a:spcAft>
            </a:pPr>
            <a:r>
              <a:rPr lang="fr-FR" sz="1200" b="1" dirty="0" smtClean="0"/>
              <a:t>Parc des Gaulnes </a:t>
            </a:r>
            <a:r>
              <a:rPr lang="fr-FR" sz="1200" dirty="0" smtClean="0"/>
              <a:t>à Meyzieu-</a:t>
            </a:r>
            <a:r>
              <a:rPr lang="fr-FR" sz="1200" dirty="0" err="1" smtClean="0"/>
              <a:t>Jonage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err="1" smtClean="0"/>
              <a:t>Bioparc</a:t>
            </a:r>
            <a:r>
              <a:rPr lang="fr-FR" sz="1200" dirty="0" smtClean="0"/>
              <a:t> </a:t>
            </a:r>
            <a:r>
              <a:rPr lang="fr-FR" sz="1200" dirty="0"/>
              <a:t>à Lyon </a:t>
            </a:r>
            <a:r>
              <a:rPr lang="fr-FR" sz="1200" dirty="0" smtClean="0"/>
              <a:t>8</a:t>
            </a:r>
            <a:r>
              <a:rPr lang="fr-FR" sz="1200" baseline="30000" dirty="0" smtClean="0"/>
              <a:t>ème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err="1" smtClean="0"/>
              <a:t>Techsud</a:t>
            </a:r>
            <a:r>
              <a:rPr lang="fr-FR" sz="1200" b="1" dirty="0" smtClean="0"/>
              <a:t> </a:t>
            </a:r>
            <a:r>
              <a:rPr lang="fr-FR" sz="1200" dirty="0" smtClean="0"/>
              <a:t>à Lyon 7ème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Parc d’activités </a:t>
            </a:r>
            <a:r>
              <a:rPr lang="fr-FR" sz="1200" b="1" dirty="0" err="1" smtClean="0"/>
              <a:t>EverEst</a:t>
            </a:r>
            <a:r>
              <a:rPr lang="fr-FR" sz="1200" b="1" dirty="0" smtClean="0"/>
              <a:t> </a:t>
            </a:r>
            <a:r>
              <a:rPr lang="fr-FR" sz="1200" dirty="0"/>
              <a:t>à </a:t>
            </a:r>
            <a:r>
              <a:rPr lang="fr-FR" sz="1200" dirty="0" smtClean="0"/>
              <a:t>Genas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Parc d’activités de </a:t>
            </a:r>
            <a:r>
              <a:rPr lang="fr-FR" sz="1200" b="1" dirty="0" err="1" smtClean="0"/>
              <a:t>Montfray</a:t>
            </a:r>
            <a:r>
              <a:rPr lang="fr-FR" sz="1200" b="1" dirty="0" smtClean="0"/>
              <a:t> </a:t>
            </a:r>
            <a:r>
              <a:rPr lang="fr-FR" sz="1200" dirty="0"/>
              <a:t>à </a:t>
            </a:r>
            <a:r>
              <a:rPr lang="fr-FR" sz="1200" dirty="0" err="1" smtClean="0"/>
              <a:t>Fareins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Parc d’activités du Val </a:t>
            </a:r>
            <a:r>
              <a:rPr lang="fr-FR" sz="1200" b="1" dirty="0"/>
              <a:t>de </a:t>
            </a:r>
            <a:r>
              <a:rPr lang="fr-FR" sz="1200" b="1" dirty="0" err="1"/>
              <a:t>Charvas</a:t>
            </a:r>
            <a:r>
              <a:rPr lang="fr-FR" sz="1200" b="1" dirty="0"/>
              <a:t> </a:t>
            </a:r>
            <a:r>
              <a:rPr lang="fr-FR" sz="1200" dirty="0" smtClean="0"/>
              <a:t>à </a:t>
            </a:r>
            <a:r>
              <a:rPr lang="fr-FR" sz="1200" dirty="0" err="1" smtClean="0"/>
              <a:t>Communay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/>
              <a:t>Via Dorée </a:t>
            </a:r>
            <a:r>
              <a:rPr lang="fr-FR" sz="1200" dirty="0"/>
              <a:t>à </a:t>
            </a:r>
            <a:r>
              <a:rPr lang="fr-FR" sz="1200" dirty="0" smtClean="0"/>
              <a:t>Anse-Pommiers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</a:t>
            </a:r>
            <a:r>
              <a:rPr lang="fr-FR" sz="1200" b="1" dirty="0" err="1" smtClean="0"/>
              <a:t>Bonvert</a:t>
            </a:r>
            <a:r>
              <a:rPr lang="fr-FR" sz="1200" b="1" dirty="0" smtClean="0"/>
              <a:t> </a:t>
            </a:r>
            <a:r>
              <a:rPr lang="fr-FR" sz="1200" dirty="0"/>
              <a:t>à Mably près de </a:t>
            </a:r>
            <a:r>
              <a:rPr lang="fr-FR" sz="1200" dirty="0" smtClean="0"/>
              <a:t>Roanne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Parc d’activités des Platières </a:t>
            </a:r>
            <a:r>
              <a:rPr lang="fr-FR" sz="1200" dirty="0" smtClean="0"/>
              <a:t>à Chasse sur Rhône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Vallée de la Chimie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E75627"/>
                </a:solidFill>
              </a:rPr>
              <a:t>…</a:t>
            </a:r>
          </a:p>
          <a:p>
            <a:pPr marL="0" indent="0">
              <a:buNone/>
            </a:pPr>
            <a:endParaRPr lang="fr-FR" sz="9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17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824028" y="4437589"/>
            <a:ext cx="4237339" cy="1987440"/>
            <a:chOff x="560514" y="5234673"/>
            <a:chExt cx="4237339" cy="1987440"/>
          </a:xfrm>
        </p:grpSpPr>
        <p:sp>
          <p:nvSpPr>
            <p:cNvPr id="7" name="ZoneTexte 6"/>
            <p:cNvSpPr txBox="1"/>
            <p:nvPr/>
          </p:nvSpPr>
          <p:spPr>
            <a:xfrm>
              <a:off x="560514" y="5306204"/>
              <a:ext cx="4237339" cy="19159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ZAC du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Bordelan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 à Anse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Emprise : </a:t>
              </a:r>
              <a:r>
                <a:rPr lang="fr-FR" sz="1050" dirty="0">
                  <a:solidFill>
                    <a:schemeClr val="tx1"/>
                  </a:solidFill>
                </a:rPr>
                <a:t>64 </a:t>
              </a:r>
              <a:r>
                <a:rPr lang="fr-FR" sz="1050" dirty="0" smtClean="0">
                  <a:solidFill>
                    <a:schemeClr val="tx1"/>
                  </a:solidFill>
                </a:rPr>
                <a:t>ha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port </a:t>
              </a:r>
              <a:r>
                <a:rPr lang="fr-FR" sz="1050" dirty="0">
                  <a:solidFill>
                    <a:schemeClr val="tx1"/>
                  </a:solidFill>
                </a:rPr>
                <a:t>de plaisance </a:t>
              </a:r>
              <a:r>
                <a:rPr lang="fr-FR" sz="1050" dirty="0" smtClean="0">
                  <a:solidFill>
                    <a:schemeClr val="tx1"/>
                  </a:solidFill>
                </a:rPr>
                <a:t>(350 anneaux) + 1 </a:t>
              </a:r>
              <a:r>
                <a:rPr lang="fr-FR" sz="1050" dirty="0">
                  <a:solidFill>
                    <a:schemeClr val="tx1"/>
                  </a:solidFill>
                </a:rPr>
                <a:t>port à sec </a:t>
              </a:r>
              <a:r>
                <a:rPr lang="fr-FR" sz="1050" dirty="0" smtClean="0">
                  <a:solidFill>
                    <a:schemeClr val="tx1"/>
                  </a:solidFill>
                </a:rPr>
                <a:t>(340 </a:t>
              </a:r>
              <a:r>
                <a:rPr lang="fr-FR" sz="1050" dirty="0">
                  <a:solidFill>
                    <a:schemeClr val="tx1"/>
                  </a:solidFill>
                </a:rPr>
                <a:t>places </a:t>
              </a:r>
              <a:r>
                <a:rPr lang="fr-FR" sz="1050" dirty="0" smtClean="0">
                  <a:solidFill>
                    <a:schemeClr val="tx1"/>
                  </a:solidFill>
                </a:rPr>
                <a:t>environ) 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</a:t>
              </a:r>
              <a:r>
                <a:rPr lang="fr-FR" sz="1050" dirty="0">
                  <a:solidFill>
                    <a:schemeClr val="tx1"/>
                  </a:solidFill>
                </a:rPr>
                <a:t>pôle de vie </a:t>
              </a:r>
              <a:r>
                <a:rPr lang="fr-FR" sz="1050" dirty="0" smtClean="0">
                  <a:solidFill>
                    <a:schemeClr val="tx1"/>
                  </a:solidFill>
                </a:rPr>
                <a:t>(commerces et capitainerie)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</a:t>
              </a:r>
              <a:r>
                <a:rPr lang="fr-FR" sz="1050" dirty="0">
                  <a:solidFill>
                    <a:schemeClr val="tx1"/>
                  </a:solidFill>
                </a:rPr>
                <a:t>pôle d’hébergement touristique de 10 000 </a:t>
              </a:r>
              <a:r>
                <a:rPr lang="fr-FR" sz="1050" dirty="0" smtClean="0">
                  <a:solidFill>
                    <a:schemeClr val="tx1"/>
                  </a:solidFill>
                </a:rPr>
                <a:t>m²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- 12.5 </a:t>
              </a:r>
              <a:r>
                <a:rPr lang="fr-FR" sz="1050" dirty="0">
                  <a:solidFill>
                    <a:schemeClr val="tx1"/>
                  </a:solidFill>
                </a:rPr>
                <a:t>ha de </a:t>
              </a:r>
              <a:r>
                <a:rPr lang="fr-FR" sz="1050" dirty="0" smtClean="0">
                  <a:solidFill>
                    <a:schemeClr val="tx1"/>
                  </a:solidFill>
                </a:rPr>
                <a:t>lots d’activités économiques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- 4 </a:t>
              </a:r>
              <a:r>
                <a:rPr lang="fr-FR" sz="1050" dirty="0">
                  <a:solidFill>
                    <a:schemeClr val="tx1"/>
                  </a:solidFill>
                </a:rPr>
                <a:t>ha d’espace </a:t>
              </a:r>
              <a:r>
                <a:rPr lang="fr-FR" sz="1050" dirty="0" err="1">
                  <a:solidFill>
                    <a:schemeClr val="tx1"/>
                  </a:solidFill>
                </a:rPr>
                <a:t>re-naturé</a:t>
              </a:r>
              <a:r>
                <a:rPr lang="fr-FR" sz="1050" dirty="0">
                  <a:solidFill>
                    <a:schemeClr val="tx1"/>
                  </a:solidFill>
                </a:rPr>
                <a:t> </a:t>
              </a: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24,6 M€</a:t>
              </a:r>
              <a:r>
                <a:rPr lang="fr-FR" sz="1050" dirty="0">
                  <a:solidFill>
                    <a:schemeClr val="tx1"/>
                  </a:solidFill>
                </a:rPr>
                <a:t>/HT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concession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Syndicat mixte du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Bordelan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60514" y="5234673"/>
              <a:ext cx="648072" cy="524586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08" y="1565681"/>
            <a:ext cx="1951548" cy="13010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16" y="1336612"/>
            <a:ext cx="1925936" cy="14443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5" y="3021621"/>
            <a:ext cx="2448272" cy="9363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33" y="5465754"/>
            <a:ext cx="1614319" cy="87022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04048" y="162880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BIOPARC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79512" y="1350237"/>
            <a:ext cx="1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Via Dorée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12200" y="2962641"/>
            <a:ext cx="863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Val de </a:t>
            </a:r>
            <a:r>
              <a:rPr lang="fr-FR" sz="800" b="1" dirty="0" err="1" smtClean="0">
                <a:solidFill>
                  <a:schemeClr val="bg1"/>
                </a:solidFill>
              </a:rPr>
              <a:t>Charvas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12895" y="3035246"/>
            <a:ext cx="7457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Platières</a:t>
            </a:r>
            <a:endParaRPr lang="fr-FR" sz="1050" b="1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265830" y="4941168"/>
            <a:ext cx="4237339" cy="1850607"/>
            <a:chOff x="560514" y="5157192"/>
            <a:chExt cx="4237339" cy="1850607"/>
          </a:xfrm>
        </p:grpSpPr>
        <p:sp>
          <p:nvSpPr>
            <p:cNvPr id="25" name="ZoneTexte 24"/>
            <p:cNvSpPr txBox="1"/>
            <p:nvPr/>
          </p:nvSpPr>
          <p:spPr>
            <a:xfrm>
              <a:off x="560514" y="5253473"/>
              <a:ext cx="4237339" cy="17543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Parc d’affaires du Puy d’Or à Limonest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Emprise : 21 ha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secteur à vocation tertiaire (37 450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)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secteur à vocation mixte (45 80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)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 pôle de services (1 100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) - SERL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- 8 </a:t>
              </a:r>
              <a:r>
                <a:rPr lang="fr-FR" sz="1050" dirty="0">
                  <a:solidFill>
                    <a:schemeClr val="tx1"/>
                  </a:solidFill>
                </a:rPr>
                <a:t>ha </a:t>
              </a:r>
              <a:r>
                <a:rPr lang="fr-FR" sz="1050" dirty="0" smtClean="0">
                  <a:solidFill>
                    <a:schemeClr val="tx1"/>
                  </a:solidFill>
                </a:rPr>
                <a:t>paysagers dans le respect de l’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éco-système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21,7 M€</a:t>
              </a:r>
              <a:r>
                <a:rPr lang="fr-FR" sz="1050" dirty="0">
                  <a:solidFill>
                    <a:schemeClr val="tx1"/>
                  </a:solidFill>
                </a:rPr>
                <a:t>/HT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concession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Métropole de Lyon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82" y="5774820"/>
            <a:ext cx="1443710" cy="9665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05" y="2934576"/>
            <a:ext cx="2630777" cy="145260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851920" y="292494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chemeClr val="bg1"/>
                </a:solidFill>
              </a:rPr>
              <a:t>Gaulnes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55576" y="1052736"/>
            <a:ext cx="7992888" cy="50405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1520" y="1086292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-36512" y="1556792"/>
            <a:ext cx="8425184" cy="475225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1200" dirty="0"/>
              <a:t> </a:t>
            </a: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ZONES D’AMENAGEMENT-RENOUVELLEMENT URBAIN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Castellane </a:t>
            </a:r>
            <a:r>
              <a:rPr lang="fr-FR" sz="1200" dirty="0" smtClean="0"/>
              <a:t>à </a:t>
            </a:r>
            <a:r>
              <a:rPr lang="fr-FR" sz="1200" dirty="0" err="1" smtClean="0"/>
              <a:t>Sathonay</a:t>
            </a:r>
            <a:r>
              <a:rPr lang="fr-FR" sz="1200" dirty="0" smtClean="0"/>
              <a:t> Camp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des Girondins</a:t>
            </a:r>
            <a:r>
              <a:rPr lang="fr-FR" sz="1200" dirty="0" smtClean="0"/>
              <a:t> à Gerland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Balcons de </a:t>
            </a:r>
            <a:r>
              <a:rPr lang="fr-FR" sz="1200" b="1" dirty="0" err="1" smtClean="0"/>
              <a:t>Sermenaz</a:t>
            </a:r>
            <a:r>
              <a:rPr lang="fr-FR" sz="1200" dirty="0" smtClean="0"/>
              <a:t> et</a:t>
            </a:r>
            <a:r>
              <a:rPr lang="fr-FR" sz="1200" b="1" dirty="0" smtClean="0"/>
              <a:t> Quartier </a:t>
            </a:r>
            <a:r>
              <a:rPr lang="fr-FR" sz="1200" b="1" dirty="0" err="1" smtClean="0"/>
              <a:t>Bottet</a:t>
            </a:r>
            <a:r>
              <a:rPr lang="fr-FR" sz="1200" b="1" dirty="0" smtClean="0"/>
              <a:t>-Verchères</a:t>
            </a:r>
            <a:r>
              <a:rPr lang="fr-FR" sz="1200" dirty="0" smtClean="0"/>
              <a:t> à Rillieux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de la Gare à Trévoux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Quarantaine</a:t>
            </a:r>
            <a:r>
              <a:rPr lang="fr-FR" sz="1200" dirty="0" smtClean="0"/>
              <a:t> à Villefranche-sur-Saône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de la Duchère</a:t>
            </a:r>
            <a:r>
              <a:rPr lang="fr-FR" sz="1200" dirty="0" smtClean="0"/>
              <a:t> et de </a:t>
            </a:r>
            <a:r>
              <a:rPr lang="fr-FR" sz="1200" b="1" dirty="0" err="1" smtClean="0"/>
              <a:t>Vaise</a:t>
            </a:r>
            <a:r>
              <a:rPr lang="fr-FR" sz="1200" b="1" dirty="0" smtClean="0"/>
              <a:t> Industrie</a:t>
            </a:r>
            <a:r>
              <a:rPr lang="fr-FR" sz="1200" dirty="0" smtClean="0"/>
              <a:t> à Lyon 9</a:t>
            </a:r>
            <a:r>
              <a:rPr lang="fr-FR" sz="1200" baseline="30000" dirty="0" smtClean="0"/>
              <a:t>ème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de </a:t>
            </a:r>
            <a:r>
              <a:rPr lang="fr-FR" sz="1200" b="1" dirty="0" err="1" smtClean="0"/>
              <a:t>Vénissy</a:t>
            </a:r>
            <a:r>
              <a:rPr lang="fr-FR" sz="1200" dirty="0" smtClean="0"/>
              <a:t> à Vénissieux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ZAC Terraillon </a:t>
            </a:r>
            <a:r>
              <a:rPr lang="fr-FR" sz="1200" dirty="0" smtClean="0"/>
              <a:t>à Bron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Centre Bourg </a:t>
            </a:r>
            <a:r>
              <a:rPr lang="fr-FR" sz="1200" b="1" dirty="0" err="1" smtClean="0"/>
              <a:t>Laurentinois</a:t>
            </a:r>
            <a:r>
              <a:rPr lang="fr-FR" sz="1200" dirty="0" smtClean="0"/>
              <a:t> à Saint Laurent de Mure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Le Pré du </a:t>
            </a:r>
            <a:r>
              <a:rPr lang="fr-FR" sz="1200" b="1" dirty="0" err="1" smtClean="0"/>
              <a:t>Marverand</a:t>
            </a:r>
            <a:r>
              <a:rPr lang="fr-FR" sz="1200" b="1" dirty="0" smtClean="0"/>
              <a:t> </a:t>
            </a:r>
            <a:r>
              <a:rPr lang="fr-FR" sz="1200" dirty="0" smtClean="0"/>
              <a:t>à </a:t>
            </a:r>
            <a:r>
              <a:rPr lang="fr-FR" sz="1200" dirty="0" err="1" smtClean="0"/>
              <a:t>Arnas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smtClean="0">
                <a:solidFill>
                  <a:srgbClr val="E75627"/>
                </a:solidFill>
              </a:rPr>
              <a:t>ZAC de la Gare </a:t>
            </a:r>
            <a:r>
              <a:rPr lang="fr-FR" sz="1200" dirty="0" smtClean="0">
                <a:solidFill>
                  <a:srgbClr val="E75627"/>
                </a:solidFill>
              </a:rPr>
              <a:t>à Trévoux</a:t>
            </a:r>
            <a:endParaRPr lang="fr-FR" sz="1200" dirty="0">
              <a:solidFill>
                <a:srgbClr val="E75627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932040" y="4878130"/>
            <a:ext cx="4237339" cy="1935246"/>
            <a:chOff x="560514" y="5157192"/>
            <a:chExt cx="4237339" cy="1935246"/>
          </a:xfrm>
        </p:grpSpPr>
        <p:sp>
          <p:nvSpPr>
            <p:cNvPr id="16" name="ZoneTexte 15"/>
            <p:cNvSpPr txBox="1"/>
            <p:nvPr/>
          </p:nvSpPr>
          <p:spPr>
            <a:xfrm>
              <a:off x="560514" y="5253473"/>
              <a:ext cx="4237339" cy="18389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ZAC de la Gare à Trévoux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Emprise : 9,85 ha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- 26 </a:t>
              </a:r>
              <a:r>
                <a:rPr lang="fr-FR" sz="1050" dirty="0">
                  <a:solidFill>
                    <a:schemeClr val="tx1"/>
                  </a:solidFill>
                </a:rPr>
                <a:t>273 </a:t>
              </a:r>
              <a:r>
                <a:rPr lang="fr-FR" sz="1050" dirty="0" smtClean="0">
                  <a:solidFill>
                    <a:schemeClr val="tx1"/>
                  </a:solidFill>
                </a:rPr>
                <a:t>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 de logements (344 logements) 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Eco-quartier, espaces publics paysagers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14,2 M€</a:t>
              </a:r>
              <a:r>
                <a:rPr lang="fr-FR" sz="1050" dirty="0">
                  <a:solidFill>
                    <a:schemeClr val="tx1"/>
                  </a:solidFill>
                </a:rPr>
                <a:t>/</a:t>
              </a:r>
              <a:r>
                <a:rPr lang="fr-FR" sz="1050" dirty="0" smtClean="0">
                  <a:solidFill>
                    <a:schemeClr val="tx1"/>
                  </a:solidFill>
                </a:rPr>
                <a:t>HT</a:t>
              </a:r>
            </a:p>
            <a:p>
              <a:pPr marL="171450" lvl="0" indent="-171450">
                <a:buFontTx/>
                <a:buChar char="-"/>
              </a:pPr>
              <a:endParaRPr lang="fr-FR" sz="1050" dirty="0" smtClean="0">
                <a:solidFill>
                  <a:schemeClr val="tx1"/>
                </a:solidFill>
              </a:endParaRPr>
            </a:p>
            <a:p>
              <a:pPr marL="171450" lvl="0" indent="-171450">
                <a:buFontTx/>
                <a:buChar char="-"/>
              </a:pPr>
              <a:endParaRPr lang="fr-FR" sz="1050" dirty="0">
                <a:solidFill>
                  <a:schemeClr val="tx1"/>
                </a:solidFill>
              </a:endParaRPr>
            </a:p>
            <a:p>
              <a:pPr marL="171450" lvl="0" indent="-171450">
                <a:buFontTx/>
                <a:buChar char="-"/>
              </a:pPr>
              <a:endParaRPr lang="fr-FR" sz="1050" dirty="0">
                <a:solidFill>
                  <a:schemeClr val="tx1"/>
                </a:solidFill>
              </a:endParaRP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concession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Trévoux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214647" y="4437112"/>
            <a:ext cx="4237339" cy="2012190"/>
            <a:chOff x="560514" y="5157192"/>
            <a:chExt cx="4237339" cy="2012190"/>
          </a:xfrm>
        </p:grpSpPr>
        <p:sp>
          <p:nvSpPr>
            <p:cNvPr id="19" name="ZoneTexte 18"/>
            <p:cNvSpPr txBox="1"/>
            <p:nvPr/>
          </p:nvSpPr>
          <p:spPr>
            <a:xfrm>
              <a:off x="560514" y="5253473"/>
              <a:ext cx="4237339" cy="19159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ZAC Gratte-Ciel Nord à Villeurbanne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Emprise : 7 ha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- 62 000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 de logements (900 logements)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- 4 000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 de bureaux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- 18 000 m² de commerces et services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- 24 000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r>
                <a:rPr lang="fr-FR" sz="1050" dirty="0" smtClean="0">
                  <a:solidFill>
                    <a:schemeClr val="tx1"/>
                  </a:solidFill>
                </a:rPr>
                <a:t> d’équipements publics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- 25 000 m² d’espaces publics 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95 M€</a:t>
              </a:r>
              <a:r>
                <a:rPr lang="fr-FR" sz="1050" dirty="0">
                  <a:solidFill>
                    <a:schemeClr val="tx1"/>
                  </a:solidFill>
                </a:rPr>
                <a:t>/HT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concession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Métropole de Lyon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7" y="1757292"/>
            <a:ext cx="1800000" cy="127844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141332" y="2797561"/>
            <a:ext cx="15334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Le Pré du </a:t>
            </a:r>
            <a:r>
              <a:rPr lang="fr-FR" sz="1050" b="1" dirty="0" err="1" smtClean="0"/>
              <a:t>Marverand</a:t>
            </a:r>
            <a:endParaRPr lang="fr-FR" sz="105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22" y="1585750"/>
            <a:ext cx="2062740" cy="116149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967175" y="2493766"/>
            <a:ext cx="1132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chemeClr val="bg1"/>
                </a:solidFill>
              </a:rPr>
              <a:t>Sermenaz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12" y="3129253"/>
            <a:ext cx="2378683" cy="163577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316416" y="3121800"/>
            <a:ext cx="1132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La Duchère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59" y="2882474"/>
            <a:ext cx="2304255" cy="1091644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4355976" y="2853516"/>
            <a:ext cx="1132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Les Girondins</a:t>
            </a:r>
            <a:endParaRPr lang="fr-FR" sz="105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01208"/>
            <a:ext cx="1907591" cy="10735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36" y="5666079"/>
            <a:ext cx="1813468" cy="10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425184" cy="43202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dirty="0" smtClean="0"/>
              <a:t>Assistance à Maîtrise d’Ouvrage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i="1" dirty="0" smtClean="0">
                <a:sym typeface="Wingdings" panose="05000000000000000000" pitchFamily="2" charset="2"/>
              </a:rPr>
              <a:t>Accompagner le maître d’ouvrage dans la conduite de son projet de construction (ou d’aménagement)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 smtClean="0"/>
              <a:t>Assistance Technique à Maîtrise d’ouvrage</a:t>
            </a:r>
          </a:p>
          <a:p>
            <a:pPr marL="0" indent="0">
              <a:buNone/>
            </a:pPr>
            <a:r>
              <a:rPr lang="fr-FR" sz="2000" i="1" dirty="0" smtClean="0">
                <a:sym typeface="Wingdings" panose="05000000000000000000" pitchFamily="2" charset="2"/>
              </a:rPr>
              <a:t> Partager avec d’autres intervenants du projet des responsabilités techniques sur l’objet construit</a:t>
            </a:r>
          </a:p>
          <a:p>
            <a:pPr marL="0" indent="0">
              <a:buNone/>
            </a:pPr>
            <a:endParaRPr lang="fr-FR" sz="2000" i="1" dirty="0" smtClean="0"/>
          </a:p>
          <a:p>
            <a:pPr marL="0" indent="0">
              <a:buNone/>
            </a:pPr>
            <a:r>
              <a:rPr lang="fr-FR" sz="2000" b="1" dirty="0"/>
              <a:t>Mandat</a:t>
            </a:r>
          </a:p>
          <a:p>
            <a:pPr marL="0" indent="0">
              <a:buNone/>
            </a:pPr>
            <a:r>
              <a:rPr lang="fr-FR" sz="2000" i="1" dirty="0">
                <a:sym typeface="Wingdings" panose="05000000000000000000" pitchFamily="2" charset="2"/>
              </a:rPr>
              <a:t> Faire </a:t>
            </a:r>
            <a:r>
              <a:rPr lang="fr-FR" sz="2000" i="1" dirty="0" smtClean="0">
                <a:sym typeface="Wingdings" panose="05000000000000000000" pitchFamily="2" charset="2"/>
              </a:rPr>
              <a:t>au nom et pour </a:t>
            </a:r>
            <a:r>
              <a:rPr lang="fr-FR" sz="2000" i="1" dirty="0">
                <a:sym typeface="Wingdings" panose="05000000000000000000" pitchFamily="2" charset="2"/>
              </a:rPr>
              <a:t>le compte de…</a:t>
            </a:r>
            <a:endParaRPr lang="fr-FR" sz="2000" i="1" dirty="0"/>
          </a:p>
          <a:p>
            <a:pPr marL="0" indent="0">
              <a:buNone/>
            </a:pPr>
            <a:endParaRPr lang="fr-FR" sz="20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cs typeface="Times New Roman"/>
              </a:rPr>
              <a:t>ACCOMPAGNER L’ACTE DE CONSTRUIRE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7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85536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300" b="1" dirty="0" smtClean="0"/>
              <a:t>1957</a:t>
            </a:r>
            <a:r>
              <a:rPr lang="fr-FR" sz="2300" dirty="0" smtClean="0"/>
              <a:t> : création de la SERL </a:t>
            </a:r>
            <a:r>
              <a:rPr lang="fr-FR" sz="2400" dirty="0">
                <a:ea typeface="Calibri" panose="020F0502020204030204" pitchFamily="34" charset="0"/>
              </a:rPr>
              <a:t>par </a:t>
            </a:r>
            <a:r>
              <a:rPr lang="fr-FR" sz="2400" b="1" dirty="0">
                <a:ea typeface="Calibri" panose="020F0502020204030204" pitchFamily="34" charset="0"/>
              </a:rPr>
              <a:t>3 collectivités </a:t>
            </a:r>
            <a:r>
              <a:rPr lang="fr-FR" sz="2400" dirty="0">
                <a:ea typeface="Calibri" panose="020F0502020204030204" pitchFamily="34" charset="0"/>
              </a:rPr>
              <a:t>(le Département du Rhône, les villes de Lyon et de Villeurbanne), accompagnées par des </a:t>
            </a:r>
            <a:r>
              <a:rPr lang="fr-FR" sz="2400" b="1" dirty="0">
                <a:ea typeface="Calibri" panose="020F0502020204030204" pitchFamily="34" charset="0"/>
              </a:rPr>
              <a:t>organismes institutionnels</a:t>
            </a:r>
            <a:r>
              <a:rPr lang="fr-FR" sz="2400" dirty="0">
                <a:ea typeface="Calibri" panose="020F0502020204030204" pitchFamily="34" charset="0"/>
              </a:rPr>
              <a:t> (CCI, Caisse des Dépôts, SCET</a:t>
            </a:r>
            <a:r>
              <a:rPr lang="fr-FR" sz="2400" dirty="0" smtClean="0">
                <a:ea typeface="Calibri" panose="020F0502020204030204" pitchFamily="34" charset="0"/>
              </a:rPr>
              <a:t>)</a:t>
            </a:r>
            <a:r>
              <a:rPr lang="fr-FR" sz="2300" dirty="0" smtClean="0"/>
              <a:t>.</a:t>
            </a:r>
            <a:r>
              <a:rPr lang="fr-FR" sz="2400" dirty="0" smtClean="0">
                <a:latin typeface="Leelawadee" panose="020B0502040204020203" pitchFamily="34" charset="-34"/>
                <a:ea typeface="Times New Roman" panose="02020603050405020304" pitchFamily="18" charset="0"/>
              </a:rPr>
              <a:t> </a:t>
            </a:r>
            <a:endParaRPr lang="fr-FR" sz="2300" dirty="0"/>
          </a:p>
          <a:p>
            <a:pPr>
              <a:spcAft>
                <a:spcPts val="600"/>
              </a:spcAft>
            </a:pPr>
            <a:endParaRPr lang="fr-FR" sz="1200" b="1" dirty="0" smtClean="0"/>
          </a:p>
          <a:p>
            <a:pPr>
              <a:spcAft>
                <a:spcPts val="600"/>
              </a:spcAft>
            </a:pPr>
            <a:r>
              <a:rPr lang="fr-FR" sz="2300" b="1" dirty="0" smtClean="0"/>
              <a:t>1969</a:t>
            </a:r>
            <a:r>
              <a:rPr lang="fr-FR" sz="2300" dirty="0" smtClean="0"/>
              <a:t> : la </a:t>
            </a:r>
            <a:r>
              <a:rPr lang="fr-FR" sz="2300" b="1" dirty="0" smtClean="0"/>
              <a:t>Communauté Urbaine de Lyon</a:t>
            </a:r>
            <a:r>
              <a:rPr lang="fr-FR" sz="2300" dirty="0" smtClean="0"/>
              <a:t> se substitue aux villes de Lyon et de Villeurbanne.</a:t>
            </a:r>
          </a:p>
          <a:p>
            <a:pPr marL="0" indent="0">
              <a:spcAft>
                <a:spcPts val="600"/>
              </a:spcAft>
              <a:buNone/>
            </a:pPr>
            <a:endParaRPr lang="fr-FR" sz="1200" dirty="0" smtClean="0"/>
          </a:p>
          <a:p>
            <a:pPr>
              <a:spcBef>
                <a:spcPts val="0"/>
              </a:spcBef>
            </a:pPr>
            <a:r>
              <a:rPr lang="fr-FR" sz="2300" b="1" dirty="0" smtClean="0"/>
              <a:t>1</a:t>
            </a:r>
            <a:r>
              <a:rPr lang="fr-FR" sz="2300" b="1" baseline="30000" dirty="0" smtClean="0"/>
              <a:t>er</a:t>
            </a:r>
            <a:r>
              <a:rPr lang="fr-FR" sz="2300" b="1" dirty="0" smtClean="0"/>
              <a:t> janvier 2015 </a:t>
            </a:r>
            <a:r>
              <a:rPr lang="fr-FR" sz="2300" dirty="0" smtClean="0"/>
              <a:t>: la </a:t>
            </a:r>
            <a:r>
              <a:rPr lang="fr-FR" sz="2300" b="1" dirty="0" smtClean="0"/>
              <a:t>Métropole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300" b="1" dirty="0" smtClean="0"/>
              <a:t>     Lyon</a:t>
            </a:r>
            <a:r>
              <a:rPr lang="fr-FR" sz="2300" dirty="0" smtClean="0"/>
              <a:t> remplace la COURLY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EN 60 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LA CREATION DE LA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76056" y="4797152"/>
            <a:ext cx="3906679" cy="18158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présidents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son Conseil d’Administration de la SERL :</a:t>
            </a:r>
          </a:p>
          <a:p>
            <a:pPr lvl="1" eaLnBrk="0" hangingPunct="0">
              <a:buFontTx/>
              <a:buChar char="•"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1957-1965 : Jean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Condamin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hangingPunct="0">
              <a:buFontTx/>
              <a:buChar char="•"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1965-1985 : Benoît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Carteron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hangingPunct="0">
              <a:buFontTx/>
              <a:buChar char="•"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1985-1995 : Roger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Fénech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hangingPunct="0">
              <a:buFontTx/>
              <a:buChar char="•"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1995-2002 : Michel Mercier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1" eaLnBrk="0" hangingPunct="0">
              <a:buFontTx/>
              <a:buChar char="•"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Depuis 2002 : Jean-Luc da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Passano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7465" y="1052736"/>
            <a:ext cx="7992888" cy="50405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115012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7504" y="1557063"/>
            <a:ext cx="8425184" cy="475225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1600" b="1" dirty="0">
                <a:solidFill>
                  <a:srgbClr val="E75627"/>
                </a:solidFill>
                <a:latin typeface="Arial"/>
                <a:ea typeface="Times New Roman"/>
              </a:rPr>
              <a:t>CONSTRUCTION-RESTRUCTURATION </a:t>
            </a:r>
            <a:r>
              <a:rPr lang="fr-FR" sz="1600" b="1" dirty="0" smtClean="0">
                <a:solidFill>
                  <a:srgbClr val="E75627"/>
                </a:solidFill>
                <a:latin typeface="Arial"/>
                <a:ea typeface="Times New Roman"/>
              </a:rPr>
              <a:t>D’EQUIPEMENTS : 38 PROJETS</a:t>
            </a:r>
            <a:endParaRPr lang="fr-FR" sz="1600" b="1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HOSPITALIER – MEDICO-SOCIAL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>
              <a:spcAft>
                <a:spcPts val="400"/>
              </a:spcAft>
            </a:pPr>
            <a:r>
              <a:rPr lang="fr-FR" sz="1200" b="1" dirty="0" smtClean="0"/>
              <a:t>Extension et réhabilitation </a:t>
            </a:r>
            <a:r>
              <a:rPr lang="fr-FR" sz="1200" b="1" dirty="0"/>
              <a:t>de l’Hôpital </a:t>
            </a:r>
            <a:r>
              <a:rPr lang="fr-FR" sz="1200" b="1" dirty="0" smtClean="0"/>
              <a:t>de Viriat</a:t>
            </a:r>
            <a:r>
              <a:rPr lang="fr-FR" sz="1200" dirty="0" smtClean="0"/>
              <a:t>-Bourg </a:t>
            </a:r>
            <a:r>
              <a:rPr lang="fr-FR" sz="1200" dirty="0"/>
              <a:t>en </a:t>
            </a:r>
            <a:r>
              <a:rPr lang="fr-FR" sz="1200" dirty="0" smtClean="0"/>
              <a:t>Bresse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/>
              <a:t>Construction de l’Hôpital </a:t>
            </a:r>
            <a:r>
              <a:rPr lang="fr-FR" sz="1200" b="1" dirty="0" err="1" smtClean="0"/>
              <a:t>Andrevetan</a:t>
            </a:r>
            <a:r>
              <a:rPr lang="fr-FR" sz="1200" b="1" dirty="0" smtClean="0"/>
              <a:t> </a:t>
            </a:r>
            <a:r>
              <a:rPr lang="fr-FR" sz="1200" dirty="0"/>
              <a:t>à La Roche sur </a:t>
            </a:r>
            <a:r>
              <a:rPr lang="fr-FR" sz="1200" dirty="0" err="1" smtClean="0"/>
              <a:t>Foron</a:t>
            </a:r>
            <a:endParaRPr lang="fr-FR" sz="1200" dirty="0" smtClean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Construction Centre hospitalier de Saint Symphorien sur </a:t>
            </a:r>
            <a:r>
              <a:rPr lang="fr-FR" sz="1200" b="1" dirty="0" err="1" smtClean="0"/>
              <a:t>Coise</a:t>
            </a:r>
            <a:r>
              <a:rPr lang="fr-FR" sz="1200" dirty="0" smtClean="0"/>
              <a:t> 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Réhabilitation Centre hospitalier Le </a:t>
            </a:r>
            <a:r>
              <a:rPr lang="fr-FR" sz="1200" b="1" dirty="0" err="1" smtClean="0"/>
              <a:t>Vinatier</a:t>
            </a:r>
            <a:r>
              <a:rPr lang="fr-FR" sz="1200" b="1" dirty="0" smtClean="0"/>
              <a:t> </a:t>
            </a:r>
            <a:r>
              <a:rPr lang="fr-FR" sz="1200" dirty="0"/>
              <a:t>à </a:t>
            </a:r>
            <a:r>
              <a:rPr lang="fr-FR" sz="1200" dirty="0" smtClean="0"/>
              <a:t>Bron</a:t>
            </a:r>
            <a:endParaRPr lang="fr-FR" sz="1200" dirty="0"/>
          </a:p>
          <a:p>
            <a:pPr>
              <a:spcAft>
                <a:spcPts val="600"/>
              </a:spcAft>
            </a:pPr>
            <a:r>
              <a:rPr lang="fr-FR" sz="1200" b="1" dirty="0" smtClean="0"/>
              <a:t>Restructuration et extension </a:t>
            </a:r>
            <a:r>
              <a:rPr lang="fr-FR" sz="1200" b="1" dirty="0"/>
              <a:t>de la Maison de Retraite </a:t>
            </a:r>
            <a:r>
              <a:rPr lang="fr-FR" sz="1200" dirty="0"/>
              <a:t>de </a:t>
            </a:r>
            <a:r>
              <a:rPr lang="fr-FR" sz="1200" dirty="0" smtClean="0"/>
              <a:t>Vizille</a:t>
            </a:r>
          </a:p>
          <a:p>
            <a:pPr>
              <a:spcAft>
                <a:spcPts val="600"/>
              </a:spcAft>
            </a:pPr>
            <a:r>
              <a:rPr lang="fr-FR" sz="1200" b="1" dirty="0" smtClean="0"/>
              <a:t>Construction d’1 bâtiment SSR et USLD pour le Centre hospitalier </a:t>
            </a:r>
            <a:r>
              <a:rPr lang="fr-FR" sz="1200" dirty="0" smtClean="0"/>
              <a:t>Annecy Genevois</a:t>
            </a:r>
          </a:p>
          <a:p>
            <a:pPr>
              <a:spcAft>
                <a:spcPts val="600"/>
              </a:spcAft>
            </a:pPr>
            <a:r>
              <a:rPr lang="fr-FR" sz="1200" b="1" dirty="0" smtClean="0">
                <a:solidFill>
                  <a:srgbClr val="E75627"/>
                </a:solidFill>
              </a:rPr>
              <a:t>Reconstruction Centre hospitalier Le Valmont </a:t>
            </a:r>
            <a:r>
              <a:rPr lang="fr-FR" sz="1200" dirty="0" smtClean="0">
                <a:solidFill>
                  <a:srgbClr val="E75627"/>
                </a:solidFill>
              </a:rPr>
              <a:t>à </a:t>
            </a:r>
            <a:r>
              <a:rPr lang="fr-FR" sz="1200" dirty="0" err="1" smtClean="0">
                <a:solidFill>
                  <a:srgbClr val="E75627"/>
                </a:solidFill>
              </a:rPr>
              <a:t>Montéléger</a:t>
            </a:r>
            <a:endParaRPr lang="fr-FR" sz="1200" dirty="0" smtClean="0">
              <a:solidFill>
                <a:srgbClr val="E75627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200" b="1" dirty="0" smtClean="0"/>
              <a:t>Réalisation résidence personnes âgée </a:t>
            </a:r>
            <a:r>
              <a:rPr lang="fr-FR" sz="1200" dirty="0" smtClean="0"/>
              <a:t>à Thizy</a:t>
            </a:r>
          </a:p>
          <a:p>
            <a:pPr>
              <a:spcAft>
                <a:spcPts val="600"/>
              </a:spcAft>
            </a:pP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20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37955" y="4449227"/>
            <a:ext cx="4237339" cy="2148125"/>
            <a:chOff x="560514" y="5157192"/>
            <a:chExt cx="4237339" cy="2148125"/>
          </a:xfrm>
        </p:grpSpPr>
        <p:sp>
          <p:nvSpPr>
            <p:cNvPr id="15" name="ZoneTexte 14"/>
            <p:cNvSpPr txBox="1"/>
            <p:nvPr/>
          </p:nvSpPr>
          <p:spPr>
            <a:xfrm>
              <a:off x="560514" y="5253473"/>
              <a:ext cx="4237339" cy="20518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Centre Hospitalier Le Valmont à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Montéléger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Surface travaux : 12 000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SdO</a:t>
              </a:r>
              <a:endParaRPr lang="fr-FR" sz="1050" dirty="0" smtClean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Programmation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Désignation prestataire conception, construction, aménagement, entretien, maintenance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Suivi études et travaux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Contrôle des prestations maintenance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pendant 1 an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</a:t>
              </a:r>
              <a:r>
                <a:rPr lang="fr-FR" sz="1050" dirty="0" smtClean="0">
                  <a:solidFill>
                    <a:schemeClr val="tx1"/>
                  </a:solidFill>
                </a:rPr>
                <a:t>des travaux</a:t>
              </a:r>
              <a:r>
                <a:rPr lang="fr-FR" sz="1050" dirty="0">
                  <a:solidFill>
                    <a:schemeClr val="tx1"/>
                  </a:solidFill>
                </a:rPr>
                <a:t> : </a:t>
              </a:r>
              <a:r>
                <a:rPr lang="fr-FR" sz="1050" dirty="0" smtClean="0">
                  <a:solidFill>
                    <a:schemeClr val="tx1"/>
                  </a:solidFill>
                </a:rPr>
                <a:t>36 M€</a:t>
              </a:r>
              <a:r>
                <a:rPr lang="fr-FR" sz="1050" dirty="0">
                  <a:solidFill>
                    <a:schemeClr val="tx1"/>
                  </a:solidFill>
                </a:rPr>
                <a:t>/HT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ATMO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CH Le Valmont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pic>
        <p:nvPicPr>
          <p:cNvPr id="20" name="Imag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63" y="5390782"/>
            <a:ext cx="1921197" cy="114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46" y="4291299"/>
            <a:ext cx="1883889" cy="147552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498422" y="2132856"/>
            <a:ext cx="8017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EHPAD Vizille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12" y="3634171"/>
            <a:ext cx="2064038" cy="137544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892512" y="3607132"/>
            <a:ext cx="1215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CH Viriat-Bourg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22" y="2015368"/>
            <a:ext cx="2890002" cy="149245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495881" y="2044472"/>
            <a:ext cx="1452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CH Annecy Genevois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60" y="5135962"/>
            <a:ext cx="2356342" cy="156577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719938" y="5148669"/>
            <a:ext cx="1134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CH Le </a:t>
            </a:r>
            <a:r>
              <a:rPr lang="fr-FR" sz="1050" b="1" dirty="0" err="1" smtClean="0">
                <a:solidFill>
                  <a:schemeClr val="bg1"/>
                </a:solidFill>
              </a:rPr>
              <a:t>Vinatier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05096" y="4341211"/>
            <a:ext cx="1134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EPHAD de Vizille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7465" y="1052736"/>
            <a:ext cx="7992888" cy="50405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115012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7504" y="1485055"/>
            <a:ext cx="8425184" cy="47522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ENSEIGNEMENT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>
              <a:spcAft>
                <a:spcPts val="400"/>
              </a:spcAft>
            </a:pPr>
            <a:r>
              <a:rPr lang="fr-FR" sz="1200" b="1" dirty="0" smtClean="0"/>
              <a:t>Restructuration </a:t>
            </a:r>
            <a:r>
              <a:rPr lang="fr-FR" sz="1200" b="1" dirty="0"/>
              <a:t>Ecole Centrale et le Lycée François </a:t>
            </a:r>
            <a:r>
              <a:rPr lang="fr-FR" sz="1200" b="1" dirty="0" err="1"/>
              <a:t>Cevert</a:t>
            </a:r>
            <a:r>
              <a:rPr lang="fr-FR" sz="1200" b="1" dirty="0"/>
              <a:t> </a:t>
            </a:r>
            <a:r>
              <a:rPr lang="fr-FR" sz="1200" dirty="0"/>
              <a:t>à </a:t>
            </a:r>
            <a:r>
              <a:rPr lang="fr-FR" sz="1200" dirty="0" smtClean="0"/>
              <a:t>Ecully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Requalification Site Rockefeller Université Lyon 1</a:t>
            </a:r>
            <a:r>
              <a:rPr lang="fr-FR" sz="1200" dirty="0" smtClean="0"/>
              <a:t> à Lyon 8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</a:t>
            </a:r>
          </a:p>
          <a:p>
            <a:pPr>
              <a:spcAft>
                <a:spcPts val="400"/>
              </a:spcAft>
            </a:pPr>
            <a:r>
              <a:rPr lang="fr-FR" sz="1200" b="1" dirty="0" smtClean="0">
                <a:solidFill>
                  <a:srgbClr val="E75627"/>
                </a:solidFill>
              </a:rPr>
              <a:t>Extension-restructuration de la Cité Scolaire Honoré d’Urfé </a:t>
            </a:r>
            <a:r>
              <a:rPr lang="fr-FR" sz="1200" dirty="0" smtClean="0">
                <a:solidFill>
                  <a:srgbClr val="E75627"/>
                </a:solidFill>
              </a:rPr>
              <a:t>à Saint Etienne</a:t>
            </a:r>
          </a:p>
          <a:p>
            <a:pPr>
              <a:spcAft>
                <a:spcPts val="400"/>
              </a:spcAft>
            </a:pPr>
            <a:r>
              <a:rPr lang="fr-FR" sz="1200" b="1" dirty="0" smtClean="0"/>
              <a:t>Restructuration-extension Lycée René Perrin </a:t>
            </a:r>
            <a:r>
              <a:rPr lang="fr-FR" sz="1200" dirty="0" smtClean="0"/>
              <a:t>à Ugine</a:t>
            </a:r>
            <a:endParaRPr lang="fr-FR" sz="1200" dirty="0"/>
          </a:p>
          <a:p>
            <a:pPr>
              <a:spcAft>
                <a:spcPts val="400"/>
              </a:spcAft>
            </a:pPr>
            <a:r>
              <a:rPr lang="fr-FR" sz="1200" b="1" dirty="0" smtClean="0"/>
              <a:t>Construction-restructuration CFA BTP Loire </a:t>
            </a:r>
            <a:r>
              <a:rPr lang="fr-FR" sz="1200" dirty="0" smtClean="0"/>
              <a:t>à Saint Etienne</a:t>
            </a:r>
          </a:p>
          <a:p>
            <a:pPr>
              <a:spcAft>
                <a:spcPts val="600"/>
              </a:spcAft>
            </a:pPr>
            <a:r>
              <a:rPr lang="fr-FR" sz="1200" b="1" dirty="0" smtClean="0"/>
              <a:t>Construction Groupe scolaire ZAC Gratte-Ciel Nord </a:t>
            </a:r>
            <a:r>
              <a:rPr lang="fr-FR" sz="1200" dirty="0" smtClean="0"/>
              <a:t>à Villeurbanne</a:t>
            </a:r>
            <a:endParaRPr lang="fr-FR" sz="12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AUTRES EQUIPEMENTS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>
              <a:spcAft>
                <a:spcPts val="400"/>
              </a:spcAft>
            </a:pPr>
            <a:r>
              <a:rPr lang="fr-FR" sz="1200" b="1" dirty="0">
                <a:solidFill>
                  <a:srgbClr val="E75627"/>
                </a:solidFill>
              </a:rPr>
              <a:t>Réhabilitation de la résidence </a:t>
            </a:r>
            <a:r>
              <a:rPr lang="fr-FR" sz="1200" b="1" dirty="0" smtClean="0">
                <a:solidFill>
                  <a:srgbClr val="E75627"/>
                </a:solidFill>
              </a:rPr>
              <a:t>Pranard </a:t>
            </a:r>
            <a:r>
              <a:rPr lang="fr-FR" sz="1200" dirty="0">
                <a:solidFill>
                  <a:srgbClr val="E75627"/>
                </a:solidFill>
              </a:rPr>
              <a:t>à </a:t>
            </a:r>
            <a:r>
              <a:rPr lang="fr-FR" sz="1200" dirty="0" smtClean="0">
                <a:solidFill>
                  <a:srgbClr val="E75627"/>
                </a:solidFill>
              </a:rPr>
              <a:t>Villeurbanne</a:t>
            </a:r>
          </a:p>
          <a:p>
            <a:pPr>
              <a:spcAft>
                <a:spcPts val="600"/>
              </a:spcAft>
            </a:pPr>
            <a:r>
              <a:rPr lang="fr-FR" sz="1200" b="1" dirty="0" smtClean="0"/>
              <a:t>Institut Français de Civilisation Musulmane </a:t>
            </a:r>
            <a:r>
              <a:rPr lang="fr-FR" sz="1200" dirty="0" smtClean="0"/>
              <a:t>à Lyon 8</a:t>
            </a:r>
            <a:r>
              <a:rPr lang="fr-FR" sz="1200" baseline="30000" dirty="0" smtClean="0"/>
              <a:t>ème</a:t>
            </a:r>
          </a:p>
          <a:p>
            <a:pPr>
              <a:spcAft>
                <a:spcPts val="600"/>
              </a:spcAft>
            </a:pPr>
            <a:r>
              <a:rPr lang="fr-FR" sz="1200" b="1" dirty="0"/>
              <a:t>Requalification </a:t>
            </a:r>
            <a:r>
              <a:rPr lang="fr-FR" sz="1200" b="1" dirty="0" smtClean="0"/>
              <a:t>Hôtel de Police </a:t>
            </a:r>
            <a:r>
              <a:rPr lang="fr-FR" sz="1200" dirty="0" smtClean="0"/>
              <a:t>à Lyon 8</a:t>
            </a:r>
            <a:r>
              <a:rPr lang="fr-FR" sz="1200" baseline="30000" dirty="0" smtClean="0"/>
              <a:t>ème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21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51520" y="4446516"/>
            <a:ext cx="4237339" cy="2201986"/>
            <a:chOff x="560514" y="5157192"/>
            <a:chExt cx="4237339" cy="2201986"/>
          </a:xfrm>
        </p:grpSpPr>
        <p:sp>
          <p:nvSpPr>
            <p:cNvPr id="15" name="ZoneTexte 14"/>
            <p:cNvSpPr txBox="1"/>
            <p:nvPr/>
          </p:nvSpPr>
          <p:spPr>
            <a:xfrm>
              <a:off x="560514" y="5253473"/>
              <a:ext cx="4237339" cy="210570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Restructuration-extension Cité scolaire Honoré d’Urfé à Saint-Etienne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Surface travaux : 23 000 m² </a:t>
              </a:r>
              <a:r>
                <a:rPr lang="fr-FR" sz="1050" dirty="0" err="1" smtClean="0">
                  <a:solidFill>
                    <a:schemeClr val="tx1"/>
                  </a:solidFill>
                </a:rPr>
                <a:t>SdP</a:t>
              </a:r>
              <a:endParaRPr lang="fr-FR" sz="1050" dirty="0" smtClean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Restructuration 3 bât. Logements de fonction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Restructuration bâtiments lycée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Séparation bâtiments lycée-collège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Restructuration-extension de 2 gymnases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Construction d’une salle polyvalente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42 M€</a:t>
              </a:r>
              <a:r>
                <a:rPr lang="fr-FR" sz="1050" dirty="0">
                  <a:solidFill>
                    <a:schemeClr val="tx1"/>
                  </a:solidFill>
                </a:rPr>
                <a:t>/HT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mandat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Région Auvergne Rhône-Alpes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4726901" y="4484371"/>
            <a:ext cx="4237339" cy="1824959"/>
            <a:chOff x="560514" y="5157192"/>
            <a:chExt cx="4237339" cy="1824959"/>
          </a:xfrm>
        </p:grpSpPr>
        <p:sp>
          <p:nvSpPr>
            <p:cNvPr id="18" name="ZoneTexte 17"/>
            <p:cNvSpPr txBox="1"/>
            <p:nvPr/>
          </p:nvSpPr>
          <p:spPr>
            <a:xfrm>
              <a:off x="560514" y="5253473"/>
              <a:ext cx="4237339" cy="1728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Résidence Pranard à Villeurbanne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Opération ANRU isolée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- 392 logements concernés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Réhabilitation thermique et fonctionnelle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Requalification des espaces extérieurs</a:t>
              </a:r>
              <a:endParaRPr lang="fr-FR" sz="1050" dirty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Suivi social</a:t>
              </a:r>
            </a:p>
            <a:p>
              <a:pPr>
                <a:spcAft>
                  <a:spcPts val="400"/>
                </a:spcAft>
              </a:pPr>
              <a:r>
                <a:rPr lang="fr-FR" sz="1050" b="1" dirty="0" smtClean="0">
                  <a:solidFill>
                    <a:schemeClr val="tx1"/>
                  </a:solidFill>
                </a:rPr>
                <a:t>- </a:t>
              </a:r>
              <a:r>
                <a:rPr lang="fr-FR" sz="1050" dirty="0" smtClean="0">
                  <a:solidFill>
                    <a:schemeClr val="tx1"/>
                  </a:solidFill>
                </a:rPr>
                <a:t>Cout </a:t>
              </a:r>
              <a:r>
                <a:rPr lang="fr-FR" sz="1050" dirty="0">
                  <a:solidFill>
                    <a:schemeClr val="tx1"/>
                  </a:solidFill>
                </a:rPr>
                <a:t>global de l’opération : </a:t>
              </a:r>
              <a:r>
                <a:rPr lang="fr-FR" sz="1050" dirty="0" smtClean="0">
                  <a:solidFill>
                    <a:schemeClr val="tx1"/>
                  </a:solidFill>
                </a:rPr>
                <a:t>23 M€</a:t>
              </a:r>
              <a:r>
                <a:rPr lang="fr-FR" sz="1050" dirty="0">
                  <a:solidFill>
                    <a:schemeClr val="tx1"/>
                  </a:solidFill>
                </a:rPr>
                <a:t>/</a:t>
              </a:r>
              <a:r>
                <a:rPr lang="fr-FR" sz="1050" dirty="0" smtClean="0">
                  <a:solidFill>
                    <a:schemeClr val="tx1"/>
                  </a:solidFill>
                </a:rPr>
                <a:t>HT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AMO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Est Métropole Habitat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t="4547" r="8939"/>
          <a:stretch/>
        </p:blipFill>
        <p:spPr>
          <a:xfrm>
            <a:off x="2669779" y="5537266"/>
            <a:ext cx="1769835" cy="10619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08" y="5077696"/>
            <a:ext cx="1749593" cy="11712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15" y="1140491"/>
            <a:ext cx="1800000" cy="123013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839055" y="1123172"/>
            <a:ext cx="1810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Université Lyon 1 Rockefeller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37" y="2113894"/>
            <a:ext cx="1800000" cy="106557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110064" y="2133436"/>
            <a:ext cx="143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Lycée François </a:t>
            </a:r>
            <a:r>
              <a:rPr lang="fr-FR" sz="1050" b="1" dirty="0" err="1" smtClean="0">
                <a:solidFill>
                  <a:schemeClr val="bg1"/>
                </a:solidFill>
              </a:rPr>
              <a:t>Cevert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56" y="3506071"/>
            <a:ext cx="1980000" cy="93104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87" y="2627821"/>
            <a:ext cx="1800000" cy="79559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76056" y="2564904"/>
            <a:ext cx="143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CFA Saint Etienne</a:t>
            </a:r>
            <a:endParaRPr lang="fr-FR" sz="1050" b="1" dirty="0"/>
          </a:p>
        </p:txBody>
      </p:sp>
      <p:pic>
        <p:nvPicPr>
          <p:cNvPr id="24" name="Image 23" descr="C:\Users\phb\AppData\Local\Microsoft\Windows\Temporary Internet Files\Content.Outlook\T4G04TJO\IMG_175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19" y="3308632"/>
            <a:ext cx="1800000" cy="10136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>
            <a:off x="4932040" y="3501588"/>
            <a:ext cx="143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IFCM</a:t>
            </a:r>
            <a:endParaRPr lang="fr-FR" sz="105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025819" y="3310231"/>
            <a:ext cx="143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Hôtel de Police Berliet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7465" y="1052736"/>
            <a:ext cx="7992888" cy="50405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79512" y="1115012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7504" y="1485055"/>
            <a:ext cx="8425184" cy="475225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1600" b="1" dirty="0" smtClean="0">
                <a:solidFill>
                  <a:srgbClr val="E75627"/>
                </a:solidFill>
                <a:latin typeface="Arial"/>
                <a:ea typeface="Times New Roman"/>
              </a:rPr>
              <a:t>PRESTATIONS : 28 PROJETS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PROGRAMMATION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 lvl="0">
              <a:spcAft>
                <a:spcPts val="4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Restructuration-extension EHPAD Les Balcons de l’Ile Barbe </a:t>
            </a:r>
            <a:r>
              <a:rPr lang="fr-FR" sz="1200" dirty="0" smtClean="0">
                <a:solidFill>
                  <a:prstClr val="black"/>
                </a:solidFill>
              </a:rPr>
              <a:t>à Lyon 9</a:t>
            </a:r>
            <a:r>
              <a:rPr lang="fr-FR" sz="1200" baseline="30000" dirty="0" smtClean="0">
                <a:solidFill>
                  <a:prstClr val="black"/>
                </a:solidFill>
              </a:rPr>
              <a:t>ème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spcAft>
                <a:spcPts val="4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Restructuration Pavillon G Hôpital E. Herriot </a:t>
            </a:r>
            <a:r>
              <a:rPr lang="fr-FR" sz="1200" dirty="0" smtClean="0">
                <a:solidFill>
                  <a:prstClr val="black"/>
                </a:solidFill>
              </a:rPr>
              <a:t>à </a:t>
            </a:r>
            <a:r>
              <a:rPr lang="fr-FR" sz="1200" dirty="0">
                <a:solidFill>
                  <a:prstClr val="black"/>
                </a:solidFill>
              </a:rPr>
              <a:t>Lyon </a:t>
            </a:r>
            <a:r>
              <a:rPr lang="fr-FR" sz="1200" dirty="0" smtClean="0">
                <a:solidFill>
                  <a:prstClr val="black"/>
                </a:solidFill>
              </a:rPr>
              <a:t>3</a:t>
            </a:r>
            <a:r>
              <a:rPr lang="fr-FR" sz="1200" baseline="30000" dirty="0" smtClean="0">
                <a:solidFill>
                  <a:prstClr val="black"/>
                </a:solidFill>
              </a:rPr>
              <a:t>ème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endParaRPr lang="fr-FR" sz="1200" dirty="0">
              <a:solidFill>
                <a:prstClr val="black"/>
              </a:solidFill>
            </a:endParaRPr>
          </a:p>
          <a:p>
            <a:pPr lvl="0">
              <a:spcAft>
                <a:spcPts val="400"/>
              </a:spcAft>
            </a:pPr>
            <a:r>
              <a:rPr lang="fr-FR" sz="1200" b="1" dirty="0" smtClean="0">
                <a:solidFill>
                  <a:srgbClr val="E75627"/>
                </a:solidFill>
              </a:rPr>
              <a:t>Regroupement de 2 activités SSR pédiatriques </a:t>
            </a:r>
            <a:r>
              <a:rPr lang="fr-FR" sz="1200" dirty="0" smtClean="0">
                <a:solidFill>
                  <a:srgbClr val="E75627"/>
                </a:solidFill>
              </a:rPr>
              <a:t>à St Didier au Mont d’Or</a:t>
            </a:r>
            <a:endParaRPr lang="fr-FR" sz="1200" dirty="0">
              <a:solidFill>
                <a:srgbClr val="E75627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Construction </a:t>
            </a:r>
            <a:r>
              <a:rPr lang="fr-FR" sz="1200" b="1" dirty="0">
                <a:solidFill>
                  <a:prstClr val="black"/>
                </a:solidFill>
              </a:rPr>
              <a:t>Groupe scolaire </a:t>
            </a:r>
            <a:r>
              <a:rPr lang="fr-FR" sz="1200" b="1" dirty="0" smtClean="0">
                <a:solidFill>
                  <a:prstClr val="black"/>
                </a:solidFill>
              </a:rPr>
              <a:t>F. Buisson </a:t>
            </a:r>
            <a:r>
              <a:rPr lang="fr-FR" sz="1200" dirty="0" smtClean="0">
                <a:solidFill>
                  <a:prstClr val="black"/>
                </a:solidFill>
              </a:rPr>
              <a:t>à Vienne</a:t>
            </a:r>
            <a:endParaRPr lang="fr-FR" sz="1200" dirty="0">
              <a:solidFill>
                <a:prstClr val="black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SÛRETE URBAINE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  <a:p>
            <a:pPr lvl="0">
              <a:spcAft>
                <a:spcPts val="6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ESSP Musée des Confluences </a:t>
            </a:r>
            <a:r>
              <a:rPr lang="fr-FR" sz="1200" dirty="0" smtClean="0">
                <a:solidFill>
                  <a:prstClr val="black"/>
                </a:solidFill>
              </a:rPr>
              <a:t>à </a:t>
            </a:r>
            <a:r>
              <a:rPr lang="fr-FR" sz="1200" dirty="0">
                <a:solidFill>
                  <a:prstClr val="black"/>
                </a:solidFill>
              </a:rPr>
              <a:t>Lyon </a:t>
            </a:r>
            <a:r>
              <a:rPr lang="fr-FR" sz="1200" dirty="0" smtClean="0">
                <a:solidFill>
                  <a:prstClr val="black"/>
                </a:solidFill>
              </a:rPr>
              <a:t>2</a:t>
            </a:r>
            <a:r>
              <a:rPr lang="fr-FR" sz="1200" baseline="30000" dirty="0" smtClean="0">
                <a:solidFill>
                  <a:prstClr val="black"/>
                </a:solidFill>
              </a:rPr>
              <a:t>ème</a:t>
            </a:r>
            <a:endParaRPr lang="fr-FR" sz="1200" baseline="300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sz="1200" b="1" dirty="0" smtClean="0">
                <a:solidFill>
                  <a:srgbClr val="E75627"/>
                </a:solidFill>
              </a:rPr>
              <a:t>ESSP Fourvière </a:t>
            </a:r>
            <a:r>
              <a:rPr lang="fr-FR" sz="1200" dirty="0" smtClean="0">
                <a:solidFill>
                  <a:srgbClr val="E75627"/>
                </a:solidFill>
              </a:rPr>
              <a:t>à </a:t>
            </a:r>
            <a:r>
              <a:rPr lang="fr-FR" sz="1200" dirty="0">
                <a:solidFill>
                  <a:srgbClr val="E75627"/>
                </a:solidFill>
              </a:rPr>
              <a:t>Lyon </a:t>
            </a:r>
            <a:r>
              <a:rPr lang="fr-FR" sz="1200" dirty="0" smtClean="0">
                <a:solidFill>
                  <a:srgbClr val="E75627"/>
                </a:solidFill>
              </a:rPr>
              <a:t>5</a:t>
            </a:r>
            <a:r>
              <a:rPr lang="fr-FR" sz="1200" baseline="30000" dirty="0" smtClean="0">
                <a:solidFill>
                  <a:srgbClr val="E75627"/>
                </a:solidFill>
              </a:rPr>
              <a:t>ème</a:t>
            </a:r>
          </a:p>
          <a:p>
            <a:pPr lvl="0">
              <a:spcAft>
                <a:spcPts val="6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ESSP KOEZIO </a:t>
            </a:r>
            <a:r>
              <a:rPr lang="fr-FR" sz="1200" dirty="0" smtClean="0">
                <a:solidFill>
                  <a:prstClr val="black"/>
                </a:solidFill>
              </a:rPr>
              <a:t>à Saint-Priest</a:t>
            </a:r>
          </a:p>
          <a:p>
            <a:pPr lvl="0">
              <a:spcAft>
                <a:spcPts val="600"/>
              </a:spcAft>
            </a:pPr>
            <a:r>
              <a:rPr lang="fr-FR" sz="1200" b="1" dirty="0" smtClean="0">
                <a:solidFill>
                  <a:prstClr val="black"/>
                </a:solidFill>
              </a:rPr>
              <a:t>Etude de sûreté Quartier Fontaine d’Ouche </a:t>
            </a:r>
            <a:r>
              <a:rPr lang="fr-FR" sz="1200" dirty="0" smtClean="0">
                <a:solidFill>
                  <a:prstClr val="black"/>
                </a:solidFill>
              </a:rPr>
              <a:t>à Dijon</a:t>
            </a:r>
            <a:endParaRPr lang="fr-FR" sz="1200" dirty="0">
              <a:solidFill>
                <a:prstClr val="black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fr-FR" sz="1200" b="1" u="sng" dirty="0" smtClean="0">
                <a:solidFill>
                  <a:srgbClr val="E75627"/>
                </a:solidFill>
                <a:latin typeface="Arial"/>
                <a:ea typeface="Times New Roman"/>
              </a:rPr>
              <a:t>ETUDES DIVERSES</a:t>
            </a:r>
            <a:endParaRPr lang="fr-FR" sz="1200" b="1" u="sng" dirty="0">
              <a:solidFill>
                <a:srgbClr val="E75627"/>
              </a:solidFill>
              <a:latin typeface="Arial"/>
              <a:ea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22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15143" y="5084601"/>
            <a:ext cx="4238090" cy="1653406"/>
            <a:chOff x="-1199828" y="4427798"/>
            <a:chExt cx="4022453" cy="1653406"/>
          </a:xfrm>
        </p:grpSpPr>
        <p:sp>
          <p:nvSpPr>
            <p:cNvPr id="8" name="ZoneTexte 7"/>
            <p:cNvSpPr txBox="1"/>
            <p:nvPr/>
          </p:nvSpPr>
          <p:spPr>
            <a:xfrm>
              <a:off x="-1198984" y="4511544"/>
              <a:ext cx="4021609" cy="15696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Regroupement d’activités SSR à Saint Didier au Mont d’Or et Francheville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Etude </a:t>
              </a:r>
              <a:r>
                <a:rPr lang="fr-FR" sz="1050" dirty="0">
                  <a:solidFill>
                    <a:schemeClr val="tx1"/>
                  </a:solidFill>
                </a:rPr>
                <a:t>de faisabilité pour le regroupement </a:t>
              </a:r>
              <a:r>
                <a:rPr lang="fr-FR" sz="1050" dirty="0" smtClean="0">
                  <a:solidFill>
                    <a:schemeClr val="tx1"/>
                  </a:solidFill>
                </a:rPr>
                <a:t>de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2 </a:t>
              </a:r>
              <a:r>
                <a:rPr lang="fr-FR" sz="1050" dirty="0">
                  <a:solidFill>
                    <a:schemeClr val="tx1"/>
                  </a:solidFill>
                </a:rPr>
                <a:t>activités de </a:t>
              </a:r>
              <a:r>
                <a:rPr lang="fr-FR" sz="1050" dirty="0" smtClean="0">
                  <a:solidFill>
                    <a:schemeClr val="tx1"/>
                  </a:solidFill>
                </a:rPr>
                <a:t>Soins de Suite et de Réadaptation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pédiatriques </a:t>
              </a:r>
              <a:r>
                <a:rPr lang="fr-FR" sz="1050" dirty="0">
                  <a:solidFill>
                    <a:schemeClr val="tx1"/>
                  </a:solidFill>
                </a:rPr>
                <a:t>de 90 lits et </a:t>
              </a:r>
              <a:r>
                <a:rPr lang="fr-FR" sz="1050" dirty="0" smtClean="0">
                  <a:solidFill>
                    <a:schemeClr val="tx1"/>
                  </a:solidFill>
                </a:rPr>
                <a:t>le déplacement d’une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maison </a:t>
              </a:r>
              <a:r>
                <a:rPr lang="fr-FR" sz="1050" dirty="0">
                  <a:solidFill>
                    <a:schemeClr val="tx1"/>
                  </a:solidFill>
                </a:rPr>
                <a:t>d’accueil </a:t>
              </a:r>
              <a:r>
                <a:rPr lang="fr-FR" sz="1050" dirty="0" smtClean="0">
                  <a:solidFill>
                    <a:schemeClr val="tx1"/>
                  </a:solidFill>
                </a:rPr>
                <a:t>spécialisée de </a:t>
              </a:r>
              <a:r>
                <a:rPr lang="fr-FR" sz="1050" dirty="0">
                  <a:solidFill>
                    <a:schemeClr val="tx1"/>
                  </a:solidFill>
                </a:rPr>
                <a:t>50 </a:t>
              </a:r>
              <a:r>
                <a:rPr lang="fr-FR" sz="1050" dirty="0" smtClean="0">
                  <a:solidFill>
                    <a:schemeClr val="tx1"/>
                  </a:solidFill>
                </a:rPr>
                <a:t>lits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Mode d’intervention : AMO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UGECAM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-1199828" y="4427798"/>
              <a:ext cx="648072" cy="524586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4763774" y="4556369"/>
            <a:ext cx="4237339" cy="1824959"/>
            <a:chOff x="560514" y="5157192"/>
            <a:chExt cx="4237339" cy="1824959"/>
          </a:xfrm>
        </p:grpSpPr>
        <p:sp>
          <p:nvSpPr>
            <p:cNvPr id="12" name="ZoneTexte 11"/>
            <p:cNvSpPr txBox="1"/>
            <p:nvPr/>
          </p:nvSpPr>
          <p:spPr>
            <a:xfrm>
              <a:off x="560514" y="5253473"/>
              <a:ext cx="4237339" cy="1728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1400" b="1" dirty="0"/>
                <a:t> </a:t>
              </a:r>
              <a:r>
                <a:rPr lang="fr-FR" sz="1400" b="1" dirty="0" smtClean="0"/>
                <a:t>           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ESSP Fourvière à Lyon 5</a:t>
              </a:r>
              <a:r>
                <a:rPr lang="fr-FR" sz="1400" b="1" baseline="30000" dirty="0" smtClean="0">
                  <a:solidFill>
                    <a:schemeClr val="tx1"/>
                  </a:solidFill>
                </a:rPr>
                <a:t>ème</a:t>
              </a:r>
              <a:endParaRPr lang="fr-FR" sz="1400" b="1" dirty="0" smtClean="0">
                <a:solidFill>
                  <a:schemeClr val="tx1"/>
                </a:solidFill>
              </a:endParaRP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- Analyse (</a:t>
              </a:r>
              <a:r>
                <a:rPr lang="fr-FR" sz="1050" dirty="0">
                  <a:solidFill>
                    <a:schemeClr val="tx1"/>
                  </a:solidFill>
                </a:rPr>
                <a:t>risques des actes malveillants sur le projet, impacts du projet sur l’ordre public, vulnérabilités du projet</a:t>
              </a:r>
              <a:r>
                <a:rPr lang="fr-FR" sz="1050" dirty="0" smtClean="0">
                  <a:solidFill>
                    <a:schemeClr val="tx1"/>
                  </a:solidFill>
                </a:rPr>
                <a:t>) et préconisations </a:t>
              </a:r>
              <a:r>
                <a:rPr lang="fr-FR" sz="1050" dirty="0">
                  <a:solidFill>
                    <a:schemeClr val="tx1"/>
                  </a:solidFill>
                </a:rPr>
                <a:t>(architecturales, techniques, humaines et </a:t>
              </a:r>
              <a:r>
                <a:rPr lang="fr-FR" sz="1050" dirty="0" smtClean="0">
                  <a:solidFill>
                    <a:schemeClr val="tx1"/>
                  </a:solidFill>
                </a:rPr>
                <a:t>organisationnelles</a:t>
              </a:r>
              <a:r>
                <a:rPr lang="fr-FR" sz="1050" dirty="0">
                  <a:solidFill>
                    <a:schemeClr val="tx1"/>
                  </a:solidFill>
                </a:rPr>
                <a:t>) en matière de prévention et de réduction des </a:t>
              </a:r>
              <a:r>
                <a:rPr lang="fr-FR" sz="1050" dirty="0" smtClean="0">
                  <a:solidFill>
                    <a:schemeClr val="tx1"/>
                  </a:solidFill>
                </a:rPr>
                <a:t>risques au</a:t>
              </a:r>
            </a:p>
            <a:p>
              <a:pPr lvl="0"/>
              <a:r>
                <a:rPr lang="fr-FR" sz="1050" dirty="0" smtClean="0">
                  <a:solidFill>
                    <a:schemeClr val="tx1"/>
                  </a:solidFill>
                </a:rPr>
                <a:t>regard du projet de restructuration du site de</a:t>
              </a:r>
            </a:p>
            <a:p>
              <a:pPr lvl="0">
                <a:spcAft>
                  <a:spcPts val="400"/>
                </a:spcAft>
              </a:pPr>
              <a:r>
                <a:rPr lang="fr-FR" sz="1050" dirty="0" smtClean="0">
                  <a:solidFill>
                    <a:schemeClr val="tx1"/>
                  </a:solidFill>
                </a:rPr>
                <a:t>Fourvière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Mode d’intervention : AMO</a:t>
              </a:r>
            </a:p>
            <a:p>
              <a:r>
                <a:rPr lang="fr-FR" sz="1050" dirty="0" smtClean="0">
                  <a:solidFill>
                    <a:schemeClr val="tx1"/>
                  </a:solidFill>
                </a:rPr>
                <a:t>Client : Fondation Fourvière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r="95002" b="8551"/>
            <a:stretch/>
          </p:blipFill>
          <p:spPr>
            <a:xfrm>
              <a:off x="595649" y="5157192"/>
              <a:ext cx="648072" cy="524586"/>
            </a:xfrm>
            <a:prstGeom prst="rect">
              <a:avLst/>
            </a:prstGeom>
          </p:spPr>
        </p:pic>
      </p:grpSp>
      <p:pic>
        <p:nvPicPr>
          <p:cNvPr id="15" name="Image 14" descr="P:\_PROJETS EN DEVELOPPEMENT\ESSP Fondation Fouvière\PERSPECTIVES_66x85cm_VECTO-BD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2"/>
          <a:stretch/>
        </p:blipFill>
        <p:spPr bwMode="auto">
          <a:xfrm>
            <a:off x="7371520" y="5505595"/>
            <a:ext cx="1559926" cy="8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P:\03702 - BRON KOEZIO ESSP\Opérationnel\A - Etudes générales\perspective_koezi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6" y="1559985"/>
            <a:ext cx="1800000" cy="171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910" y="1337204"/>
            <a:ext cx="1800000" cy="94974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14500" y="1341348"/>
            <a:ext cx="1801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Quartier de Fontaine d’Ouche à Dijon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45366" y="1625972"/>
            <a:ext cx="1436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KOEZIO</a:t>
            </a:r>
            <a:endParaRPr lang="fr-FR" sz="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10" y="2820039"/>
            <a:ext cx="2149233" cy="171938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714500" y="4414642"/>
            <a:ext cx="17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Pavillon G – Hôpital Edouard Herriot</a:t>
            </a:r>
            <a:endParaRPr lang="fr-FR" sz="8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50" y="5609187"/>
            <a:ext cx="1492358" cy="10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LES PROJETS EN COURS DU GROUPE SERL : LES FILIALES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pic>
        <p:nvPicPr>
          <p:cNvPr id="6" name="Picture 2" descr="N:\5_COMMUNICATION\_Logos\LogosGROUPE 2011\logo SerlImmo\Serl_Immo2_Quad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532428" cy="44962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275856" y="1772816"/>
            <a:ext cx="5321358" cy="1440000"/>
            <a:chOff x="0" y="-48889"/>
            <a:chExt cx="6123940" cy="1908422"/>
          </a:xfrm>
        </p:grpSpPr>
        <p:sp>
          <p:nvSpPr>
            <p:cNvPr id="10" name="Rectangle 9"/>
            <p:cNvSpPr/>
            <p:nvPr/>
          </p:nvSpPr>
          <p:spPr>
            <a:xfrm>
              <a:off x="0" y="-48889"/>
              <a:ext cx="6123940" cy="19084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Zone de texte 2"/>
            <p:cNvSpPr txBox="1">
              <a:spLocks noChangeArrowheads="1"/>
            </p:cNvSpPr>
            <p:nvPr/>
          </p:nvSpPr>
          <p:spPr bwMode="auto">
            <a:xfrm>
              <a:off x="2071711" y="1394238"/>
              <a:ext cx="2183130" cy="44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800" dirty="0" smtClean="0">
                  <a:solidFill>
                    <a:srgbClr val="FFFFFF"/>
                  </a:solidFill>
                  <a:effectLst/>
                  <a:latin typeface="Arial"/>
                  <a:ea typeface="Calibri"/>
                </a:rPr>
                <a:t>Plateforme d’Innovation AXEL’ONE</a:t>
              </a:r>
            </a:p>
            <a:p>
              <a:pPr algn="ctr">
                <a:spcAft>
                  <a:spcPts val="0"/>
                </a:spcAft>
              </a:pPr>
              <a:r>
                <a:rPr lang="fr-FR" sz="800" dirty="0" smtClean="0">
                  <a:solidFill>
                    <a:srgbClr val="FFFFFF"/>
                  </a:solidFill>
                  <a:latin typeface="Arial"/>
                  <a:ea typeface="Calibri"/>
                </a:rPr>
                <a:t>Saint-Fons</a:t>
              </a:r>
              <a:endParaRPr lang="fr-FR" sz="1100" dirty="0">
                <a:effectLst/>
                <a:latin typeface="Arial"/>
                <a:ea typeface="Calibri"/>
              </a:endParaRPr>
            </a:p>
          </p:txBody>
        </p:sp>
      </p:grpSp>
      <p:pic>
        <p:nvPicPr>
          <p:cNvPr id="17" name="Imag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1" y="3698404"/>
            <a:ext cx="1651115" cy="4147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275856" y="3357312"/>
            <a:ext cx="53208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" y="5304621"/>
            <a:ext cx="1554500" cy="3573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3283648" y="4946741"/>
            <a:ext cx="53208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t="-1" b="2625"/>
          <a:stretch/>
        </p:blipFill>
        <p:spPr>
          <a:xfrm>
            <a:off x="5137964" y="1887597"/>
            <a:ext cx="1620000" cy="9653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/>
          <a:srcRect t="6220"/>
          <a:stretch/>
        </p:blipFill>
        <p:spPr>
          <a:xfrm>
            <a:off x="6863542" y="1888784"/>
            <a:ext cx="1620000" cy="950362"/>
          </a:xfrm>
          <a:prstGeom prst="rect">
            <a:avLst/>
          </a:prstGeom>
        </p:spPr>
      </p:pic>
      <p:sp>
        <p:nvSpPr>
          <p:cNvPr id="36" name="Zone de texte 2"/>
          <p:cNvSpPr txBox="1">
            <a:spLocks noChangeArrowheads="1"/>
          </p:cNvSpPr>
          <p:nvPr/>
        </p:nvSpPr>
        <p:spPr bwMode="auto">
          <a:xfrm>
            <a:off x="6766871" y="2864048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Parc d’activités </a:t>
            </a:r>
            <a:r>
              <a:rPr lang="fr-FR" sz="800" dirty="0" err="1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Pressensé</a:t>
            </a:r>
            <a:endParaRPr lang="fr-FR" sz="800" dirty="0" smtClean="0">
              <a:solidFill>
                <a:srgbClr val="FFFFFF"/>
              </a:solidFill>
              <a:effectLst/>
              <a:latin typeface="Arial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Villeurbanne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2386" y="1887597"/>
            <a:ext cx="1620000" cy="903235"/>
          </a:xfrm>
          <a:prstGeom prst="rect">
            <a:avLst/>
          </a:prstGeom>
        </p:spPr>
      </p:pic>
      <p:sp>
        <p:nvSpPr>
          <p:cNvPr id="38" name="Zone de texte 2"/>
          <p:cNvSpPr txBox="1">
            <a:spLocks noChangeArrowheads="1"/>
          </p:cNvSpPr>
          <p:nvPr/>
        </p:nvSpPr>
        <p:spPr bwMode="auto">
          <a:xfrm>
            <a:off x="3240947" y="2779110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Restaurant d’Entreprises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« La Parenthèse »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Jonage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/>
          <a:srcRect t="9177" b="13283"/>
          <a:stretch/>
        </p:blipFill>
        <p:spPr>
          <a:xfrm>
            <a:off x="3390300" y="3501008"/>
            <a:ext cx="1620000" cy="936104"/>
          </a:xfrm>
          <a:prstGeom prst="rect">
            <a:avLst/>
          </a:prstGeom>
        </p:spPr>
      </p:pic>
      <p:sp>
        <p:nvSpPr>
          <p:cNvPr id="40" name="Zone de texte 2"/>
          <p:cNvSpPr txBox="1">
            <a:spLocks noChangeArrowheads="1"/>
          </p:cNvSpPr>
          <p:nvPr/>
        </p:nvSpPr>
        <p:spPr bwMode="auto">
          <a:xfrm>
            <a:off x="3275856" y="4468094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Hôtel </a:t>
            </a:r>
            <a:r>
              <a:rPr lang="fr-FR" sz="800" dirty="0" err="1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Kyriad</a:t>
            </a: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 – ZAC des Gaulnes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Jonage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4744" y="3501726"/>
            <a:ext cx="1620000" cy="903235"/>
          </a:xfrm>
          <a:prstGeom prst="rect">
            <a:avLst/>
          </a:prstGeom>
        </p:spPr>
      </p:pic>
      <p:sp>
        <p:nvSpPr>
          <p:cNvPr id="42" name="Zone de texte 2"/>
          <p:cNvSpPr txBox="1">
            <a:spLocks noChangeArrowheads="1"/>
          </p:cNvSpPr>
          <p:nvPr/>
        </p:nvSpPr>
        <p:spPr bwMode="auto">
          <a:xfrm>
            <a:off x="4986235" y="4450498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Bâtiment </a:t>
            </a:r>
            <a:r>
              <a:rPr lang="fr-FR" sz="800" dirty="0" err="1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Amplia</a:t>
            </a: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 – Lyon Confluence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Lyon 2</a:t>
            </a:r>
            <a:r>
              <a:rPr lang="fr-FR" sz="800" baseline="30000" dirty="0" smtClean="0">
                <a:solidFill>
                  <a:srgbClr val="FFFFFF"/>
                </a:solidFill>
                <a:latin typeface="Arial"/>
                <a:ea typeface="Calibri"/>
              </a:rPr>
              <a:t>ème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9187" y="3501018"/>
            <a:ext cx="1620000" cy="917165"/>
          </a:xfrm>
          <a:prstGeom prst="rect">
            <a:avLst/>
          </a:prstGeom>
        </p:spPr>
      </p:pic>
      <p:sp>
        <p:nvSpPr>
          <p:cNvPr id="44" name="Zone de texte 2"/>
          <p:cNvSpPr txBox="1">
            <a:spLocks noChangeArrowheads="1"/>
          </p:cNvSpPr>
          <p:nvPr/>
        </p:nvSpPr>
        <p:spPr bwMode="auto">
          <a:xfrm>
            <a:off x="6700871" y="4446087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Résidence « Les Jardins de Jules »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Villeurbanne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743" y="5095384"/>
            <a:ext cx="1620000" cy="929671"/>
          </a:xfrm>
          <a:prstGeom prst="rect">
            <a:avLst/>
          </a:prstGeom>
        </p:spPr>
      </p:pic>
      <p:sp>
        <p:nvSpPr>
          <p:cNvPr id="46" name="Zone de texte 2"/>
          <p:cNvSpPr txBox="1">
            <a:spLocks noChangeArrowheads="1"/>
          </p:cNvSpPr>
          <p:nvPr/>
        </p:nvSpPr>
        <p:spPr bwMode="auto">
          <a:xfrm>
            <a:off x="5010300" y="6044423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Villages d’Entreprises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 Lyon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13"/>
          <a:srcRect l="1495" t="6838" r="-1495" b="5234"/>
          <a:stretch/>
        </p:blipFill>
        <p:spPr>
          <a:xfrm>
            <a:off x="3390300" y="5095384"/>
            <a:ext cx="1620000" cy="925904"/>
          </a:xfrm>
          <a:prstGeom prst="rect">
            <a:avLst/>
          </a:prstGeom>
        </p:spPr>
      </p:pic>
      <p:sp>
        <p:nvSpPr>
          <p:cNvPr id="48" name="Zone de texte 2"/>
          <p:cNvSpPr txBox="1">
            <a:spLocks noChangeArrowheads="1"/>
          </p:cNvSpPr>
          <p:nvPr/>
        </p:nvSpPr>
        <p:spPr bwMode="auto">
          <a:xfrm>
            <a:off x="3275856" y="6054972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Gestion bâtiments c</a:t>
            </a: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ommerces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Métropole de Lyon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7272" y="5102569"/>
            <a:ext cx="1620000" cy="916453"/>
          </a:xfrm>
          <a:prstGeom prst="rect">
            <a:avLst/>
          </a:prstGeom>
        </p:spPr>
      </p:pic>
      <p:sp>
        <p:nvSpPr>
          <p:cNvPr id="50" name="Zone de texte 2"/>
          <p:cNvSpPr txBox="1">
            <a:spLocks noChangeArrowheads="1"/>
          </p:cNvSpPr>
          <p:nvPr/>
        </p:nvSpPr>
        <p:spPr bwMode="auto">
          <a:xfrm>
            <a:off x="6720678" y="6040297"/>
            <a:ext cx="1897017" cy="3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effectLst/>
                <a:latin typeface="Arial"/>
                <a:ea typeface="Calibri"/>
              </a:rPr>
              <a:t>Pôle de services et services dédiés</a:t>
            </a:r>
          </a:p>
          <a:p>
            <a:pPr algn="ctr">
              <a:spcAft>
                <a:spcPts val="0"/>
              </a:spcAft>
            </a:pPr>
            <a:r>
              <a:rPr lang="fr-FR" sz="800" dirty="0" smtClean="0">
                <a:solidFill>
                  <a:srgbClr val="FFFFFF"/>
                </a:solidFill>
                <a:latin typeface="Arial"/>
                <a:ea typeface="Calibri"/>
              </a:rPr>
              <a:t>Métropole de Lyon</a:t>
            </a:r>
            <a:endParaRPr lang="fr-FR" sz="1100" dirty="0"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</a:t>
            </a:r>
            <a:r>
              <a:rPr lang="fr-FR" dirty="0" smtClean="0"/>
              <a:t>DEMAIN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79512" y="1340768"/>
            <a:ext cx="8637657" cy="41764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1800" dirty="0" smtClean="0"/>
              <a:t>En </a:t>
            </a:r>
            <a:r>
              <a:rPr lang="fr-FR" sz="1800" dirty="0"/>
              <a:t>près de 60 ans, la SERL a connu de nombreuses et parfois profondes modifications économiques, mais aussi de multiples transformations de son contexte juridique ou institutionnel</a:t>
            </a:r>
            <a:r>
              <a:rPr lang="fr-FR" sz="1800" dirty="0" smtClean="0"/>
              <a:t>…</a:t>
            </a:r>
          </a:p>
          <a:p>
            <a:pPr marL="0" indent="0">
              <a:spcAft>
                <a:spcPts val="600"/>
              </a:spcAft>
              <a:buNone/>
            </a:pPr>
            <a:endParaRPr lang="fr-FR" sz="1800" dirty="0" smtClean="0"/>
          </a:p>
          <a:p>
            <a:pPr>
              <a:buFont typeface="Wingdings"/>
              <a:buChar char=""/>
            </a:pPr>
            <a:r>
              <a:rPr lang="fr-FR" sz="1800" dirty="0" smtClean="0"/>
              <a:t>Evolution du </a:t>
            </a:r>
            <a:r>
              <a:rPr lang="fr-FR" sz="1800" b="1" dirty="0" smtClean="0"/>
              <a:t>contexte institutionnel</a:t>
            </a:r>
            <a:r>
              <a:rPr lang="fr-FR" sz="1800" dirty="0" smtClean="0"/>
              <a:t> : Métropole, Pôle Métropolitain, loi </a:t>
            </a:r>
            <a:r>
              <a:rPr lang="fr-FR" sz="1800" dirty="0" err="1" smtClean="0"/>
              <a:t>NoTRE</a:t>
            </a:r>
            <a:endParaRPr lang="fr-FR" sz="1800" dirty="0" smtClean="0"/>
          </a:p>
          <a:p>
            <a:pPr>
              <a:buFont typeface="Wingdings"/>
              <a:buChar char=""/>
            </a:pPr>
            <a:r>
              <a:rPr lang="fr-FR" sz="1800" dirty="0" smtClean="0"/>
              <a:t>Evolution du </a:t>
            </a:r>
            <a:r>
              <a:rPr lang="fr-FR" sz="1800" b="1" dirty="0" smtClean="0"/>
              <a:t>contexte financier : </a:t>
            </a:r>
            <a:r>
              <a:rPr lang="fr-FR" sz="1800" dirty="0" smtClean="0"/>
              <a:t>Moindres </a:t>
            </a:r>
            <a:r>
              <a:rPr lang="fr-FR" sz="1800" dirty="0"/>
              <a:t>ressources disponibles des collectivités locales =&gt; moindre capacité à investir sur de nouveaux projets, arbitrages </a:t>
            </a:r>
            <a:r>
              <a:rPr lang="fr-FR" sz="1800" dirty="0" smtClean="0"/>
              <a:t>budgétaires</a:t>
            </a:r>
            <a:endParaRPr lang="fr-FR" sz="1800" b="1" dirty="0" smtClean="0"/>
          </a:p>
          <a:p>
            <a:pPr>
              <a:buFont typeface="Wingdings"/>
              <a:buChar char=""/>
            </a:pPr>
            <a:r>
              <a:rPr lang="fr-FR" sz="1800" b="1" dirty="0" smtClean="0"/>
              <a:t>Concurrence accrue, nouveaux modes de faire la ville</a:t>
            </a:r>
            <a:r>
              <a:rPr lang="fr-FR" sz="1800" dirty="0" smtClean="0"/>
              <a:t>.</a:t>
            </a:r>
          </a:p>
          <a:p>
            <a:pPr>
              <a:buFont typeface="Wingdings"/>
              <a:buChar char=""/>
            </a:pPr>
            <a:r>
              <a:rPr lang="fr-FR" sz="1800" dirty="0" smtClean="0"/>
              <a:t>Evolution des </a:t>
            </a:r>
            <a:r>
              <a:rPr lang="fr-FR" sz="1800" b="1" dirty="0" smtClean="0"/>
              <a:t>modes de vie</a:t>
            </a:r>
            <a:r>
              <a:rPr lang="fr-FR" sz="1800" dirty="0" smtClean="0"/>
              <a:t> et des </a:t>
            </a:r>
            <a:r>
              <a:rPr lang="fr-FR" sz="1800" b="1" dirty="0" smtClean="0"/>
              <a:t>attentes de nos concitoyens </a:t>
            </a:r>
          </a:p>
          <a:p>
            <a:pPr>
              <a:buFont typeface="Wingdings"/>
              <a:buChar char=""/>
            </a:pPr>
            <a:r>
              <a:rPr lang="fr-FR" sz="1800" b="1" dirty="0" smtClean="0"/>
              <a:t>Emergence ou renforcement de problématiques </a:t>
            </a:r>
            <a:r>
              <a:rPr lang="fr-FR" sz="1800" dirty="0" smtClean="0"/>
              <a:t>: </a:t>
            </a:r>
            <a:r>
              <a:rPr lang="fr-FR" sz="1800" smtClean="0"/>
              <a:t>numérique, énergie</a:t>
            </a:r>
            <a:r>
              <a:rPr lang="fr-FR" sz="1800" dirty="0" smtClean="0"/>
              <a:t>, mobilité, commerces de centre-ville/village, vieillissement…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797" y="5488776"/>
            <a:ext cx="855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= opportunités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mobiliser notre savoir-faire et d’optimiser nos pratiques au service de nos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partenaires 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d’un audit stratégique</a:t>
            </a:r>
          </a:p>
        </p:txBody>
      </p:sp>
    </p:spTree>
    <p:extLst>
      <p:ext uri="{BB962C8B-B14F-4D97-AF65-F5344CB8AC3E}">
        <p14:creationId xmlns:p14="http://schemas.microsoft.com/office/powerpoint/2010/main" val="31137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Titre : La SERL à 60 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4502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39952" y="198884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Vincent MALFERE</a:t>
            </a:r>
          </a:p>
          <a:p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Général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v.malfere@serl.fr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04 76 61 50 00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916832"/>
            <a:ext cx="6126713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b="1" dirty="0">
                <a:solidFill>
                  <a:srgbClr val="E26B0A"/>
                </a:solidFill>
              </a:rPr>
              <a:t>Les années 1960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Création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des grands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ensembles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Zones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à Urbaniser en Priorité (</a:t>
            </a:r>
            <a:r>
              <a:rPr lang="fr-FR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ZUP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 - procédure créée en 1958</a:t>
            </a: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: La Duchère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Vaulx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Velin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Minguettes</a:t>
            </a: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Caluire…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Zones d’Aménagement Concerté (</a:t>
            </a:r>
            <a:r>
              <a:rPr lang="fr-F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ZAC</a:t>
            </a: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 procédure créée </a:t>
            </a:r>
            <a:r>
              <a:rPr lang="fr-FR" sz="1800" dirty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1967) : Part Dieu, Tonkin...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fr-FR" sz="2000" b="1" dirty="0" smtClean="0"/>
              <a:t>Renouveau </a:t>
            </a:r>
            <a:r>
              <a:rPr lang="fr-FR" sz="2000" b="1" dirty="0"/>
              <a:t>du développement </a:t>
            </a:r>
            <a:r>
              <a:rPr lang="fr-FR" sz="2000" b="1" dirty="0" smtClean="0"/>
              <a:t>industriel</a:t>
            </a:r>
            <a:endParaRPr lang="fr-FR" sz="1800" b="1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fr-FR" sz="1800" dirty="0" smtClean="0"/>
              <a:t>- Zones </a:t>
            </a:r>
            <a:r>
              <a:rPr lang="fr-FR" sz="1800" dirty="0"/>
              <a:t>Industrielles (ZI</a:t>
            </a:r>
            <a:r>
              <a:rPr lang="fr-FR" sz="1800" dirty="0" smtClean="0"/>
              <a:t>) : aménagées </a:t>
            </a:r>
            <a:r>
              <a:rPr lang="fr-FR" sz="1800" dirty="0"/>
              <a:t>à proximité des nouveaux quartiers d’habitation, comme la </a:t>
            </a:r>
            <a:r>
              <a:rPr lang="fr-FR" sz="1800" u="sng" dirty="0"/>
              <a:t>ZI de </a:t>
            </a:r>
            <a:r>
              <a:rPr lang="fr-FR" sz="1800" u="sng" dirty="0" smtClean="0"/>
              <a:t>Caluire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EN 60 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76064"/>
          </a:xfrm>
        </p:spPr>
        <p:txBody>
          <a:bodyPr>
            <a:normAutofit/>
          </a:bodyPr>
          <a:lstStyle/>
          <a:p>
            <a:r>
              <a:rPr lang="fr-FR" sz="2100" cap="all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60 ans au service des élus locaux et des projets urbains</a:t>
            </a:r>
            <a:endParaRPr lang="fr-FR" sz="2100" cap="all" dirty="0">
              <a:solidFill>
                <a:srgbClr val="E75627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17" y="1988839"/>
            <a:ext cx="2766055" cy="27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18" y="4932383"/>
            <a:ext cx="2791550" cy="181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6249751" y="4420126"/>
            <a:ext cx="228268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Futur quartier de la </a:t>
            </a:r>
            <a:r>
              <a:rPr lang="fr-FR" sz="1050" b="1" dirty="0">
                <a:solidFill>
                  <a:schemeClr val="bg1"/>
                </a:solidFill>
              </a:rPr>
              <a:t>Part Dieu </a:t>
            </a:r>
            <a:r>
              <a:rPr lang="fr-FR" sz="800" b="1" dirty="0">
                <a:solidFill>
                  <a:schemeClr val="bg1"/>
                </a:solidFill>
              </a:rPr>
              <a:t>©</a:t>
            </a:r>
            <a:r>
              <a:rPr lang="fr-FR" sz="800" b="1" dirty="0" err="1">
                <a:solidFill>
                  <a:schemeClr val="bg1"/>
                </a:solidFill>
              </a:rPr>
              <a:t>inventaire.culture.gouv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2240" y="6487452"/>
            <a:ext cx="2493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Plateau de La Duchère en construction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916832"/>
            <a:ext cx="568863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600" b="1" dirty="0" smtClean="0">
                <a:solidFill>
                  <a:srgbClr val="E26B0A"/>
                </a:solidFill>
              </a:rPr>
              <a:t>Les </a:t>
            </a:r>
            <a:r>
              <a:rPr lang="fr-FR" sz="2600" b="1" dirty="0">
                <a:solidFill>
                  <a:srgbClr val="E26B0A"/>
                </a:solidFill>
              </a:rPr>
              <a:t>années </a:t>
            </a:r>
            <a:r>
              <a:rPr lang="fr-FR" sz="2600" b="1" dirty="0" smtClean="0">
                <a:solidFill>
                  <a:srgbClr val="E26B0A"/>
                </a:solidFill>
              </a:rPr>
              <a:t>1970</a:t>
            </a:r>
            <a:endParaRPr lang="fr-FR" sz="2600" b="1" dirty="0">
              <a:solidFill>
                <a:srgbClr val="E26B0A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sz="1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Poursuite </a:t>
            </a:r>
            <a:r>
              <a:rPr lang="fr-F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du développement des grands ensembles et </a:t>
            </a:r>
            <a:r>
              <a:rPr lang="fr-F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création </a:t>
            </a:r>
            <a:r>
              <a:rPr lang="fr-FR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de quartiers </a:t>
            </a:r>
            <a:r>
              <a:rPr lang="fr-F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neufs</a:t>
            </a:r>
            <a:endParaRPr lang="fr-FR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Quartiers neufs : Saint Rambert dans le 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19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à Caluire ou Tarare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fr-F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Sauvegarde du patrimoine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Dans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le cadre de réhabilitations 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d’ensemble, participation aux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premières sauvegardes du patrimoine 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immobilier : pentes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de la Croix Rousse, 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secteurs </a:t>
            </a:r>
            <a:r>
              <a:rPr lang="fr-FR" sz="1900" dirty="0">
                <a:ea typeface="Calibri" panose="020F0502020204030204" pitchFamily="34" charset="0"/>
                <a:cs typeface="Times New Roman" panose="02020603050405020304" pitchFamily="18" charset="0"/>
              </a:rPr>
              <a:t>Martinière, </a:t>
            </a:r>
            <a:r>
              <a:rPr lang="fr-FR" sz="19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Tolozan</a:t>
            </a:r>
            <a:r>
              <a:rPr lang="fr-FR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sz="19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EN 60 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76064"/>
          </a:xfrm>
        </p:spPr>
        <p:txBody>
          <a:bodyPr>
            <a:normAutofit/>
          </a:bodyPr>
          <a:lstStyle/>
          <a:p>
            <a:r>
              <a:rPr lang="fr-FR" sz="2100" cap="all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60 ans au service des élus locaux et des projets urbains</a:t>
            </a:r>
            <a:endParaRPr lang="fr-FR" sz="2100" cap="all" dirty="0">
              <a:solidFill>
                <a:srgbClr val="E75627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00" y="2276872"/>
            <a:ext cx="29297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070500" y="3879585"/>
            <a:ext cx="180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Quartier Saint Rambert </a:t>
            </a:r>
          </a:p>
          <a:p>
            <a:r>
              <a:rPr lang="fr-FR" sz="800" b="1" dirty="0" smtClean="0">
                <a:solidFill>
                  <a:schemeClr val="bg1"/>
                </a:solidFill>
              </a:rPr>
              <a:t>©</a:t>
            </a:r>
            <a:r>
              <a:rPr lang="fr-FR" sz="800" b="1" dirty="0">
                <a:solidFill>
                  <a:schemeClr val="bg1"/>
                </a:solidFill>
              </a:rPr>
              <a:t>GUY F-Agence d'Urbanisme de Lyon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00" y="4646141"/>
            <a:ext cx="2936891" cy="191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093932" y="6164483"/>
            <a:ext cx="180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Cour des Voraces</a:t>
            </a:r>
          </a:p>
          <a:p>
            <a:r>
              <a:rPr lang="fr-FR" sz="800" b="1" dirty="0" smtClean="0">
                <a:solidFill>
                  <a:schemeClr val="bg1"/>
                </a:solidFill>
              </a:rPr>
              <a:t>©</a:t>
            </a:r>
            <a:r>
              <a:rPr lang="fr-FR" sz="800" b="1" dirty="0">
                <a:solidFill>
                  <a:schemeClr val="bg1"/>
                </a:solidFill>
              </a:rPr>
              <a:t>GUY F-Agence d'Urbanisme de Lyon</a:t>
            </a:r>
          </a:p>
        </p:txBody>
      </p:sp>
    </p:spTree>
    <p:extLst>
      <p:ext uri="{BB962C8B-B14F-4D97-AF65-F5344CB8AC3E}">
        <p14:creationId xmlns:p14="http://schemas.microsoft.com/office/powerpoint/2010/main" val="1986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556792"/>
            <a:ext cx="6768752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b="1" dirty="0">
                <a:solidFill>
                  <a:srgbClr val="E26B0A"/>
                </a:solidFill>
              </a:rPr>
              <a:t>Les années 1980-1990</a:t>
            </a: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Réhabilitations d’ensembles et résorption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 l’habitat 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insalubre</a:t>
            </a: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Opération Programmée pour l’Amélioration de </a:t>
            </a:r>
            <a:r>
              <a:rPr lang="fr-FR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l’Habitat (</a:t>
            </a:r>
            <a:r>
              <a:rPr lang="fr-FR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OPAH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 loi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1977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: quartiers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Lyon et </a:t>
            </a:r>
            <a:r>
              <a:rPr lang="fr-F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centres-villes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 périphérie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Savoir-faire mis à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disposition 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 petites villes et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communes du Rhône (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Gleizé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Condrieu…)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fr-FR" sz="2000" b="1" dirty="0" smtClean="0"/>
              <a:t>Développement </a:t>
            </a:r>
            <a:r>
              <a:rPr lang="fr-FR" sz="2000" b="1" dirty="0"/>
              <a:t>des activités </a:t>
            </a:r>
            <a:r>
              <a:rPr lang="fr-FR" sz="2000" b="1" dirty="0" smtClean="0"/>
              <a:t>économiques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fr-FR" sz="1600" dirty="0"/>
              <a:t>M</a:t>
            </a:r>
            <a:r>
              <a:rPr lang="fr-FR" sz="1600" dirty="0" smtClean="0"/>
              <a:t>aintien </a:t>
            </a:r>
            <a:r>
              <a:rPr lang="fr-FR" sz="1600" dirty="0"/>
              <a:t>de l’emploi en cœur de </a:t>
            </a:r>
            <a:r>
              <a:rPr lang="fr-FR" sz="1600" dirty="0" smtClean="0"/>
              <a:t>ville (pépinières</a:t>
            </a:r>
            <a:r>
              <a:rPr lang="fr-FR" sz="1600" dirty="0"/>
              <a:t>, v</a:t>
            </a:r>
            <a:r>
              <a:rPr lang="fr-FR" sz="1600" dirty="0" smtClean="0"/>
              <a:t>illages d’entreprises), opérations d’envergure en </a:t>
            </a:r>
            <a:r>
              <a:rPr lang="fr-FR" sz="1600" dirty="0"/>
              <a:t>périphérie de </a:t>
            </a:r>
            <a:r>
              <a:rPr lang="fr-FR" sz="1600" dirty="0" smtClean="0"/>
              <a:t>Lyon (</a:t>
            </a:r>
            <a:r>
              <a:rPr lang="fr-FR" sz="1600" dirty="0" err="1" smtClean="0"/>
              <a:t>Mi-Plaine</a:t>
            </a:r>
            <a:r>
              <a:rPr lang="fr-FR" sz="1600" dirty="0" smtClean="0"/>
              <a:t>, Parc techno…)</a:t>
            </a:r>
          </a:p>
          <a:p>
            <a:pPr marL="0" indent="0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2000" b="1" dirty="0" smtClean="0"/>
              <a:t>Construction d’équipements publics</a:t>
            </a:r>
          </a:p>
          <a:p>
            <a:pPr marL="0" indent="0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/>
              <a:t>Collèges et lycées pour le compte du Conseil Général du Rhône ou de la Région </a:t>
            </a:r>
            <a:r>
              <a:rPr lang="fr-FR" sz="1600" dirty="0" smtClean="0"/>
              <a:t>Rhône-Alpes, « </a:t>
            </a:r>
            <a:r>
              <a:rPr lang="fr-FR" sz="1600" dirty="0"/>
              <a:t> La Condition des Soies » à la Croix Rousse, </a:t>
            </a:r>
            <a:r>
              <a:rPr lang="fr-FR" sz="1600" dirty="0" smtClean="0"/>
              <a:t>centres </a:t>
            </a:r>
            <a:r>
              <a:rPr lang="fr-FR" sz="1600" dirty="0"/>
              <a:t>nautiques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EN 60 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124744"/>
            <a:ext cx="7992888" cy="504056"/>
          </a:xfrm>
        </p:spPr>
        <p:txBody>
          <a:bodyPr>
            <a:normAutofit/>
          </a:bodyPr>
          <a:lstStyle/>
          <a:p>
            <a:r>
              <a:rPr lang="fr-FR" sz="2100" cap="all" dirty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60 ans au service des élus locaux et des projets urbains</a:t>
            </a:r>
            <a:endParaRPr lang="fr-FR" sz="2100" cap="all" dirty="0">
              <a:solidFill>
                <a:srgbClr val="E75627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536" y="1124744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5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5" y="3863340"/>
            <a:ext cx="2341446" cy="153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899242" y="4939339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Zone commerciale Porte des Alpes en cours de réalisation </a:t>
            </a:r>
            <a:endParaRPr lang="fr-FR" sz="1000" b="1" dirty="0" smtClean="0">
              <a:solidFill>
                <a:schemeClr val="bg1"/>
              </a:solidFill>
            </a:endParaRPr>
          </a:p>
          <a:p>
            <a:r>
              <a:rPr lang="fr-FR" sz="800" b="1" dirty="0" smtClean="0">
                <a:solidFill>
                  <a:schemeClr val="bg1"/>
                </a:solidFill>
              </a:rPr>
              <a:t>© </a:t>
            </a:r>
            <a:r>
              <a:rPr lang="fr-FR" sz="800" b="1" dirty="0">
                <a:solidFill>
                  <a:schemeClr val="bg1"/>
                </a:solidFill>
              </a:rPr>
              <a:t>GUY F - Agence d'Urbanisme de Lyon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6803205" y="5517232"/>
            <a:ext cx="2340795" cy="13202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0312" y="5517942"/>
            <a:ext cx="1993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Lycée Magenta à Villeurbanne</a:t>
            </a:r>
            <a:endParaRPr lang="fr-FR" sz="1000" b="1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2"/>
          <a:stretch/>
        </p:blipFill>
        <p:spPr>
          <a:xfrm>
            <a:off x="6961151" y="1610494"/>
            <a:ext cx="1964488" cy="21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7019781" y="3372961"/>
            <a:ext cx="199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OPAH Renouveler les quartiers </a:t>
            </a:r>
            <a:r>
              <a:rPr lang="fr-FR" sz="1000" b="1" dirty="0" smtClean="0">
                <a:solidFill>
                  <a:schemeClr val="bg1"/>
                </a:solidFill>
              </a:rPr>
              <a:t>délabrés</a:t>
            </a:r>
            <a:endParaRPr 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567333"/>
            <a:ext cx="6264696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b="1" dirty="0" smtClean="0">
                <a:solidFill>
                  <a:srgbClr val="E26B0A"/>
                </a:solidFill>
              </a:rPr>
              <a:t>Les </a:t>
            </a:r>
            <a:r>
              <a:rPr lang="fr-FR" sz="2400" b="1" dirty="0">
                <a:solidFill>
                  <a:srgbClr val="E26B0A"/>
                </a:solidFill>
              </a:rPr>
              <a:t>années </a:t>
            </a:r>
            <a:r>
              <a:rPr lang="fr-FR" sz="2400" b="1" dirty="0" smtClean="0">
                <a:solidFill>
                  <a:srgbClr val="E26B0A"/>
                </a:solidFill>
              </a:rPr>
              <a:t>2000-2010</a:t>
            </a:r>
            <a:endParaRPr lang="fr-FR" sz="2400" b="1" dirty="0">
              <a:solidFill>
                <a:srgbClr val="E26B0A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Renouvellement 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urbain </a:t>
            </a:r>
            <a:endParaRPr lang="fr-FR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Renouvellement urbain des grands ensembles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Poursuite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d’opérations de rénovation urbaine sur des quartiers en </a:t>
            </a:r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mutation</a:t>
            </a: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2000" b="1" dirty="0"/>
              <a:t>C</a:t>
            </a:r>
            <a:r>
              <a:rPr lang="fr-FR" sz="2000" b="1" dirty="0" smtClean="0"/>
              <a:t>onstruction de superstructures, opérations de réhabilitation/amélioration de bâti</a:t>
            </a: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 smtClean="0"/>
              <a:t>Extension des interventions dans le domaine scolaire aux universités, grandes écoles, et à la recherche</a:t>
            </a:r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 smtClean="0"/>
              <a:t>Diversification des interventions à d’autres types d’équipements publics</a:t>
            </a:r>
            <a:r>
              <a:rPr lang="fr-FR" sz="1600" dirty="0"/>
              <a:t>, </a:t>
            </a:r>
            <a:r>
              <a:rPr lang="fr-FR" sz="1600" dirty="0" smtClean="0"/>
              <a:t>avec notamment </a:t>
            </a:r>
            <a:r>
              <a:rPr lang="fr-FR" sz="1600" dirty="0"/>
              <a:t>2 projets emblématiques : </a:t>
            </a:r>
            <a:r>
              <a:rPr lang="fr-FR" sz="1600" dirty="0">
                <a:solidFill>
                  <a:prstClr val="black"/>
                </a:solidFill>
              </a:rPr>
              <a:t>nouveau siège de la Région Auvergne Rhône-Alpes, le Musée des </a:t>
            </a:r>
            <a:r>
              <a:rPr lang="fr-FR" sz="1600" dirty="0" smtClean="0">
                <a:solidFill>
                  <a:prstClr val="black"/>
                </a:solidFill>
              </a:rPr>
              <a:t>Confluences</a:t>
            </a:r>
            <a:endParaRPr lang="fr-FR" sz="1600" dirty="0" smtClean="0"/>
          </a:p>
          <a:p>
            <a:pPr marL="0" indent="0" algn="just">
              <a:lnSpc>
                <a:spcPct val="115000"/>
              </a:lnSpc>
              <a:spcAft>
                <a:spcPts val="400"/>
              </a:spcAft>
              <a:buNone/>
            </a:pPr>
            <a:r>
              <a:rPr lang="fr-FR" sz="1600" dirty="0" smtClean="0"/>
              <a:t>Intervention pour des </a:t>
            </a:r>
            <a:r>
              <a:rPr lang="fr-FR" sz="1600" dirty="0"/>
              <a:t>m</a:t>
            </a:r>
            <a:r>
              <a:rPr lang="fr-FR" sz="1600" dirty="0" smtClean="0"/>
              <a:t>aîtres d’ouvrage privés</a:t>
            </a:r>
          </a:p>
          <a:p>
            <a:pPr marL="0" lvl="0" indent="0" algn="just">
              <a:lnSpc>
                <a:spcPct val="115000"/>
              </a:lnSpc>
              <a:spcAft>
                <a:spcPts val="400"/>
              </a:spcAft>
              <a:buNone/>
            </a:pPr>
            <a:endParaRPr lang="fr-FR" sz="105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EN 60  ANS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11560" y="1052736"/>
            <a:ext cx="7992888" cy="504056"/>
          </a:xfrm>
        </p:spPr>
        <p:txBody>
          <a:bodyPr>
            <a:normAutofit/>
          </a:bodyPr>
          <a:lstStyle/>
          <a:p>
            <a:r>
              <a:rPr lang="fr-FR" sz="2100" cap="all" dirty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60 ans au service des élus locaux et des projets urbains</a:t>
            </a:r>
            <a:endParaRPr lang="fr-FR" sz="2100" cap="all" dirty="0">
              <a:solidFill>
                <a:srgbClr val="E75627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07504" y="1086292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66710" y="65073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2" b="31176"/>
          <a:stretch/>
        </p:blipFill>
        <p:spPr>
          <a:xfrm>
            <a:off x="6496352" y="1456271"/>
            <a:ext cx="2575927" cy="1699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6463119" y="1474890"/>
            <a:ext cx="21778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Tassin la Demi Lune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52" y="3250659"/>
            <a:ext cx="2575928" cy="171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8339402" y="4746093"/>
            <a:ext cx="19932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La Duchère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52" y="5017289"/>
            <a:ext cx="2575928" cy="171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6444208" y="5013176"/>
            <a:ext cx="19932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</a:rPr>
              <a:t>Musée des confluences</a:t>
            </a:r>
            <a:endParaRPr lang="fr-F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AUJOURD’HUI</a:t>
            </a:r>
            <a:endParaRPr lang="fr-F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6111" y="1844824"/>
            <a:ext cx="89289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Aujourd’hui, l’actionnariat de la SERL est toujours partagé entre des collectivités territoriales, majoritaires (50,00 %), des partenaires privés (44,35 %) et des organismes institutionnels (5,65 %).</a:t>
            </a:r>
            <a:endParaRPr lang="fr-FR" altLang="fr-FR" sz="600" dirty="0"/>
          </a:p>
        </p:txBody>
      </p:sp>
      <p:graphicFrame>
        <p:nvGraphicFramePr>
          <p:cNvPr id="12" name="Espace réservé du contenu 7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4157141788"/>
              </p:ext>
            </p:extLst>
          </p:nvPr>
        </p:nvGraphicFramePr>
        <p:xfrm>
          <a:off x="2195736" y="2470834"/>
          <a:ext cx="5112568" cy="3546679"/>
        </p:xfrm>
        <a:graphic>
          <a:graphicData uri="http://schemas.openxmlformats.org/drawingml/2006/table">
            <a:tbl>
              <a:tblPr/>
              <a:tblGrid>
                <a:gridCol w="269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6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0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562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NBRE ACTIONS</a:t>
                      </a:r>
                      <a:endParaRPr lang="fr-FR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MONTANT SOUSCRIT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% DU CAPITAL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ACTIONNAIRES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7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METROPOLE DE LYON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17 888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1 484 </a:t>
                      </a:r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704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37,50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7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DEPARTEMENT DU RHONE 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5 963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494 </a:t>
                      </a:r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929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12,50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CAISSE DES DEPOTS ET CONSIGNATIONS</a:t>
                      </a:r>
                      <a:endParaRPr lang="fr-FR" sz="9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437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700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271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17,69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CAISSE D'EPARGNE RHONE-ALPES</a:t>
                      </a:r>
                      <a:endParaRPr lang="fr-FR" sz="9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275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062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6,95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LYONNAISE DE BANQUE</a:t>
                      </a:r>
                      <a:endParaRPr lang="fr-FR" sz="9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319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192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477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4,86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6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CCI LYON  METROPOLE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230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185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090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4,68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CREDIT AGRICOLE CENTRE EST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177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869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4,49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OPAC DU RHONE 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355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29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465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0,74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EST METROPOLE HABITAT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0,23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SAFIDI (EDF)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174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881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4,42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SFIG (ENGIE)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926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76 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858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1,94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4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DEXIA - CREDIT LOCAL DE FRANCE 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1 908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158 364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4,000</a:t>
                      </a:r>
                      <a:endParaRPr lang="fr-FR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73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TOTAL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47 700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3 959 100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100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15816" y="6089521"/>
            <a:ext cx="216024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Dernière modification : </a:t>
            </a:r>
            <a:r>
              <a:rPr lang="fr-FR" altLang="fr-FR" sz="9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altLang="fr-FR" sz="900" i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er</a:t>
            </a:r>
            <a:r>
              <a:rPr lang="fr-FR" altLang="fr-FR" sz="9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janvier 2016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99592" y="1268760"/>
            <a:ext cx="7992888" cy="504056"/>
          </a:xfrm>
        </p:spPr>
        <p:txBody>
          <a:bodyPr>
            <a:normAutofit/>
          </a:bodyPr>
          <a:lstStyle/>
          <a:p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LA </a:t>
            </a:r>
            <a:r>
              <a:rPr lang="fr-FR" sz="2100" dirty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GOUVERNANCE </a:t>
            </a:r>
            <a:r>
              <a:rPr lang="fr-FR" sz="2100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DE LA SERL</a:t>
            </a:r>
            <a:endParaRPr lang="fr-FR" sz="2100" dirty="0">
              <a:solidFill>
                <a:srgbClr val="E75627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536" y="1302316"/>
            <a:ext cx="467543" cy="431378"/>
          </a:xfrm>
        </p:spPr>
        <p:txBody>
          <a:bodyPr>
            <a:normAutofit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SERL, AUJOURD’HUI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51430"/>
              </p:ext>
            </p:extLst>
          </p:nvPr>
        </p:nvGraphicFramePr>
        <p:xfrm>
          <a:off x="1115616" y="980728"/>
          <a:ext cx="2520281" cy="5763121"/>
        </p:xfrm>
        <a:graphic>
          <a:graphicData uri="http://schemas.openxmlformats.org/drawingml/2006/table">
            <a:tbl>
              <a:tblPr/>
              <a:tblGrid>
                <a:gridCol w="123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72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E26B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conseil d'Administration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63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Jean-Luc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PASSANO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Président du CA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Vice-Président de la Métropole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d’irigny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FAOU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Vice-Président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Métropole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Adjoint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Mairie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Lyon</a:t>
                      </a:r>
                    </a:p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Lucien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BARGE </a:t>
                      </a: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Vice-Président de la Métropole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Maire </a:t>
                      </a:r>
                      <a:r>
                        <a:rPr lang="fr-F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fr-FR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Jonage</a:t>
                      </a:r>
                    </a:p>
                    <a:p>
                      <a:pPr algn="l" fontAlgn="b"/>
                      <a:endParaRPr lang="fr-FR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Valérie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GLATTARD </a:t>
                      </a:r>
                    </a:p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Conseillère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métropolitaine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Maire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Neuville sur Saône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Jérôme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STURLA</a:t>
                      </a: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 métropolitain</a:t>
                      </a:r>
                    </a:p>
                    <a:p>
                      <a:pPr algn="l" fontAlgn="b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Philippe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COCHET</a:t>
                      </a:r>
                    </a:p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Métropolitain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Député-Maire de Caluire-et-Cuire</a:t>
                      </a:r>
                    </a:p>
                    <a:p>
                      <a:pPr algn="l" fontAlgn="b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Martine DAVID</a:t>
                      </a: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Conseillère Métropolitaine</a:t>
                      </a:r>
                    </a:p>
                    <a:p>
                      <a:pPr algn="l" fontAlgn="b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Christophe GUILLOTEAU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Président du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Départemental du Rhône</a:t>
                      </a:r>
                    </a:p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Député du Rhône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POMERET </a:t>
                      </a:r>
                    </a:p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Conseiller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Départemental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Maire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ANSE</a:t>
                      </a:r>
                    </a:p>
                    <a:p>
                      <a:pPr algn="l" fontAlgn="ctr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Philippe BLANQUEFORT – CDC</a:t>
                      </a:r>
                    </a:p>
                    <a:p>
                      <a:pPr algn="l" fontAlgn="ctr"/>
                      <a:r>
                        <a:rPr lang="fr-FR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Christophe DESVIGNES – CERA 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Henri de CHEFDEBIEN-ZAGARRIGA – CIC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Yves POMMIER – CCI 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Timothée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DAVID – SAFIDI (EDF)</a:t>
                      </a:r>
                      <a:endParaRPr lang="fr-FR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6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64337"/>
              </p:ext>
            </p:extLst>
          </p:nvPr>
        </p:nvGraphicFramePr>
        <p:xfrm>
          <a:off x="6660232" y="1412776"/>
          <a:ext cx="2016224" cy="2175925"/>
        </p:xfrm>
        <a:graphic>
          <a:graphicData uri="http://schemas.openxmlformats.org/drawingml/2006/table">
            <a:tbl>
              <a:tblPr/>
              <a:tblGrid>
                <a:gridCol w="7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39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L’assemblée Générale</a:t>
                      </a:r>
                    </a:p>
                    <a:p>
                      <a:pPr algn="l" fontAlgn="b"/>
                      <a:endParaRPr lang="fr-FR" sz="1000" b="1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Gérard COLLOMB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Président de la  Métropole</a:t>
                      </a: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Sénateur-Maire de Lyon</a:t>
                      </a:r>
                    </a:p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L’ensemble des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membres du Conseil d’Administration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3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81285"/>
              </p:ext>
            </p:extLst>
          </p:nvPr>
        </p:nvGraphicFramePr>
        <p:xfrm>
          <a:off x="3707904" y="1340768"/>
          <a:ext cx="1944215" cy="2023525"/>
        </p:xfrm>
        <a:graphic>
          <a:graphicData uri="http://schemas.openxmlformats.org/drawingml/2006/table">
            <a:tbl>
              <a:tblPr/>
              <a:tblGrid>
                <a:gridCol w="75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39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censeurs </a:t>
                      </a:r>
                      <a:endParaRPr lang="fr-FR" sz="1000" b="1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8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Olivier MOREL </a:t>
                      </a:r>
                      <a:r>
                        <a:rPr lang="fr-FR" sz="9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fr-FR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</a:t>
                      </a:r>
                    </a:p>
                    <a:p>
                      <a:pPr algn="l" fontAlgn="ctr"/>
                      <a:endParaRPr lang="fr-FR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fr-F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LLUNG </a:t>
                      </a:r>
                      <a:r>
                        <a:rPr lang="fr-FR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Vice-Président de la Métropole, Adjoint Mairie de Villeurbanne</a:t>
                      </a:r>
                    </a:p>
                    <a:p>
                      <a:pPr algn="l" fontAlgn="ctr"/>
                      <a:endParaRPr lang="fr-FR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Guillaume NORMAND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fr-FR" sz="9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SFIG  (ENGIE)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Charles COUTELIER</a:t>
                      </a:r>
                      <a:r>
                        <a:rPr lang="fr-FR" sz="9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Crédit Agricole Centre Est</a:t>
                      </a:r>
                    </a:p>
                    <a:p>
                      <a:pPr algn="l" fontAlgn="ctr"/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2" marR="8082" marT="80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3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2" marR="8082" marT="80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51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SERL,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fr-FR" dirty="0" smtClean="0">
                <a:solidFill>
                  <a:srgbClr val="E75627"/>
                </a:solidFill>
                <a:latin typeface="Calibri"/>
                <a:ea typeface="Calibri"/>
                <a:cs typeface="Times New Roman"/>
              </a:rPr>
              <a:t>Le Groupe SERL, se diversifier pour mieux accompagner</a:t>
            </a:r>
            <a:endParaRPr lang="fr-FR" dirty="0">
              <a:solidFill>
                <a:srgbClr val="E75627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536" y="1341438"/>
            <a:ext cx="467543" cy="431378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288" y="1916832"/>
            <a:ext cx="8425184" cy="47522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A </a:t>
            </a:r>
            <a:r>
              <a:rPr lang="fr-FR" dirty="0"/>
              <a:t>côté </a:t>
            </a:r>
            <a:r>
              <a:rPr lang="fr-FR" dirty="0" smtClean="0"/>
              <a:t>des </a:t>
            </a:r>
            <a:r>
              <a:rPr lang="fr-FR" dirty="0"/>
              <a:t>missions </a:t>
            </a:r>
            <a:r>
              <a:rPr lang="fr-FR" dirty="0" smtClean="0"/>
              <a:t>portées à travers le cœur </a:t>
            </a:r>
            <a:r>
              <a:rPr lang="fr-FR" dirty="0"/>
              <a:t>de métier historique d’aménageur, </a:t>
            </a:r>
            <a:r>
              <a:rPr lang="fr-FR" dirty="0" smtClean="0"/>
              <a:t>la SERL dispose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>
                <a:sym typeface="Wingdings" panose="05000000000000000000" pitchFamily="2" charset="2"/>
              </a:rPr>
              <a:t>d</a:t>
            </a:r>
            <a:r>
              <a:rPr lang="fr-FR" dirty="0" smtClean="0">
                <a:sym typeface="Wingdings" panose="05000000000000000000" pitchFamily="2" charset="2"/>
              </a:rPr>
              <a:t>e f</a:t>
            </a:r>
            <a:r>
              <a:rPr lang="fr-FR" dirty="0" smtClean="0"/>
              <a:t>iliales dans les domaines :</a:t>
            </a:r>
          </a:p>
          <a:p>
            <a:pPr lvl="1"/>
            <a:r>
              <a:rPr lang="fr-FR" sz="2400" dirty="0" smtClean="0"/>
              <a:t>des </a:t>
            </a:r>
            <a:r>
              <a:rPr lang="fr-FR" sz="2400" b="1" dirty="0" smtClean="0"/>
              <a:t>énergies renouvelables</a:t>
            </a:r>
            <a:r>
              <a:rPr lang="fr-FR" sz="2400" dirty="0" smtClean="0"/>
              <a:t> (</a:t>
            </a:r>
            <a:r>
              <a:rPr lang="fr-FR" sz="2400" dirty="0" err="1" smtClean="0"/>
              <a:t>SERL@énergies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de </a:t>
            </a:r>
            <a:r>
              <a:rPr lang="fr-FR" sz="2400" b="1" dirty="0" smtClean="0"/>
              <a:t>l’ingénierie immobilière</a:t>
            </a:r>
            <a:r>
              <a:rPr lang="fr-FR" sz="2400" dirty="0" smtClean="0"/>
              <a:t> (SERL@immo²)</a:t>
            </a:r>
          </a:p>
          <a:p>
            <a:pPr lvl="1"/>
            <a:r>
              <a:rPr lang="fr-FR" sz="2400" dirty="0" smtClean="0"/>
              <a:t>et du </a:t>
            </a:r>
            <a:r>
              <a:rPr lang="fr-FR" sz="2400" b="1" dirty="0" smtClean="0"/>
              <a:t>service aux entreprises</a:t>
            </a:r>
            <a:r>
              <a:rPr lang="fr-FR" sz="2400" dirty="0" smtClean="0"/>
              <a:t> (</a:t>
            </a:r>
            <a:r>
              <a:rPr lang="fr-FR" sz="2400" dirty="0" err="1" smtClean="0"/>
              <a:t>SERL@services</a:t>
            </a:r>
            <a:r>
              <a:rPr lang="fr-FR" sz="24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fr-FR" sz="2400" dirty="0" smtClean="0"/>
              <a:t>des </a:t>
            </a:r>
            <a:r>
              <a:rPr lang="fr-FR" sz="2400" b="1" dirty="0" smtClean="0"/>
              <a:t>participations</a:t>
            </a:r>
            <a:r>
              <a:rPr lang="fr-FR" sz="2400" dirty="0" smtClean="0"/>
              <a:t> dans le cadre de la gestion de projets afin de conférer un effet démultiplicateur et de levier à l’investissement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fr-FR" dirty="0" smtClean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dirty="0" smtClean="0">
                <a:ea typeface="Times New Roman" panose="02020603050405020304" pitchFamily="18" charset="0"/>
              </a:rPr>
              <a:t>de nouvelles </a:t>
            </a:r>
            <a:r>
              <a:rPr lang="fr-FR" dirty="0">
                <a:ea typeface="Times New Roman" panose="02020603050405020304" pitchFamily="18" charset="0"/>
              </a:rPr>
              <a:t>solutions innovantes et durables en matière de :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fr-FR" b="1" dirty="0" smtClean="0">
                <a:ea typeface="Times New Roman" panose="02020603050405020304" pitchFamily="18" charset="0"/>
              </a:rPr>
              <a:t>Sanitaire et médico-social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fr-FR" b="1" dirty="0" smtClean="0">
                <a:ea typeface="Times New Roman" panose="02020603050405020304" pitchFamily="18" charset="0"/>
              </a:rPr>
              <a:t>Programmation</a:t>
            </a:r>
            <a:endParaRPr lang="fr-FR" dirty="0">
              <a:ea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fr-FR" b="1" dirty="0" smtClean="0">
                <a:ea typeface="Times New Roman" panose="02020603050405020304" pitchFamily="18" charset="0"/>
              </a:rPr>
              <a:t>Sûreté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BC74E9-25BE-40FB-AF63-AB5A777287B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7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2855</Words>
  <Application>Microsoft Office PowerPoint</Application>
  <PresentationFormat>Affichage à l'écran (4:3)</PresentationFormat>
  <Paragraphs>605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De la SERL au Groupe SERL 60 ans au service du développement urbain de la grande région économique lyonnaise</vt:lpstr>
      <vt:lpstr>LA SERL, EN 60  ANS</vt:lpstr>
      <vt:lpstr>LA SERL, EN 60  ANS</vt:lpstr>
      <vt:lpstr>LA SERL, EN 60  ANS</vt:lpstr>
      <vt:lpstr>LA SERL, EN 60  ANS</vt:lpstr>
      <vt:lpstr>LA SERL, EN 60  ANS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AUJOURD’HUI</vt:lpstr>
      <vt:lpstr>LA SERL, DEMAIN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LECUELLE Peggy</dc:creator>
  <cp:lastModifiedBy>Yvette</cp:lastModifiedBy>
  <cp:revision>211</cp:revision>
  <cp:lastPrinted>2017-03-08T16:11:01Z</cp:lastPrinted>
  <dcterms:created xsi:type="dcterms:W3CDTF">2011-10-14T12:17:40Z</dcterms:created>
  <dcterms:modified xsi:type="dcterms:W3CDTF">2017-03-09T19:12:49Z</dcterms:modified>
</cp:coreProperties>
</file>