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0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B07B3-0A5D-43C5-A0AD-0B94A6B75318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C71C1-E5B3-4492-B4F0-352F3719092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71C1-E5B3-4492-B4F0-352F3719092E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9405-7B9F-4317-A437-2927EDDBB04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D59FE-0FD7-49C9-8362-80297B966C8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992" y="1475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tx1"/>
                </a:solidFill>
                <a:latin typeface="Calibri" pitchFamily="34" charset="0"/>
              </a:rPr>
              <a:t>Les services de renseignement à l’ère du terrorisme islamiste</a:t>
            </a:r>
            <a:endParaRPr lang="fr-FR" sz="3600" b="1" dirty="0">
              <a:latin typeface="Garamond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8384976" cy="1752600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  <a:t>Entre </a:t>
            </a:r>
            <a:r>
              <a:rPr lang="fr-FR" sz="2400" dirty="0">
                <a:solidFill>
                  <a:schemeClr val="tx1"/>
                </a:solidFill>
                <a:latin typeface="Calibri" pitchFamily="34" charset="0"/>
              </a:rPr>
              <a:t>nécessité de moyens d’action </a:t>
            </a:r>
            <a: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  <a:t>adéquats </a:t>
            </a:r>
            <a:b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  <a:t>et contrôle démocratique</a:t>
            </a:r>
            <a:endParaRPr lang="fr-F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 3" descr="Ministère intéri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336" y="1556792"/>
            <a:ext cx="5904000" cy="3502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0" y="1340768"/>
            <a:ext cx="612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trice-Verchere-a-l-Assemblee-nationale.jpg"/>
          <p:cNvPicPr>
            <a:picLocks noChangeAspect="1"/>
          </p:cNvPicPr>
          <p:nvPr/>
        </p:nvPicPr>
        <p:blipFill>
          <a:blip r:embed="rId2" cstate="print"/>
          <a:srcRect l="8782" r="30959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6156593"/>
            <a:ext cx="7471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L’enjeu : s’adapter aux nouvelles menaces</a:t>
            </a:r>
            <a:endParaRPr lang="fr-FR" sz="3200" b="1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atrice-Verchere-a-l-Assemblee-nationale.jpg"/>
          <p:cNvPicPr>
            <a:picLocks noChangeAspect="1"/>
          </p:cNvPicPr>
          <p:nvPr/>
        </p:nvPicPr>
        <p:blipFill>
          <a:blip r:embed="rId3" cstate="print"/>
          <a:srcRect l="5519" r="9027"/>
          <a:stretch>
            <a:fillRect/>
          </a:stretch>
        </p:blipFill>
        <p:spPr>
          <a:xfrm>
            <a:off x="5364088" y="3573016"/>
            <a:ext cx="3600000" cy="293454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4896544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/>
              <a:t>Député du Rhône</a:t>
            </a:r>
            <a:r>
              <a:rPr lang="fr-FR" sz="1200" dirty="0" smtClean="0"/>
              <a:t>, </a:t>
            </a:r>
            <a:r>
              <a:rPr lang="fr-FR" sz="1800" dirty="0" smtClean="0"/>
              <a:t>m</a:t>
            </a:r>
            <a:r>
              <a:rPr lang="fr-FR" sz="1800" dirty="0" smtClean="0"/>
              <a:t>embre de </a:t>
            </a:r>
            <a:endParaRPr lang="fr-FR" sz="1800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1400" dirty="0" smtClean="0"/>
              <a:t>La commission des Lois 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1400" dirty="0" smtClean="0"/>
              <a:t>La commission </a:t>
            </a:r>
            <a:r>
              <a:rPr lang="fr-FR" sz="1400" dirty="0"/>
              <a:t>d'enquête relative aux moyens mis en œuvre par l'État pour lutter contre le </a:t>
            </a:r>
            <a:r>
              <a:rPr lang="fr-FR" sz="1400" dirty="0" smtClean="0"/>
              <a:t>terrorisme (depuis le 7 janvier 2015)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1400" dirty="0" smtClean="0"/>
              <a:t>La commission </a:t>
            </a:r>
            <a:r>
              <a:rPr lang="fr-FR" sz="1400" dirty="0"/>
              <a:t>d'enquête sur la surveillance des filières et des individus </a:t>
            </a:r>
            <a:r>
              <a:rPr lang="fr-FR" sz="1400" dirty="0" smtClean="0"/>
              <a:t>djihadistes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1400" dirty="0" smtClean="0"/>
              <a:t>La commission </a:t>
            </a:r>
            <a:r>
              <a:rPr lang="fr-FR" sz="1400" dirty="0"/>
              <a:t>d'enquête sur le fonctionnement des services de renseignement français dans le suivi et la surveillance des mouvements radicaux </a:t>
            </a:r>
            <a:r>
              <a:rPr lang="fr-FR" sz="1400" dirty="0" smtClean="0"/>
              <a:t>armés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1400" dirty="0" smtClean="0"/>
              <a:t>La mission </a:t>
            </a:r>
            <a:r>
              <a:rPr lang="fr-FR" sz="1400" dirty="0"/>
              <a:t>d'information sur l'évaluation du cadre juridique applicable aux services de renseignement </a:t>
            </a:r>
            <a:r>
              <a:rPr lang="fr-FR" sz="1400" dirty="0" smtClean="0"/>
              <a:t>effectuée en 2013 conjointement </a:t>
            </a:r>
            <a:r>
              <a:rPr lang="fr-FR" sz="1400" dirty="0"/>
              <a:t>avec l’actuel Garde des Sceaux, Jean-Jacques </a:t>
            </a:r>
            <a:r>
              <a:rPr lang="fr-FR" sz="1400" dirty="0" err="1" smtClean="0"/>
              <a:t>Urvoas</a:t>
            </a:r>
            <a:endParaRPr lang="fr-FR" sz="1400" dirty="0" smtClean="0"/>
          </a:p>
          <a:p>
            <a:pPr>
              <a:buSzPct val="70000"/>
              <a:buFont typeface="Wingdings" pitchFamily="2" charset="2"/>
              <a:buChar char="q"/>
            </a:pPr>
            <a:endParaRPr lang="fr-FR" sz="1600" dirty="0" smtClean="0"/>
          </a:p>
          <a:p>
            <a:pPr>
              <a:buNone/>
            </a:pPr>
            <a:r>
              <a:rPr lang="fr-FR" sz="1800" dirty="0" smtClean="0"/>
              <a:t>Conseiller régional d’Auvergne-Rhône-Alpes </a:t>
            </a:r>
            <a:endParaRPr lang="fr-FR" sz="1200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1400" dirty="0" smtClean="0"/>
              <a:t>Président du groupe Les Républicains, Divers droite et Société civile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1400" dirty="0" smtClean="0"/>
              <a:t>Membre  de la Commission Sécurité</a:t>
            </a:r>
          </a:p>
          <a:p>
            <a:pPr>
              <a:buSzPct val="70000"/>
              <a:buFont typeface="Wingdings" pitchFamily="2" charset="2"/>
              <a:buChar char="q"/>
            </a:pPr>
            <a:endParaRPr lang="fr-FR" sz="1400" dirty="0"/>
          </a:p>
          <a:p>
            <a:pPr>
              <a:buSzPct val="70000"/>
              <a:buNone/>
            </a:pPr>
            <a:r>
              <a:rPr lang="fr-FR" sz="1800" dirty="0" smtClean="0"/>
              <a:t>Ancien Maire de Cours-la-Ville</a:t>
            </a:r>
            <a:endParaRPr lang="fr-FR" sz="1200" dirty="0" smtClean="0"/>
          </a:p>
          <a:p>
            <a:pPr>
              <a:buSzPct val="70000"/>
              <a:buFont typeface="Wingdings" pitchFamily="2" charset="2"/>
              <a:buChar char="q"/>
            </a:pP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24148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itchFamily="18" charset="0"/>
              </a:rPr>
              <a:t>L’intervenant : Patrice VERCHÈRE</a:t>
            </a:r>
            <a:endParaRPr lang="fr-FR" sz="3200" b="1" dirty="0">
              <a:latin typeface="Garamond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83671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0" y="908720"/>
            <a:ext cx="7452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logo A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84168" y="1268760"/>
            <a:ext cx="2304000" cy="2036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323528" y="1196752"/>
            <a:ext cx="4896544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4148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itchFamily="18" charset="0"/>
              </a:rPr>
              <a:t>Un renseignement en perpétuelle évolution</a:t>
            </a:r>
            <a:endParaRPr lang="fr-FR" sz="3200" b="1" dirty="0">
              <a:latin typeface="Garamond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3671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908720"/>
            <a:ext cx="7452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Patrice-Verchere-a-l-Assemblee-nation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488" y="1340768"/>
            <a:ext cx="3600000" cy="2700001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323528" y="1268760"/>
            <a:ext cx="4608512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000" lvl="0" indent="-342900">
              <a:spcBef>
                <a:spcPct val="20000"/>
              </a:spcBef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fr-FR" dirty="0"/>
              <a:t>O</a:t>
            </a:r>
            <a:r>
              <a:rPr lang="fr-FR" dirty="0" smtClean="0"/>
              <a:t>n est passé de la menace aux frontières aux menaces sans frontières : </a:t>
            </a:r>
            <a:r>
              <a:rPr lang="fr-FR" dirty="0"/>
              <a:t>r</a:t>
            </a:r>
            <a:r>
              <a:rPr lang="fr-FR" dirty="0" smtClean="0"/>
              <a:t>enseignement en constante évolution en particulier depuis 40 ans</a:t>
            </a:r>
            <a:endParaRPr lang="fr-FR" dirty="0" smtClean="0"/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Évolution 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 renseignement visible au travers des Livres blancs 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(rédigés par l’État et visant à orienter la politique sur un sujet donné, ici la sécurité)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2" name="AutoShape 2" descr="http://i.f1g.fr/media/ext/805x453/www.lefigaro.fr/medias/2015/01/12/INF24c16174-9a46-11e4-a1d4-039b03f34ee1-805x4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539552" y="5445248"/>
            <a:ext cx="8136904" cy="216000"/>
          </a:xfrm>
          <a:prstGeom prst="rightArrow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755576" y="5157192"/>
            <a:ext cx="6480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403648" y="5157192"/>
            <a:ext cx="144016" cy="144016"/>
          </a:xfrm>
          <a:prstGeom prst="line">
            <a:avLst/>
          </a:prstGeom>
          <a:ln w="12700">
            <a:solidFill>
              <a:srgbClr val="2F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1547664" y="5157192"/>
            <a:ext cx="144016" cy="144016"/>
          </a:xfrm>
          <a:prstGeom prst="line">
            <a:avLst/>
          </a:prstGeom>
          <a:ln w="12700">
            <a:solidFill>
              <a:srgbClr val="2F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47664" y="5373216"/>
            <a:ext cx="45719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264833" y="56612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1972</a:t>
            </a:r>
            <a:endParaRPr lang="fr-FR" sz="1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683569" y="4326195"/>
            <a:ext cx="136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Livre blanc sur la défense nationale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979712" y="602128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Évolution du renseignement depuis 1972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884367" y="5373216"/>
            <a:ext cx="45719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7601536" y="56612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2013</a:t>
            </a:r>
            <a:endParaRPr lang="fr-FR" sz="1200" b="1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228184" y="5157192"/>
            <a:ext cx="151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740352" y="5157192"/>
            <a:ext cx="144016" cy="144016"/>
          </a:xfrm>
          <a:prstGeom prst="line">
            <a:avLst/>
          </a:prstGeom>
          <a:ln w="12700">
            <a:solidFill>
              <a:srgbClr val="2F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5400000">
            <a:off x="7884368" y="5157192"/>
            <a:ext cx="144016" cy="144016"/>
          </a:xfrm>
          <a:prstGeom prst="line">
            <a:avLst/>
          </a:prstGeom>
          <a:ln w="12700">
            <a:solidFill>
              <a:srgbClr val="2F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084167" y="5373216"/>
            <a:ext cx="45719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5801336" y="56612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2008</a:t>
            </a:r>
            <a:endParaRPr lang="fr-FR" sz="12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5796136" y="42930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Évolution de notre sécurité intérieure </a:t>
            </a:r>
          </a:p>
          <a:p>
            <a:pPr algn="ctr"/>
            <a:r>
              <a:rPr lang="fr-FR" sz="1600" dirty="0" smtClean="0"/>
              <a:t>face au terrorisme</a:t>
            </a:r>
            <a:endParaRPr lang="fr-FR" sz="1600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3508008" y="5154290"/>
            <a:ext cx="6480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4156080" y="5154290"/>
            <a:ext cx="144016" cy="144016"/>
          </a:xfrm>
          <a:prstGeom prst="line">
            <a:avLst/>
          </a:prstGeom>
          <a:ln w="12700">
            <a:solidFill>
              <a:srgbClr val="2F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4300096" y="5154290"/>
            <a:ext cx="144016" cy="144016"/>
          </a:xfrm>
          <a:prstGeom prst="line">
            <a:avLst/>
          </a:prstGeom>
          <a:ln w="12700">
            <a:solidFill>
              <a:srgbClr val="2F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300096" y="5370314"/>
            <a:ext cx="45719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4017265" y="565834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1994</a:t>
            </a:r>
            <a:endParaRPr lang="fr-FR" sz="1200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3419872" y="4293096"/>
            <a:ext cx="122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Dissuasion et actions extérieures</a:t>
            </a:r>
            <a:endParaRPr lang="fr-FR" sz="1600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5940152" y="5157192"/>
            <a:ext cx="144016" cy="144016"/>
          </a:xfrm>
          <a:prstGeom prst="line">
            <a:avLst/>
          </a:prstGeom>
          <a:ln w="12700">
            <a:solidFill>
              <a:srgbClr val="2F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rot="5400000">
            <a:off x="6084168" y="5157192"/>
            <a:ext cx="144016" cy="144016"/>
          </a:xfrm>
          <a:prstGeom prst="line">
            <a:avLst/>
          </a:prstGeom>
          <a:ln w="12700">
            <a:solidFill>
              <a:srgbClr val="2F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trice-Verchere-a-l-Assemblee-nation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30" y="1232682"/>
            <a:ext cx="3600000" cy="31324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3528" y="24148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itchFamily="18" charset="0"/>
              </a:rPr>
              <a:t>Trois tournants pour le renseignement</a:t>
            </a:r>
            <a:endParaRPr lang="fr-FR" sz="3200" b="1" dirty="0">
              <a:latin typeface="Garamond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3671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908720"/>
            <a:ext cx="7452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39552" y="4365104"/>
            <a:ext cx="3221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En 2002 </a:t>
            </a:r>
            <a:r>
              <a:rPr lang="fr-FR" sz="1200" dirty="0" smtClean="0"/>
              <a:t>(après les attentats 11 septembre)</a:t>
            </a:r>
            <a:endParaRPr lang="fr-FR" sz="1200" dirty="0"/>
          </a:p>
        </p:txBody>
      </p:sp>
      <p:pic>
        <p:nvPicPr>
          <p:cNvPr id="12" name="Image 11" descr="Patrice-Verchere-a-l-Assemblee-nation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233104"/>
            <a:ext cx="4668361" cy="3132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321091" y="4365104"/>
            <a:ext cx="3995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 partir de 2007 </a:t>
            </a:r>
            <a:r>
              <a:rPr lang="fr-FR" sz="1200" dirty="0" smtClean="0"/>
              <a:t>(consécration du renseignement)</a:t>
            </a:r>
            <a:endParaRPr lang="fr-FR" sz="1200" dirty="0"/>
          </a:p>
        </p:txBody>
      </p:sp>
      <p:sp>
        <p:nvSpPr>
          <p:cNvPr id="15" name="Flèche droite 14"/>
          <p:cNvSpPr/>
          <p:nvPr/>
        </p:nvSpPr>
        <p:spPr>
          <a:xfrm>
            <a:off x="1115616" y="5373216"/>
            <a:ext cx="936104" cy="432048"/>
          </a:xfrm>
          <a:prstGeom prst="rightArrow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123728" y="5355213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fr-FR" sz="2000" dirty="0"/>
              <a:t>M</a:t>
            </a:r>
            <a:r>
              <a:rPr lang="fr-FR" sz="2000" dirty="0" smtClean="0"/>
              <a:t>utation inachevée des services de renseignement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7544" y="4437112"/>
            <a:ext cx="72000" cy="2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283968" y="4437112"/>
            <a:ext cx="72000" cy="2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trice-Verchere-a-l-Assemblee-nation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60675"/>
            <a:ext cx="3309898" cy="28800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323528" y="1052736"/>
            <a:ext cx="5184576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Trois lois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programmation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70000"/>
              <a:tabLst/>
              <a:defRPr/>
            </a:pPr>
            <a:r>
              <a:rPr lang="fr-FR" noProof="0" dirty="0" smtClean="0"/>
              <a:t>Août 2002 : pour la sécurité intérieure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noProof="0" dirty="0" smtClean="0"/>
              <a:t>Réorganisation des structures chargées de la sécurité intérieure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noProof="0" dirty="0" smtClean="0"/>
              <a:t>Autorité du ministère de l’Intérieur sur la gendarmerie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dirty="0" smtClean="0"/>
              <a:t>Utilisation des fichiers informatiques par la police judiciaire</a:t>
            </a:r>
            <a:endParaRPr lang="fr-FR" sz="1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fr-FR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Septembre 2002 : pour</a:t>
            </a:r>
            <a:r>
              <a:rPr kumimoji="0" lang="fr-FR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justice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fr-FR" sz="1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Moyens supplémentaires pour la justice (3,65 Mds € sur 5 ans et 10 100 nouveaux emplois)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dirty="0" smtClean="0"/>
              <a:t>Renforcement de la justice de proximité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dirty="0" smtClean="0"/>
              <a:t>Réformes de la justice des mineurs et de la justice pénale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dirty="0" smtClean="0"/>
              <a:t>Amélioration du fonctionnement pénitencier et de la justice administrative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fr-FR" baseline="0" noProof="0" dirty="0" smtClean="0"/>
              <a:t>Janvier 2003 : pour</a:t>
            </a:r>
            <a:r>
              <a:rPr lang="fr-FR" noProof="0" dirty="0" smtClean="0"/>
              <a:t> les armées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Accroissement de l’effort de</a:t>
            </a:r>
            <a:r>
              <a:rPr kumimoji="0" lang="fr-FR" sz="1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défense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baseline="0" dirty="0" smtClean="0"/>
              <a:t>Modernisation</a:t>
            </a:r>
            <a:r>
              <a:rPr lang="fr-FR" sz="1400" dirty="0" smtClean="0"/>
              <a:t> des équipements des forces armées</a:t>
            </a: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fr-FR" dirty="0" smtClean="0"/>
              <a:t>  </a:t>
            </a:r>
            <a:r>
              <a:rPr lang="fr-FR" sz="2200" dirty="0" smtClean="0"/>
              <a:t>Décret de Mai 2002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70000"/>
              <a:tabLst/>
              <a:defRPr/>
            </a:pPr>
            <a:r>
              <a:rPr lang="fr-FR" dirty="0"/>
              <a:t>C</a:t>
            </a:r>
            <a:r>
              <a:rPr lang="fr-FR" dirty="0" smtClean="0"/>
              <a:t>réation du </a:t>
            </a:r>
            <a:r>
              <a:rPr lang="fr-FR" dirty="0"/>
              <a:t>C</a:t>
            </a:r>
            <a:r>
              <a:rPr lang="fr-FR" dirty="0" smtClean="0"/>
              <a:t>o</a:t>
            </a:r>
            <a:r>
              <a:rPr lang="fr-FR" noProof="0" dirty="0" err="1" smtClean="0"/>
              <a:t>nseil</a:t>
            </a:r>
            <a:r>
              <a:rPr lang="fr-FR" noProof="0" dirty="0" smtClean="0"/>
              <a:t> de sécurité intérieure, en parallèle avec le Conseil de défense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4148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itchFamily="18" charset="0"/>
              </a:rPr>
              <a:t>Premier tournant : après le 11 septembre</a:t>
            </a:r>
            <a:endParaRPr lang="fr-FR" sz="3200" b="1" dirty="0">
              <a:latin typeface="Garamond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3671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908720"/>
            <a:ext cx="7452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Parl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6088" y="4149080"/>
            <a:ext cx="3308400" cy="2205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1124744"/>
            <a:ext cx="72000" cy="25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5536" y="5589240"/>
            <a:ext cx="72000" cy="25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trice-Verchere-a-l-Assemblee-nationale.jpg"/>
          <p:cNvPicPr>
            <a:picLocks noChangeAspect="1"/>
          </p:cNvPicPr>
          <p:nvPr/>
        </p:nvPicPr>
        <p:blipFill>
          <a:blip r:embed="rId2" cstate="print"/>
          <a:srcRect b="2000"/>
          <a:stretch>
            <a:fillRect/>
          </a:stretch>
        </p:blipFill>
        <p:spPr>
          <a:xfrm>
            <a:off x="5364088" y="1917232"/>
            <a:ext cx="3600000" cy="3527992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323528" y="1196752"/>
            <a:ext cx="4968552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La consécration du renseignement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fr-FR" dirty="0" smtClean="0"/>
              <a:t>Janvier 2008 : fusion de la DCRG et de la DST pour créer la Direction centrale du renseignement intérieur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fr-FR" dirty="0" smtClean="0"/>
              <a:t>Juillet 2008 : mise en place d’un coordinateur national du renseignement auprès du Président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Pct val="70000"/>
              <a:tabLst/>
              <a:defRPr/>
            </a:pPr>
            <a:r>
              <a:rPr lang="fr-FR" dirty="0" smtClean="0"/>
              <a:t>Janvier 2010 : deux créations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dirty="0" smtClean="0"/>
              <a:t>Conseil de défense et de sécurité nationale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dirty="0" smtClean="0"/>
              <a:t>Secrétariat général de la défense et de la sécurité nationale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fr-FR" dirty="0" smtClean="0"/>
              <a:t>Printemps 2013 : rapport </a:t>
            </a:r>
            <a:r>
              <a:rPr lang="fr-FR" dirty="0" err="1" smtClean="0"/>
              <a:t>Urvoas</a:t>
            </a:r>
            <a:r>
              <a:rPr lang="fr-FR" dirty="0" smtClean="0"/>
              <a:t>-Verchère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fr-FR" dirty="0" smtClean="0"/>
              <a:t>Mai 2014 : transformation de la DCRI en DGSI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Pct val="70000"/>
              <a:tabLst/>
              <a:defRPr/>
            </a:pPr>
            <a:r>
              <a:rPr lang="fr-FR" dirty="0" smtClean="0"/>
              <a:t>Printemps 2015 : Loi sur le renseignement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dirty="0" smtClean="0"/>
              <a:t>Définition des principes et finalités de la politique publique du renseignement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dirty="0" smtClean="0"/>
              <a:t>Encadrement des techniques de renseignement (cadre légal et administratif, contrôle parlementaire)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fr-FR" sz="1400" dirty="0" smtClean="0"/>
              <a:t>Sécurisation de l’action des services spécialisés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Pct val="70000"/>
              <a:tabLst/>
              <a:defRPr/>
            </a:pPr>
            <a:endParaRPr lang="fr-FR" sz="1400" dirty="0" smtClean="0"/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4148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itchFamily="18" charset="0"/>
              </a:rPr>
              <a:t>Deuxième tournant : de 2007 à 2015</a:t>
            </a:r>
            <a:endParaRPr lang="fr-FR" sz="3200" b="1" dirty="0">
              <a:latin typeface="Garamond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3671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908720"/>
            <a:ext cx="7452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95536" y="1268760"/>
            <a:ext cx="72000" cy="25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380312" y="4221088"/>
            <a:ext cx="1512168" cy="27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trice-Verchere-a-l-Assemblee-nation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268760"/>
            <a:ext cx="3600000" cy="18000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323528" y="1196752"/>
            <a:ext cx="4896544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4148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itchFamily="18" charset="0"/>
              </a:rPr>
              <a:t>Désormais : le troisième tournant </a:t>
            </a:r>
            <a:endParaRPr lang="fr-FR" sz="3200" b="1" dirty="0">
              <a:latin typeface="Garamond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3671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908720"/>
            <a:ext cx="7452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Patrice-Verchere-a-l-Assemblee-nation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488" y="3405264"/>
            <a:ext cx="3600000" cy="240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1268760"/>
            <a:ext cx="7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3528" y="1196752"/>
            <a:ext cx="4752528" cy="728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</a:t>
            </a:r>
            <a:r>
              <a:rPr lang="fr-FR" sz="2200" dirty="0" smtClean="0"/>
              <a:t>La mutation inachevée des </a:t>
            </a:r>
          </a:p>
          <a:p>
            <a:pPr>
              <a:spcAft>
                <a:spcPts val="600"/>
              </a:spcAft>
            </a:pPr>
            <a:r>
              <a:rPr lang="fr-FR" sz="2200" dirty="0" smtClean="0"/>
              <a:t>   services de renseignement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Le sujet est enfin traité par les autorités</a:t>
            </a:r>
          </a:p>
          <a:p>
            <a:pPr lvl="0" indent="-342900">
              <a:spcBef>
                <a:spcPct val="20000"/>
              </a:spcBef>
              <a:buSzPct val="70000"/>
              <a:buFont typeface="Wingdings" pitchFamily="2" charset="2"/>
              <a:buChar char="q"/>
              <a:defRPr/>
            </a:pPr>
            <a:r>
              <a:rPr lang="fr-FR" sz="1400" dirty="0" smtClean="0"/>
              <a:t>Une organisation plus structurée </a:t>
            </a:r>
            <a:endParaRPr lang="fr-FR" sz="1400" dirty="0"/>
          </a:p>
          <a:p>
            <a:pPr lvl="0" indent="-342900">
              <a:spcBef>
                <a:spcPct val="20000"/>
              </a:spcBef>
              <a:spcAft>
                <a:spcPts val="600"/>
              </a:spcAft>
              <a:buSzPct val="70000"/>
              <a:buFont typeface="Wingdings" pitchFamily="2" charset="2"/>
              <a:buChar char="q"/>
              <a:defRPr/>
            </a:pPr>
            <a:r>
              <a:rPr lang="fr-FR" sz="1400" dirty="0" smtClean="0"/>
              <a:t>Une politique publique enfin assumée</a:t>
            </a:r>
          </a:p>
          <a:p>
            <a:pPr lvl="0" indent="-342900">
              <a:spcBef>
                <a:spcPts val="1200"/>
              </a:spcBef>
              <a:buSzPct val="70000"/>
              <a:defRPr/>
            </a:pPr>
            <a:r>
              <a:rPr lang="fr-FR" dirty="0" smtClean="0"/>
              <a:t>Mais l’organisation des services </a:t>
            </a:r>
            <a:br>
              <a:rPr lang="fr-FR" dirty="0" smtClean="0"/>
            </a:br>
            <a:r>
              <a:rPr lang="fr-FR" dirty="0" smtClean="0"/>
              <a:t>est encore incomplète</a:t>
            </a:r>
          </a:p>
          <a:p>
            <a:pPr lvl="0" indent="-342900">
              <a:spcBef>
                <a:spcPct val="20000"/>
              </a:spcBef>
              <a:buSzPct val="70000"/>
              <a:buFont typeface="Wingdings" pitchFamily="2" charset="2"/>
              <a:buChar char="q"/>
              <a:defRPr/>
            </a:pPr>
            <a:r>
              <a:rPr lang="fr-FR" sz="1400" dirty="0" smtClean="0"/>
              <a:t>Le renseignement intérieur est encore en construction </a:t>
            </a:r>
            <a:endParaRPr lang="fr-FR" sz="1400" dirty="0"/>
          </a:p>
          <a:p>
            <a:pPr marL="342000" lvl="0" indent="-342900">
              <a:spcBef>
                <a:spcPct val="20000"/>
              </a:spcBef>
              <a:buSzPct val="70000"/>
              <a:buFont typeface="Wingdings" pitchFamily="2" charset="2"/>
              <a:buChar char="q"/>
              <a:defRPr/>
            </a:pPr>
            <a:r>
              <a:rPr lang="fr-FR" sz="1400" dirty="0"/>
              <a:t>N</a:t>
            </a:r>
            <a:r>
              <a:rPr lang="fr-FR" sz="1400" dirty="0" smtClean="0"/>
              <a:t>écessité de renforcer les prérogatives du coordonnateur national du renseignement</a:t>
            </a:r>
          </a:p>
          <a:p>
            <a:pPr marL="342000" indent="-342900">
              <a:spcBef>
                <a:spcPct val="20000"/>
              </a:spcBef>
              <a:spcAft>
                <a:spcPts val="600"/>
              </a:spcAft>
              <a:buSzPct val="70000"/>
              <a:buFont typeface="Wingdings" pitchFamily="2" charset="2"/>
              <a:buChar char="q"/>
              <a:defRPr/>
            </a:pPr>
            <a:r>
              <a:rPr lang="fr-FR" sz="1400" dirty="0" smtClean="0"/>
              <a:t>Partage et centralisation : un objectif crucial pour une information fiable et complète sur la menace terroriste</a:t>
            </a:r>
          </a:p>
          <a:p>
            <a:pPr marL="342000" lvl="0" indent="-342900">
              <a:spcBef>
                <a:spcPts val="1200"/>
              </a:spcBef>
              <a:spcAft>
                <a:spcPts val="600"/>
              </a:spcAft>
              <a:buSzPct val="70000"/>
              <a:defRPr/>
            </a:pPr>
            <a:r>
              <a:rPr lang="fr-FR" dirty="0" smtClean="0"/>
              <a:t>Un tournant déjà enclenché </a:t>
            </a:r>
          </a:p>
          <a:p>
            <a:pPr marL="342000" indent="-342900">
              <a:spcBef>
                <a:spcPct val="20000"/>
              </a:spcBef>
              <a:spcAft>
                <a:spcPts val="600"/>
              </a:spcAft>
              <a:buSzPct val="70000"/>
              <a:buFont typeface="Wingdings" pitchFamily="2" charset="2"/>
              <a:buChar char="q"/>
              <a:defRPr/>
            </a:pPr>
            <a:r>
              <a:rPr lang="fr-FR" sz="1400" dirty="0" smtClean="0"/>
              <a:t>Loi du 3 juin 2016 : naissance du renseignement pénitentiaire, qui doit encore être développé</a:t>
            </a:r>
            <a:endParaRPr lang="fr-FR" sz="1400" dirty="0"/>
          </a:p>
          <a:p>
            <a:pPr marL="342000" lvl="0" indent="-342900">
              <a:spcBef>
                <a:spcPct val="20000"/>
              </a:spcBef>
              <a:spcAft>
                <a:spcPts val="600"/>
              </a:spcAft>
              <a:buSzPct val="70000"/>
              <a:defRPr/>
            </a:pPr>
            <a:endParaRPr lang="fr-FR" sz="1400" dirty="0" smtClean="0"/>
          </a:p>
          <a:p>
            <a:pPr marL="342000" lvl="0" indent="-342900">
              <a:spcBef>
                <a:spcPct val="20000"/>
              </a:spcBef>
              <a:spcAft>
                <a:spcPts val="600"/>
              </a:spcAft>
              <a:buSzPct val="70000"/>
              <a:defRPr/>
            </a:pPr>
            <a:endParaRPr lang="fr-FR" sz="1400" dirty="0"/>
          </a:p>
          <a:p>
            <a:pPr lvl="0" indent="-342900">
              <a:spcAft>
                <a:spcPts val="600"/>
              </a:spcAft>
              <a:buSzPct val="70000"/>
              <a:defRPr/>
            </a:pPr>
            <a:endParaRPr lang="fr-FR" dirty="0" smtClean="0"/>
          </a:p>
          <a:p>
            <a:pPr lvl="0" indent="-342900">
              <a:spcAft>
                <a:spcPts val="600"/>
              </a:spcAft>
              <a:buSzPct val="70000"/>
              <a:defRPr/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 smtClean="0"/>
              <a:t> 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4148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itchFamily="18" charset="0"/>
              </a:rPr>
              <a:t>Organisation du renseignement en 2016</a:t>
            </a:r>
            <a:endParaRPr lang="fr-FR" sz="3200" b="1" dirty="0">
              <a:latin typeface="Garamond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3671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908720"/>
            <a:ext cx="7452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issions DG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432" y="980721"/>
            <a:ext cx="7740000" cy="5469471"/>
          </a:xfrm>
          <a:prstGeom prst="rect">
            <a:avLst/>
          </a:prstGeom>
        </p:spPr>
      </p:pic>
      <p:pic>
        <p:nvPicPr>
          <p:cNvPr id="5121" name="Image 1" descr="Organisation du renseignement français"/>
          <p:cNvPicPr>
            <a:picLocks noChangeAspect="1" noChangeArrowheads="1"/>
          </p:cNvPicPr>
          <p:nvPr/>
        </p:nvPicPr>
        <p:blipFill>
          <a:blip r:embed="rId3" cstate="print"/>
          <a:srcRect l="48509" t="76903" r="45503" b="19119"/>
          <a:stretch>
            <a:fillRect/>
          </a:stretch>
        </p:blipFill>
        <p:spPr bwMode="auto">
          <a:xfrm>
            <a:off x="4139952" y="4725144"/>
            <a:ext cx="50405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4148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itchFamily="18" charset="0"/>
              </a:rPr>
              <a:t>Une évolution en cours mais incomplète</a:t>
            </a:r>
            <a:endParaRPr lang="fr-FR" sz="3200" b="1" dirty="0">
              <a:latin typeface="Garamond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0" y="83671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908720"/>
            <a:ext cx="7452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748480" y="116632"/>
            <a:ext cx="108000" cy="828000"/>
          </a:xfrm>
          <a:prstGeom prst="rect">
            <a:avLst/>
          </a:prstGeom>
          <a:solidFill>
            <a:srgbClr val="2F7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856488" y="260744"/>
            <a:ext cx="108000" cy="82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23528" y="1268760"/>
            <a:ext cx="4896544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Depuis 2007, des progrès considérables 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 marL="342000" indent="-342000"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fr-FR" sz="1400" dirty="0" smtClean="0"/>
              <a:t>Délégation </a:t>
            </a:r>
            <a:r>
              <a:rPr lang="fr-FR" sz="1400" dirty="0"/>
              <a:t>parlementaire au renseignement créé en </a:t>
            </a:r>
            <a:r>
              <a:rPr lang="fr-FR" sz="1400" dirty="0" smtClean="0"/>
              <a:t>2007, qui exerce depuis 2013 un contrôle et une évaluation de </a:t>
            </a:r>
            <a:r>
              <a:rPr lang="fr-FR" sz="1400" dirty="0"/>
              <a:t>l’action du </a:t>
            </a:r>
            <a:r>
              <a:rPr lang="fr-FR" sz="1400" dirty="0" smtClean="0"/>
              <a:t>Gouvernement</a:t>
            </a:r>
            <a:endParaRPr lang="fr-FR" sz="1400" dirty="0"/>
          </a:p>
          <a:p>
            <a:pPr marL="342000" indent="-342000"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fr-FR" sz="1400" dirty="0" smtClean="0"/>
              <a:t>Conseil </a:t>
            </a:r>
            <a:r>
              <a:rPr lang="fr-FR" sz="1400" dirty="0"/>
              <a:t>national du renseignement créé en 2008 pour coordonner l’action des six services français. </a:t>
            </a:r>
            <a:endParaRPr lang="fr-FR" sz="1400" dirty="0" smtClean="0"/>
          </a:p>
          <a:p>
            <a:pPr marL="342000" indent="-342000"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fr-FR" sz="1400" dirty="0" smtClean="0"/>
              <a:t>Coordonnateur </a:t>
            </a:r>
            <a:r>
              <a:rPr lang="fr-FR" sz="1400" dirty="0"/>
              <a:t>national, </a:t>
            </a:r>
            <a:r>
              <a:rPr lang="fr-FR" sz="1400" dirty="0" smtClean="0"/>
              <a:t>dont les prérogatives devront cependant être renforcées</a:t>
            </a:r>
            <a:endParaRPr lang="fr-FR" sz="1400" dirty="0"/>
          </a:p>
          <a:p>
            <a:pPr marL="342000" indent="-342000"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fr-FR" sz="1400" dirty="0" smtClean="0"/>
              <a:t>Véritable </a:t>
            </a:r>
            <a:r>
              <a:rPr lang="fr-FR" sz="1400" dirty="0"/>
              <a:t>service de renseignement </a:t>
            </a:r>
            <a:r>
              <a:rPr lang="fr-FR" sz="1400" dirty="0" smtClean="0"/>
              <a:t>pénitentiaire</a:t>
            </a:r>
            <a:endParaRPr lang="fr-FR" sz="1400" dirty="0"/>
          </a:p>
          <a:p>
            <a:pPr marL="342000" indent="-342000"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fr-FR" sz="1400" dirty="0" smtClean="0"/>
              <a:t>Utilisation </a:t>
            </a:r>
            <a:r>
              <a:rPr lang="fr-FR" sz="1400" dirty="0"/>
              <a:t>encadrée des nouvelles techniques de recueil du </a:t>
            </a:r>
            <a:r>
              <a:rPr lang="fr-FR" sz="1400" dirty="0" smtClean="0"/>
              <a:t>renseignement</a:t>
            </a:r>
          </a:p>
          <a:p>
            <a:pPr marL="342000" indent="-342000"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fr-FR" sz="1400" dirty="0" smtClean="0"/>
              <a:t>Hausse nécessaire des moyens humains qui devra se poursuivre avec des recrutements diversifiés</a:t>
            </a:r>
            <a:endParaRPr lang="fr-FR" sz="1400" dirty="0"/>
          </a:p>
        </p:txBody>
      </p:sp>
      <p:pic>
        <p:nvPicPr>
          <p:cNvPr id="8" name="Image 7" descr="Ministère intérieu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377072"/>
            <a:ext cx="3600000" cy="2700000"/>
          </a:xfrm>
          <a:prstGeom prst="rect">
            <a:avLst/>
          </a:prstGeom>
        </p:spPr>
      </p:pic>
      <p:pic>
        <p:nvPicPr>
          <p:cNvPr id="10" name="Image 9" descr="Ministère intérieu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93096"/>
            <a:ext cx="3600000" cy="2029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624</Words>
  <Application>Microsoft Office PowerPoint</Application>
  <PresentationFormat>Affichage à l'écran (4:3)</PresentationFormat>
  <Paragraphs>92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Les services de renseignement à l’ère du terrorisme islamiste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Conseil Régional Rhône-Alpes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de Patrice VERCHÈRE, député du Rhône </dc:title>
  <dc:creator>LR-DVD-SC MANFREDI Igor</dc:creator>
  <cp:lastModifiedBy>LR-DVD-SC MANFREDI Igor</cp:lastModifiedBy>
  <cp:revision>137</cp:revision>
  <dcterms:created xsi:type="dcterms:W3CDTF">2016-10-12T08:53:22Z</dcterms:created>
  <dcterms:modified xsi:type="dcterms:W3CDTF">2016-10-12T14:42:09Z</dcterms:modified>
</cp:coreProperties>
</file>