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7" r:id="rId1"/>
  </p:sldMasterIdLst>
  <p:notesMasterIdLst>
    <p:notesMasterId r:id="rId25"/>
  </p:notesMasterIdLst>
  <p:handoutMasterIdLst>
    <p:handoutMasterId r:id="rId26"/>
  </p:handoutMasterIdLst>
  <p:sldIdLst>
    <p:sldId id="309" r:id="rId2"/>
    <p:sldId id="378" r:id="rId3"/>
    <p:sldId id="394" r:id="rId4"/>
    <p:sldId id="391" r:id="rId5"/>
    <p:sldId id="389" r:id="rId6"/>
    <p:sldId id="376" r:id="rId7"/>
    <p:sldId id="295" r:id="rId8"/>
    <p:sldId id="390" r:id="rId9"/>
    <p:sldId id="407" r:id="rId10"/>
    <p:sldId id="392" r:id="rId11"/>
    <p:sldId id="406" r:id="rId12"/>
    <p:sldId id="398" r:id="rId13"/>
    <p:sldId id="403" r:id="rId14"/>
    <p:sldId id="399" r:id="rId15"/>
    <p:sldId id="404" r:id="rId16"/>
    <p:sldId id="405" r:id="rId17"/>
    <p:sldId id="402" r:id="rId18"/>
    <p:sldId id="409" r:id="rId19"/>
    <p:sldId id="408" r:id="rId20"/>
    <p:sldId id="414" r:id="rId21"/>
    <p:sldId id="415" r:id="rId22"/>
    <p:sldId id="416" r:id="rId23"/>
    <p:sldId id="386" r:id="rId24"/>
  </p:sldIdLst>
  <p:sldSz cx="9144000" cy="6858000" type="screen4x3"/>
  <p:notesSz cx="6718300" cy="9855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C52"/>
    <a:srgbClr val="993366"/>
    <a:srgbClr val="948A54"/>
    <a:srgbClr val="555555"/>
    <a:srgbClr val="421C5E"/>
    <a:srgbClr val="C5D391"/>
    <a:srgbClr val="ECF10F"/>
    <a:srgbClr val="3D86C3"/>
    <a:srgbClr val="F6F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0" autoAdjust="0"/>
    <p:restoredTop sz="89068" autoAdjust="0"/>
  </p:normalViewPr>
  <p:slideViewPr>
    <p:cSldViewPr>
      <p:cViewPr>
        <p:scale>
          <a:sx n="80" d="100"/>
          <a:sy n="80" d="100"/>
        </p:scale>
        <p:origin x="-907" y="389"/>
      </p:cViewPr>
      <p:guideLst>
        <p:guide orient="horz" pos="27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30" y="-102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74372242677516"/>
          <c:y val="8.3664037329185745E-2"/>
          <c:w val="0.57413507148306664"/>
          <c:h val="0.7691789801133207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ERN</c:v>
                </c:pt>
                <c:pt idx="1">
                  <c:v>Autres energies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0.32000000000000034</c:v>
                </c:pt>
                <c:pt idx="1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96194225721914E-2"/>
          <c:y val="0"/>
          <c:w val="0.44444444444444442"/>
          <c:h val="1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Feuil1!$A$2:$A$4</c:f>
              <c:strCache>
                <c:ptCount val="3"/>
                <c:pt idx="0">
                  <c:v>transition énergétique + ENR + rénovation + accessibilité + mise au normes de équipements publics</c:v>
                </c:pt>
                <c:pt idx="1">
                  <c:v>projet investissement pour le développement des villes/bourg &lt; 50 000 habitants</c:v>
                </c:pt>
                <c:pt idx="2">
                  <c:v>pour la DETR (dotation d’équipement des territoires ruraux)</c:v>
                </c:pt>
              </c:strCache>
            </c:strRef>
          </c:cat>
          <c:val>
            <c:numRef>
              <c:f>Feuil1!$B$2:$B$4</c:f>
              <c:numCache>
                <c:formatCode>#,##0\ "€"</c:formatCode>
                <c:ptCount val="3"/>
                <c:pt idx="0">
                  <c:v>500000000</c:v>
                </c:pt>
                <c:pt idx="1">
                  <c:v>300000000</c:v>
                </c:pt>
                <c:pt idx="2">
                  <c:v>200000000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92257217847769"/>
          <c:y val="6.3965059055118109E-2"/>
          <c:w val="0.45244094488188985"/>
          <c:h val="0.872069881889763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A57E7-4C57-4852-B089-74293BB5FBE4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BFA174E9-F210-43A1-8B04-B672E52B94A4}">
      <dgm:prSet phldrT="[Texte]"/>
      <dgm:spPr/>
      <dgm:t>
        <a:bodyPr/>
        <a:lstStyle/>
        <a:p>
          <a:r>
            <a:rPr lang="fr-FR" dirty="0" smtClean="0"/>
            <a:t>5 Secteurs</a:t>
          </a:r>
          <a:endParaRPr lang="fr-FR" dirty="0"/>
        </a:p>
      </dgm:t>
    </dgm:pt>
    <dgm:pt modelId="{7773586F-85AE-4C28-932C-EEC7159DB222}" type="parTrans" cxnId="{A32FB3E6-BAA2-41FC-A8FE-019A5FB46FC6}">
      <dgm:prSet/>
      <dgm:spPr/>
      <dgm:t>
        <a:bodyPr/>
        <a:lstStyle/>
        <a:p>
          <a:endParaRPr lang="fr-FR"/>
        </a:p>
      </dgm:t>
    </dgm:pt>
    <dgm:pt modelId="{95661C8F-D08A-4BE7-A600-8E695ABE36DB}" type="sibTrans" cxnId="{A32FB3E6-BAA2-41FC-A8FE-019A5FB46FC6}">
      <dgm:prSet/>
      <dgm:spPr/>
      <dgm:t>
        <a:bodyPr/>
        <a:lstStyle/>
        <a:p>
          <a:endParaRPr lang="fr-FR"/>
        </a:p>
      </dgm:t>
    </dgm:pt>
    <dgm:pt modelId="{1DB59349-4FED-4AAA-A7FB-4B5D3A802207}">
      <dgm:prSet phldrT="[Texte]"/>
      <dgm:spPr/>
      <dgm:t>
        <a:bodyPr/>
        <a:lstStyle/>
        <a:p>
          <a:r>
            <a:rPr lang="fr-FR" dirty="0" smtClean="0"/>
            <a:t>Economie Circulaire</a:t>
          </a:r>
          <a:endParaRPr lang="fr-FR" dirty="0"/>
        </a:p>
      </dgm:t>
    </dgm:pt>
    <dgm:pt modelId="{94A9A0FF-9720-4C16-89AB-DB65280C12A5}" type="parTrans" cxnId="{E4EC6ABE-0D97-4E2D-AEEE-40B4B7B622C2}">
      <dgm:prSet/>
      <dgm:spPr/>
      <dgm:t>
        <a:bodyPr/>
        <a:lstStyle/>
        <a:p>
          <a:endParaRPr lang="fr-FR"/>
        </a:p>
      </dgm:t>
    </dgm:pt>
    <dgm:pt modelId="{95E4F8FA-67DD-4A5E-AB2B-4B03945103E4}" type="sibTrans" cxnId="{E4EC6ABE-0D97-4E2D-AEEE-40B4B7B622C2}">
      <dgm:prSet/>
      <dgm:spPr/>
      <dgm:t>
        <a:bodyPr/>
        <a:lstStyle/>
        <a:p>
          <a:endParaRPr lang="fr-FR"/>
        </a:p>
      </dgm:t>
    </dgm:pt>
    <dgm:pt modelId="{08C24DD3-9DEA-4D02-B5B5-0148A6AD3FBE}">
      <dgm:prSet phldrT="[Texte]"/>
      <dgm:spPr/>
      <dgm:t>
        <a:bodyPr/>
        <a:lstStyle/>
        <a:p>
          <a:r>
            <a:rPr lang="fr-FR" dirty="0" smtClean="0"/>
            <a:t>Energie - Climat</a:t>
          </a:r>
          <a:endParaRPr lang="fr-FR" dirty="0"/>
        </a:p>
      </dgm:t>
    </dgm:pt>
    <dgm:pt modelId="{EDBF3EA1-78E5-4755-A1DC-0AF310B2F26E}" type="parTrans" cxnId="{6327CF93-944F-4CC5-A183-9D509ED74BF5}">
      <dgm:prSet/>
      <dgm:spPr/>
      <dgm:t>
        <a:bodyPr/>
        <a:lstStyle/>
        <a:p>
          <a:endParaRPr lang="fr-FR"/>
        </a:p>
      </dgm:t>
    </dgm:pt>
    <dgm:pt modelId="{ECF963CE-A8FF-4A0A-9D3D-A15D9B746A36}" type="sibTrans" cxnId="{6327CF93-944F-4CC5-A183-9D509ED74BF5}">
      <dgm:prSet/>
      <dgm:spPr/>
      <dgm:t>
        <a:bodyPr/>
        <a:lstStyle/>
        <a:p>
          <a:endParaRPr lang="fr-FR"/>
        </a:p>
      </dgm:t>
    </dgm:pt>
    <dgm:pt modelId="{27C9686B-5090-460D-9E86-7587CE3386F9}">
      <dgm:prSet phldrT="[Texte]"/>
      <dgm:spPr/>
      <dgm:t>
        <a:bodyPr/>
        <a:lstStyle/>
        <a:p>
          <a:r>
            <a:rPr lang="fr-FR" dirty="0" smtClean="0"/>
            <a:t>Mobilité</a:t>
          </a:r>
          <a:endParaRPr lang="fr-FR" dirty="0"/>
        </a:p>
      </dgm:t>
    </dgm:pt>
    <dgm:pt modelId="{A8136489-0B8D-4555-ABB0-C4ED89DBDDE2}" type="parTrans" cxnId="{4229E6A5-79C8-450E-A907-3F87EFA6FD19}">
      <dgm:prSet/>
      <dgm:spPr/>
      <dgm:t>
        <a:bodyPr/>
        <a:lstStyle/>
        <a:p>
          <a:endParaRPr lang="fr-FR"/>
        </a:p>
      </dgm:t>
    </dgm:pt>
    <dgm:pt modelId="{A79FB691-85C0-478F-AF13-FD32628668B6}" type="sibTrans" cxnId="{4229E6A5-79C8-450E-A907-3F87EFA6FD19}">
      <dgm:prSet/>
      <dgm:spPr/>
      <dgm:t>
        <a:bodyPr/>
        <a:lstStyle/>
        <a:p>
          <a:endParaRPr lang="fr-FR"/>
        </a:p>
      </dgm:t>
    </dgm:pt>
    <dgm:pt modelId="{F21FA827-9537-4D67-A51D-CA2ED9216270}">
      <dgm:prSet phldrT="[Texte]"/>
      <dgm:spPr/>
      <dgm:t>
        <a:bodyPr/>
        <a:lstStyle/>
        <a:p>
          <a:r>
            <a:rPr lang="fr-FR" dirty="0" smtClean="0"/>
            <a:t>Bâtiment</a:t>
          </a:r>
          <a:endParaRPr lang="fr-FR" dirty="0"/>
        </a:p>
      </dgm:t>
    </dgm:pt>
    <dgm:pt modelId="{96EF685C-EBF5-452D-AA46-3A3FAA29E789}" type="parTrans" cxnId="{7141A0AA-5B08-4CB3-8313-26291237A9ED}">
      <dgm:prSet/>
      <dgm:spPr/>
      <dgm:t>
        <a:bodyPr/>
        <a:lstStyle/>
        <a:p>
          <a:endParaRPr lang="fr-FR"/>
        </a:p>
      </dgm:t>
    </dgm:pt>
    <dgm:pt modelId="{504AACE7-D93E-4380-83D6-C2FF2DF9ECBD}" type="sibTrans" cxnId="{7141A0AA-5B08-4CB3-8313-26291237A9ED}">
      <dgm:prSet/>
      <dgm:spPr/>
      <dgm:t>
        <a:bodyPr/>
        <a:lstStyle/>
        <a:p>
          <a:endParaRPr lang="fr-FR"/>
        </a:p>
      </dgm:t>
    </dgm:pt>
    <dgm:pt modelId="{F155E8FD-51FB-4A20-BD7D-EEC1E0A28198}">
      <dgm:prSet phldrT="[Texte]"/>
      <dgm:spPr/>
      <dgm:t>
        <a:bodyPr/>
        <a:lstStyle/>
        <a:p>
          <a:r>
            <a:rPr lang="fr-FR" dirty="0" smtClean="0"/>
            <a:t>Politique Territoriale</a:t>
          </a:r>
          <a:endParaRPr lang="fr-FR" dirty="0"/>
        </a:p>
      </dgm:t>
    </dgm:pt>
    <dgm:pt modelId="{892B1617-DFBA-46CA-BEAA-7899A18CA6F1}" type="parTrans" cxnId="{109E76AE-47AD-4765-8A7E-A31052168028}">
      <dgm:prSet/>
      <dgm:spPr/>
      <dgm:t>
        <a:bodyPr/>
        <a:lstStyle/>
        <a:p>
          <a:endParaRPr lang="fr-FR"/>
        </a:p>
      </dgm:t>
    </dgm:pt>
    <dgm:pt modelId="{A4F47E91-94B1-4F16-AEAA-3E29C3B9163E}" type="sibTrans" cxnId="{109E76AE-47AD-4765-8A7E-A31052168028}">
      <dgm:prSet/>
      <dgm:spPr/>
      <dgm:t>
        <a:bodyPr/>
        <a:lstStyle/>
        <a:p>
          <a:endParaRPr lang="fr-FR"/>
        </a:p>
      </dgm:t>
    </dgm:pt>
    <dgm:pt modelId="{9A7CAE1B-071E-4C81-93F9-2B26EFA88E2C}" type="pres">
      <dgm:prSet presAssocID="{226A57E7-4C57-4852-B089-74293BB5FB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FD2D6DC-4F28-480B-A7A0-F2A07400EFA6}" type="pres">
      <dgm:prSet presAssocID="{BFA174E9-F210-43A1-8B04-B672E52B94A4}" presName="centerShape" presStyleLbl="node0" presStyleIdx="0" presStyleCnt="1"/>
      <dgm:spPr/>
      <dgm:t>
        <a:bodyPr/>
        <a:lstStyle/>
        <a:p>
          <a:endParaRPr lang="fr-FR"/>
        </a:p>
      </dgm:t>
    </dgm:pt>
    <dgm:pt modelId="{174CFC11-200D-4686-B49E-E38026F0958B}" type="pres">
      <dgm:prSet presAssocID="{94A9A0FF-9720-4C16-89AB-DB65280C12A5}" presName="parTrans" presStyleLbl="sibTrans2D1" presStyleIdx="0" presStyleCnt="5"/>
      <dgm:spPr/>
      <dgm:t>
        <a:bodyPr/>
        <a:lstStyle/>
        <a:p>
          <a:endParaRPr lang="fr-FR"/>
        </a:p>
      </dgm:t>
    </dgm:pt>
    <dgm:pt modelId="{DFC3388B-FB53-445C-AE6F-02B6FC22D48F}" type="pres">
      <dgm:prSet presAssocID="{94A9A0FF-9720-4C16-89AB-DB65280C12A5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1D5A51F0-440D-46D6-AFC4-D2859AC2A6A4}" type="pres">
      <dgm:prSet presAssocID="{1DB59349-4FED-4AAA-A7FB-4B5D3A8022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03383E-1E43-4731-91D0-B95356DB45B6}" type="pres">
      <dgm:prSet presAssocID="{EDBF3EA1-78E5-4755-A1DC-0AF310B2F26E}" presName="parTrans" presStyleLbl="sibTrans2D1" presStyleIdx="1" presStyleCnt="5"/>
      <dgm:spPr/>
      <dgm:t>
        <a:bodyPr/>
        <a:lstStyle/>
        <a:p>
          <a:endParaRPr lang="fr-FR"/>
        </a:p>
      </dgm:t>
    </dgm:pt>
    <dgm:pt modelId="{95D8E3D9-A4A9-44AA-AF99-05745F5C10CA}" type="pres">
      <dgm:prSet presAssocID="{EDBF3EA1-78E5-4755-A1DC-0AF310B2F26E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0DD11F4A-C5BC-4927-B445-CE0A8D2DD187}" type="pres">
      <dgm:prSet presAssocID="{08C24DD3-9DEA-4D02-B5B5-0148A6AD3F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F536CF-7378-4665-B7C6-FF03EDBEA574}" type="pres">
      <dgm:prSet presAssocID="{A8136489-0B8D-4555-ABB0-C4ED89DBDDE2}" presName="parTrans" presStyleLbl="sibTrans2D1" presStyleIdx="2" presStyleCnt="5"/>
      <dgm:spPr/>
      <dgm:t>
        <a:bodyPr/>
        <a:lstStyle/>
        <a:p>
          <a:endParaRPr lang="fr-FR"/>
        </a:p>
      </dgm:t>
    </dgm:pt>
    <dgm:pt modelId="{E522B0FF-A5EA-4AD9-B4C5-66AD13DB3720}" type="pres">
      <dgm:prSet presAssocID="{A8136489-0B8D-4555-ABB0-C4ED89DBDDE2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3552C7A9-2F52-4BEE-B76B-84C0780BDA3A}" type="pres">
      <dgm:prSet presAssocID="{27C9686B-5090-460D-9E86-7587CE3386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E5DEC6-7D05-4164-9ABB-8F318689971C}" type="pres">
      <dgm:prSet presAssocID="{96EF685C-EBF5-452D-AA46-3A3FAA29E789}" presName="parTrans" presStyleLbl="sibTrans2D1" presStyleIdx="3" presStyleCnt="5"/>
      <dgm:spPr/>
      <dgm:t>
        <a:bodyPr/>
        <a:lstStyle/>
        <a:p>
          <a:endParaRPr lang="fr-FR"/>
        </a:p>
      </dgm:t>
    </dgm:pt>
    <dgm:pt modelId="{91087879-BECD-4426-A0D0-2ED3AD0C6FBD}" type="pres">
      <dgm:prSet presAssocID="{96EF685C-EBF5-452D-AA46-3A3FAA29E789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80ACAEFA-B4D5-4E52-A64B-BEFE879BBA4D}" type="pres">
      <dgm:prSet presAssocID="{F21FA827-9537-4D67-A51D-CA2ED92162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189BBB-7FF9-4EA9-9591-DD232E66A71A}" type="pres">
      <dgm:prSet presAssocID="{892B1617-DFBA-46CA-BEAA-7899A18CA6F1}" presName="parTrans" presStyleLbl="sibTrans2D1" presStyleIdx="4" presStyleCnt="5"/>
      <dgm:spPr/>
      <dgm:t>
        <a:bodyPr/>
        <a:lstStyle/>
        <a:p>
          <a:endParaRPr lang="fr-FR"/>
        </a:p>
      </dgm:t>
    </dgm:pt>
    <dgm:pt modelId="{A3943E2D-296C-4B65-AC0F-5A754D72AC5E}" type="pres">
      <dgm:prSet presAssocID="{892B1617-DFBA-46CA-BEAA-7899A18CA6F1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A7DE9AAF-B03B-45DE-B372-0197D9E94ED5}" type="pres">
      <dgm:prSet presAssocID="{F155E8FD-51FB-4A20-BD7D-EEC1E0A281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409167-162C-4231-BC53-9A95C5BE851F}" type="presOf" srcId="{BFA174E9-F210-43A1-8B04-B672E52B94A4}" destId="{0FD2D6DC-4F28-480B-A7A0-F2A07400EFA6}" srcOrd="0" destOrd="0" presId="urn:microsoft.com/office/officeart/2005/8/layout/radial5"/>
    <dgm:cxn modelId="{6327CF93-944F-4CC5-A183-9D509ED74BF5}" srcId="{BFA174E9-F210-43A1-8B04-B672E52B94A4}" destId="{08C24DD3-9DEA-4D02-B5B5-0148A6AD3FBE}" srcOrd="1" destOrd="0" parTransId="{EDBF3EA1-78E5-4755-A1DC-0AF310B2F26E}" sibTransId="{ECF963CE-A8FF-4A0A-9D3D-A15D9B746A36}"/>
    <dgm:cxn modelId="{E4EC6ABE-0D97-4E2D-AEEE-40B4B7B622C2}" srcId="{BFA174E9-F210-43A1-8B04-B672E52B94A4}" destId="{1DB59349-4FED-4AAA-A7FB-4B5D3A802207}" srcOrd="0" destOrd="0" parTransId="{94A9A0FF-9720-4C16-89AB-DB65280C12A5}" sibTransId="{95E4F8FA-67DD-4A5E-AB2B-4B03945103E4}"/>
    <dgm:cxn modelId="{287CF9C3-7149-4CA8-A4D2-DCCE1788CA84}" type="presOf" srcId="{1DB59349-4FED-4AAA-A7FB-4B5D3A802207}" destId="{1D5A51F0-440D-46D6-AFC4-D2859AC2A6A4}" srcOrd="0" destOrd="0" presId="urn:microsoft.com/office/officeart/2005/8/layout/radial5"/>
    <dgm:cxn modelId="{A32FB3E6-BAA2-41FC-A8FE-019A5FB46FC6}" srcId="{226A57E7-4C57-4852-B089-74293BB5FBE4}" destId="{BFA174E9-F210-43A1-8B04-B672E52B94A4}" srcOrd="0" destOrd="0" parTransId="{7773586F-85AE-4C28-932C-EEC7159DB222}" sibTransId="{95661C8F-D08A-4BE7-A600-8E695ABE36DB}"/>
    <dgm:cxn modelId="{A47AA14B-AA6F-43D7-9965-E721351E16E8}" type="presOf" srcId="{F21FA827-9537-4D67-A51D-CA2ED9216270}" destId="{80ACAEFA-B4D5-4E52-A64B-BEFE879BBA4D}" srcOrd="0" destOrd="0" presId="urn:microsoft.com/office/officeart/2005/8/layout/radial5"/>
    <dgm:cxn modelId="{9FE68718-FFB4-4802-8A60-C94E25FD37C9}" type="presOf" srcId="{08C24DD3-9DEA-4D02-B5B5-0148A6AD3FBE}" destId="{0DD11F4A-C5BC-4927-B445-CE0A8D2DD187}" srcOrd="0" destOrd="0" presId="urn:microsoft.com/office/officeart/2005/8/layout/radial5"/>
    <dgm:cxn modelId="{B380D945-7A8A-44E6-812C-833F3A0EE85C}" type="presOf" srcId="{892B1617-DFBA-46CA-BEAA-7899A18CA6F1}" destId="{3C189BBB-7FF9-4EA9-9591-DD232E66A71A}" srcOrd="0" destOrd="0" presId="urn:microsoft.com/office/officeart/2005/8/layout/radial5"/>
    <dgm:cxn modelId="{33842E98-9B9F-49D4-8A0C-D97E0B046F2A}" type="presOf" srcId="{EDBF3EA1-78E5-4755-A1DC-0AF310B2F26E}" destId="{95D8E3D9-A4A9-44AA-AF99-05745F5C10CA}" srcOrd="1" destOrd="0" presId="urn:microsoft.com/office/officeart/2005/8/layout/radial5"/>
    <dgm:cxn modelId="{FAD094B9-2E91-42DC-9022-C8106BF7CB1F}" type="presOf" srcId="{27C9686B-5090-460D-9E86-7587CE3386F9}" destId="{3552C7A9-2F52-4BEE-B76B-84C0780BDA3A}" srcOrd="0" destOrd="0" presId="urn:microsoft.com/office/officeart/2005/8/layout/radial5"/>
    <dgm:cxn modelId="{109E76AE-47AD-4765-8A7E-A31052168028}" srcId="{BFA174E9-F210-43A1-8B04-B672E52B94A4}" destId="{F155E8FD-51FB-4A20-BD7D-EEC1E0A28198}" srcOrd="4" destOrd="0" parTransId="{892B1617-DFBA-46CA-BEAA-7899A18CA6F1}" sibTransId="{A4F47E91-94B1-4F16-AEAA-3E29C3B9163E}"/>
    <dgm:cxn modelId="{DEFB013C-1063-4AA3-B3C2-106AC4A04BE3}" type="presOf" srcId="{96EF685C-EBF5-452D-AA46-3A3FAA29E789}" destId="{91087879-BECD-4426-A0D0-2ED3AD0C6FBD}" srcOrd="1" destOrd="0" presId="urn:microsoft.com/office/officeart/2005/8/layout/radial5"/>
    <dgm:cxn modelId="{7141A0AA-5B08-4CB3-8313-26291237A9ED}" srcId="{BFA174E9-F210-43A1-8B04-B672E52B94A4}" destId="{F21FA827-9537-4D67-A51D-CA2ED9216270}" srcOrd="3" destOrd="0" parTransId="{96EF685C-EBF5-452D-AA46-3A3FAA29E789}" sibTransId="{504AACE7-D93E-4380-83D6-C2FF2DF9ECBD}"/>
    <dgm:cxn modelId="{DFBE0877-139C-4AA3-BB2C-82C077F69C56}" type="presOf" srcId="{892B1617-DFBA-46CA-BEAA-7899A18CA6F1}" destId="{A3943E2D-296C-4B65-AC0F-5A754D72AC5E}" srcOrd="1" destOrd="0" presId="urn:microsoft.com/office/officeart/2005/8/layout/radial5"/>
    <dgm:cxn modelId="{C5237DCF-CF4E-4083-9462-77BDCD11065C}" type="presOf" srcId="{A8136489-0B8D-4555-ABB0-C4ED89DBDDE2}" destId="{E522B0FF-A5EA-4AD9-B4C5-66AD13DB3720}" srcOrd="1" destOrd="0" presId="urn:microsoft.com/office/officeart/2005/8/layout/radial5"/>
    <dgm:cxn modelId="{C4841956-4AB0-4264-AA2E-486C26A90767}" type="presOf" srcId="{226A57E7-4C57-4852-B089-74293BB5FBE4}" destId="{9A7CAE1B-071E-4C81-93F9-2B26EFA88E2C}" srcOrd="0" destOrd="0" presId="urn:microsoft.com/office/officeart/2005/8/layout/radial5"/>
    <dgm:cxn modelId="{4229E6A5-79C8-450E-A907-3F87EFA6FD19}" srcId="{BFA174E9-F210-43A1-8B04-B672E52B94A4}" destId="{27C9686B-5090-460D-9E86-7587CE3386F9}" srcOrd="2" destOrd="0" parTransId="{A8136489-0B8D-4555-ABB0-C4ED89DBDDE2}" sibTransId="{A79FB691-85C0-478F-AF13-FD32628668B6}"/>
    <dgm:cxn modelId="{5F91F460-0C5D-431B-AEE0-C47FEC24FAD6}" type="presOf" srcId="{EDBF3EA1-78E5-4755-A1DC-0AF310B2F26E}" destId="{F003383E-1E43-4731-91D0-B95356DB45B6}" srcOrd="0" destOrd="0" presId="urn:microsoft.com/office/officeart/2005/8/layout/radial5"/>
    <dgm:cxn modelId="{9BC69504-8068-47F7-BB6B-F538994007FD}" type="presOf" srcId="{94A9A0FF-9720-4C16-89AB-DB65280C12A5}" destId="{DFC3388B-FB53-445C-AE6F-02B6FC22D48F}" srcOrd="1" destOrd="0" presId="urn:microsoft.com/office/officeart/2005/8/layout/radial5"/>
    <dgm:cxn modelId="{F11A774A-5301-4351-A524-BAD5C28EAAD4}" type="presOf" srcId="{96EF685C-EBF5-452D-AA46-3A3FAA29E789}" destId="{E6E5DEC6-7D05-4164-9ABB-8F318689971C}" srcOrd="0" destOrd="0" presId="urn:microsoft.com/office/officeart/2005/8/layout/radial5"/>
    <dgm:cxn modelId="{61801D0D-0B6F-4F71-9A5C-A07DAF27E756}" type="presOf" srcId="{94A9A0FF-9720-4C16-89AB-DB65280C12A5}" destId="{174CFC11-200D-4686-B49E-E38026F0958B}" srcOrd="0" destOrd="0" presId="urn:microsoft.com/office/officeart/2005/8/layout/radial5"/>
    <dgm:cxn modelId="{A8EA35FB-44DA-4D00-8BBE-818D1044D187}" type="presOf" srcId="{F155E8FD-51FB-4A20-BD7D-EEC1E0A28198}" destId="{A7DE9AAF-B03B-45DE-B372-0197D9E94ED5}" srcOrd="0" destOrd="0" presId="urn:microsoft.com/office/officeart/2005/8/layout/radial5"/>
    <dgm:cxn modelId="{24655863-1FD6-4F6C-8ADB-8555562BE6D3}" type="presOf" srcId="{A8136489-0B8D-4555-ABB0-C4ED89DBDDE2}" destId="{6CF536CF-7378-4665-B7C6-FF03EDBEA574}" srcOrd="0" destOrd="0" presId="urn:microsoft.com/office/officeart/2005/8/layout/radial5"/>
    <dgm:cxn modelId="{5F79D0F0-D76E-4EF3-9945-5D5E571B4BBA}" type="presParOf" srcId="{9A7CAE1B-071E-4C81-93F9-2B26EFA88E2C}" destId="{0FD2D6DC-4F28-480B-A7A0-F2A07400EFA6}" srcOrd="0" destOrd="0" presId="urn:microsoft.com/office/officeart/2005/8/layout/radial5"/>
    <dgm:cxn modelId="{392DB70F-7997-454C-8AE4-FBFDF93CC029}" type="presParOf" srcId="{9A7CAE1B-071E-4C81-93F9-2B26EFA88E2C}" destId="{174CFC11-200D-4686-B49E-E38026F0958B}" srcOrd="1" destOrd="0" presId="urn:microsoft.com/office/officeart/2005/8/layout/radial5"/>
    <dgm:cxn modelId="{03709AD3-187C-4156-98E9-6A32D2CA130F}" type="presParOf" srcId="{174CFC11-200D-4686-B49E-E38026F0958B}" destId="{DFC3388B-FB53-445C-AE6F-02B6FC22D48F}" srcOrd="0" destOrd="0" presId="urn:microsoft.com/office/officeart/2005/8/layout/radial5"/>
    <dgm:cxn modelId="{D3496382-D8C6-4781-AA04-72C78088864F}" type="presParOf" srcId="{9A7CAE1B-071E-4C81-93F9-2B26EFA88E2C}" destId="{1D5A51F0-440D-46D6-AFC4-D2859AC2A6A4}" srcOrd="2" destOrd="0" presId="urn:microsoft.com/office/officeart/2005/8/layout/radial5"/>
    <dgm:cxn modelId="{D73D8CED-8E05-441B-9F20-DFB32BDBFF84}" type="presParOf" srcId="{9A7CAE1B-071E-4C81-93F9-2B26EFA88E2C}" destId="{F003383E-1E43-4731-91D0-B95356DB45B6}" srcOrd="3" destOrd="0" presId="urn:microsoft.com/office/officeart/2005/8/layout/radial5"/>
    <dgm:cxn modelId="{2D48CF8C-AE4D-45C4-8FFF-F3A882BEE117}" type="presParOf" srcId="{F003383E-1E43-4731-91D0-B95356DB45B6}" destId="{95D8E3D9-A4A9-44AA-AF99-05745F5C10CA}" srcOrd="0" destOrd="0" presId="urn:microsoft.com/office/officeart/2005/8/layout/radial5"/>
    <dgm:cxn modelId="{1BAC8547-B024-4457-8C23-83D110900B17}" type="presParOf" srcId="{9A7CAE1B-071E-4C81-93F9-2B26EFA88E2C}" destId="{0DD11F4A-C5BC-4927-B445-CE0A8D2DD187}" srcOrd="4" destOrd="0" presId="urn:microsoft.com/office/officeart/2005/8/layout/radial5"/>
    <dgm:cxn modelId="{1DA5621A-F461-4F86-8070-7BBF116E6537}" type="presParOf" srcId="{9A7CAE1B-071E-4C81-93F9-2B26EFA88E2C}" destId="{6CF536CF-7378-4665-B7C6-FF03EDBEA574}" srcOrd="5" destOrd="0" presId="urn:microsoft.com/office/officeart/2005/8/layout/radial5"/>
    <dgm:cxn modelId="{4CBE386C-64E5-4DA4-9276-8B23CB2B52EE}" type="presParOf" srcId="{6CF536CF-7378-4665-B7C6-FF03EDBEA574}" destId="{E522B0FF-A5EA-4AD9-B4C5-66AD13DB3720}" srcOrd="0" destOrd="0" presId="urn:microsoft.com/office/officeart/2005/8/layout/radial5"/>
    <dgm:cxn modelId="{C709F792-53FB-404A-8DA7-7BD186037064}" type="presParOf" srcId="{9A7CAE1B-071E-4C81-93F9-2B26EFA88E2C}" destId="{3552C7A9-2F52-4BEE-B76B-84C0780BDA3A}" srcOrd="6" destOrd="0" presId="urn:microsoft.com/office/officeart/2005/8/layout/radial5"/>
    <dgm:cxn modelId="{873445CD-963F-4E22-BC3A-A2B241174CEF}" type="presParOf" srcId="{9A7CAE1B-071E-4C81-93F9-2B26EFA88E2C}" destId="{E6E5DEC6-7D05-4164-9ABB-8F318689971C}" srcOrd="7" destOrd="0" presId="urn:microsoft.com/office/officeart/2005/8/layout/radial5"/>
    <dgm:cxn modelId="{C974FA28-5863-476E-BE50-10312B669ECC}" type="presParOf" srcId="{E6E5DEC6-7D05-4164-9ABB-8F318689971C}" destId="{91087879-BECD-4426-A0D0-2ED3AD0C6FBD}" srcOrd="0" destOrd="0" presId="urn:microsoft.com/office/officeart/2005/8/layout/radial5"/>
    <dgm:cxn modelId="{D8980544-5924-4889-A217-A6083775C12D}" type="presParOf" srcId="{9A7CAE1B-071E-4C81-93F9-2B26EFA88E2C}" destId="{80ACAEFA-B4D5-4E52-A64B-BEFE879BBA4D}" srcOrd="8" destOrd="0" presId="urn:microsoft.com/office/officeart/2005/8/layout/radial5"/>
    <dgm:cxn modelId="{5BFC6A1B-EE48-4566-86FA-164343ABBF8C}" type="presParOf" srcId="{9A7CAE1B-071E-4C81-93F9-2B26EFA88E2C}" destId="{3C189BBB-7FF9-4EA9-9591-DD232E66A71A}" srcOrd="9" destOrd="0" presId="urn:microsoft.com/office/officeart/2005/8/layout/radial5"/>
    <dgm:cxn modelId="{9991B5A9-0A1B-41F9-AFA8-191602C39B4D}" type="presParOf" srcId="{3C189BBB-7FF9-4EA9-9591-DD232E66A71A}" destId="{A3943E2D-296C-4B65-AC0F-5A754D72AC5E}" srcOrd="0" destOrd="0" presId="urn:microsoft.com/office/officeart/2005/8/layout/radial5"/>
    <dgm:cxn modelId="{65E7D962-9E50-4F07-8829-FD05C15E2803}" type="presParOf" srcId="{9A7CAE1B-071E-4C81-93F9-2B26EFA88E2C}" destId="{A7DE9AAF-B03B-45DE-B372-0197D9E94ED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2D6DC-4F28-480B-A7A0-F2A07400EFA6}">
      <dsp:nvSpPr>
        <dsp:cNvPr id="0" name=""/>
        <dsp:cNvSpPr/>
      </dsp:nvSpPr>
      <dsp:spPr>
        <a:xfrm>
          <a:off x="2991144" y="2112539"/>
          <a:ext cx="1506542" cy="15065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5 Secteurs</a:t>
          </a:r>
          <a:endParaRPr lang="fr-FR" sz="2200" kern="1200" dirty="0"/>
        </a:p>
      </dsp:txBody>
      <dsp:txXfrm>
        <a:off x="3211772" y="2333167"/>
        <a:ext cx="1065286" cy="1065286"/>
      </dsp:txXfrm>
    </dsp:sp>
    <dsp:sp modelId="{174CFC11-200D-4686-B49E-E38026F0958B}">
      <dsp:nvSpPr>
        <dsp:cNvPr id="0" name=""/>
        <dsp:cNvSpPr/>
      </dsp:nvSpPr>
      <dsp:spPr>
        <a:xfrm rot="16200000">
          <a:off x="3584422" y="1563608"/>
          <a:ext cx="319987" cy="5122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3632420" y="1714051"/>
        <a:ext cx="223991" cy="307334"/>
      </dsp:txXfrm>
    </dsp:sp>
    <dsp:sp modelId="{1D5A51F0-440D-46D6-AFC4-D2859AC2A6A4}">
      <dsp:nvSpPr>
        <dsp:cNvPr id="0" name=""/>
        <dsp:cNvSpPr/>
      </dsp:nvSpPr>
      <dsp:spPr>
        <a:xfrm>
          <a:off x="2991144" y="2246"/>
          <a:ext cx="1506542" cy="15065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Economie Circulaire</a:t>
          </a:r>
          <a:endParaRPr lang="fr-FR" sz="1800" kern="1200" dirty="0"/>
        </a:p>
      </dsp:txBody>
      <dsp:txXfrm>
        <a:off x="3211772" y="222874"/>
        <a:ext cx="1065286" cy="1065286"/>
      </dsp:txXfrm>
    </dsp:sp>
    <dsp:sp modelId="{F003383E-1E43-4731-91D0-B95356DB45B6}">
      <dsp:nvSpPr>
        <dsp:cNvPr id="0" name=""/>
        <dsp:cNvSpPr/>
      </dsp:nvSpPr>
      <dsp:spPr>
        <a:xfrm rot="20520000">
          <a:off x="4579313" y="2286439"/>
          <a:ext cx="319987" cy="5122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4581662" y="2403716"/>
        <a:ext cx="223991" cy="307334"/>
      </dsp:txXfrm>
    </dsp:sp>
    <dsp:sp modelId="{0DD11F4A-C5BC-4927-B445-CE0A8D2DD187}">
      <dsp:nvSpPr>
        <dsp:cNvPr id="0" name=""/>
        <dsp:cNvSpPr/>
      </dsp:nvSpPr>
      <dsp:spPr>
        <a:xfrm>
          <a:off x="4998152" y="1460423"/>
          <a:ext cx="1506542" cy="150654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Energie - Climat</a:t>
          </a:r>
          <a:endParaRPr lang="fr-FR" sz="1800" kern="1200" dirty="0"/>
        </a:p>
      </dsp:txBody>
      <dsp:txXfrm>
        <a:off x="5218780" y="1681051"/>
        <a:ext cx="1065286" cy="1065286"/>
      </dsp:txXfrm>
    </dsp:sp>
    <dsp:sp modelId="{6CF536CF-7378-4665-B7C6-FF03EDBEA574}">
      <dsp:nvSpPr>
        <dsp:cNvPr id="0" name=""/>
        <dsp:cNvSpPr/>
      </dsp:nvSpPr>
      <dsp:spPr>
        <a:xfrm rot="3240000">
          <a:off x="4199298" y="3456003"/>
          <a:ext cx="319987" cy="5122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4219083" y="3519617"/>
        <a:ext cx="223991" cy="307334"/>
      </dsp:txXfrm>
    </dsp:sp>
    <dsp:sp modelId="{3552C7A9-2F52-4BEE-B76B-84C0780BDA3A}">
      <dsp:nvSpPr>
        <dsp:cNvPr id="0" name=""/>
        <dsp:cNvSpPr/>
      </dsp:nvSpPr>
      <dsp:spPr>
        <a:xfrm>
          <a:off x="4231543" y="3819802"/>
          <a:ext cx="1506542" cy="15065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Mobilité</a:t>
          </a:r>
          <a:endParaRPr lang="fr-FR" sz="1800" kern="1200" dirty="0"/>
        </a:p>
      </dsp:txBody>
      <dsp:txXfrm>
        <a:off x="4452171" y="4040430"/>
        <a:ext cx="1065286" cy="1065286"/>
      </dsp:txXfrm>
    </dsp:sp>
    <dsp:sp modelId="{E6E5DEC6-7D05-4164-9ABB-8F318689971C}">
      <dsp:nvSpPr>
        <dsp:cNvPr id="0" name=""/>
        <dsp:cNvSpPr/>
      </dsp:nvSpPr>
      <dsp:spPr>
        <a:xfrm rot="7560000">
          <a:off x="2969545" y="3456003"/>
          <a:ext cx="319987" cy="5122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10800000">
        <a:off x="3045756" y="3519617"/>
        <a:ext cx="223991" cy="307334"/>
      </dsp:txXfrm>
    </dsp:sp>
    <dsp:sp modelId="{80ACAEFA-B4D5-4E52-A64B-BEFE879BBA4D}">
      <dsp:nvSpPr>
        <dsp:cNvPr id="0" name=""/>
        <dsp:cNvSpPr/>
      </dsp:nvSpPr>
      <dsp:spPr>
        <a:xfrm>
          <a:off x="1750745" y="3819802"/>
          <a:ext cx="1506542" cy="150654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Bâtiment</a:t>
          </a:r>
          <a:endParaRPr lang="fr-FR" sz="1800" kern="1200" dirty="0"/>
        </a:p>
      </dsp:txBody>
      <dsp:txXfrm>
        <a:off x="1971373" y="4040430"/>
        <a:ext cx="1065286" cy="1065286"/>
      </dsp:txXfrm>
    </dsp:sp>
    <dsp:sp modelId="{3C189BBB-7FF9-4EA9-9591-DD232E66A71A}">
      <dsp:nvSpPr>
        <dsp:cNvPr id="0" name=""/>
        <dsp:cNvSpPr/>
      </dsp:nvSpPr>
      <dsp:spPr>
        <a:xfrm rot="11880000">
          <a:off x="2589531" y="2286439"/>
          <a:ext cx="319987" cy="5122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10800000">
        <a:off x="2683178" y="2403716"/>
        <a:ext cx="223991" cy="307334"/>
      </dsp:txXfrm>
    </dsp:sp>
    <dsp:sp modelId="{A7DE9AAF-B03B-45DE-B372-0197D9E94ED5}">
      <dsp:nvSpPr>
        <dsp:cNvPr id="0" name=""/>
        <dsp:cNvSpPr/>
      </dsp:nvSpPr>
      <dsp:spPr>
        <a:xfrm>
          <a:off x="984136" y="1460423"/>
          <a:ext cx="1506542" cy="150654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Politique Territoriale</a:t>
          </a:r>
          <a:endParaRPr lang="fr-FR" sz="1800" kern="1200" dirty="0"/>
        </a:p>
      </dsp:txBody>
      <dsp:txXfrm>
        <a:off x="1204764" y="1681051"/>
        <a:ext cx="1065286" cy="106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ACBDA4-C037-43F9-AE44-BBE2C86A53FF}" type="datetimeFigureOut">
              <a:rPr lang="fr-FR"/>
              <a:pPr>
                <a:defRPr/>
              </a:pPr>
              <a:t>03/06/2016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EE0042-D9FF-4680-A4F7-231B938CB6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547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6D483B-82E1-41ED-B122-74CFB53465B8}" type="datetimeFigureOut">
              <a:rPr lang="fr-FR"/>
              <a:pPr>
                <a:defRPr/>
              </a:pPr>
              <a:t>03/06/2016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102AC8-F554-4405-9950-AEA85E725E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965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Selon </a:t>
            </a:r>
            <a:r>
              <a:rPr lang="fr-FR" dirty="0" err="1" smtClean="0"/>
              <a:t>RPe</a:t>
            </a:r>
            <a:r>
              <a:rPr lang="fr-FR" dirty="0" smtClean="0"/>
              <a:t> 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Ffa</a:t>
            </a:r>
            <a:r>
              <a:rPr lang="fr-FR" baseline="0" dirty="0" smtClean="0"/>
              <a:t> malgré tout, ce texte sur la TE vise aussi la conférence des parties qui a lieu en France en décembre 2015 : </a:t>
            </a:r>
          </a:p>
          <a:p>
            <a:r>
              <a:rPr lang="fr-FR" baseline="0" dirty="0" smtClean="0"/>
              <a:t>Objectif : limité le réchauffement global à l’horizon 2100 à 2° maxi</a:t>
            </a:r>
          </a:p>
          <a:p>
            <a:r>
              <a:rPr lang="fr-FR" baseline="0" dirty="0" err="1" smtClean="0"/>
              <a:t>Rqe</a:t>
            </a:r>
            <a:r>
              <a:rPr lang="fr-FR" baseline="0" dirty="0" smtClean="0"/>
              <a:t> : de fait, ce qui est fait sur </a:t>
            </a:r>
            <a:r>
              <a:rPr lang="fr-FR" baseline="0" dirty="0" err="1" smtClean="0"/>
              <a:t>sur</a:t>
            </a:r>
            <a:r>
              <a:rPr lang="fr-FR" baseline="0" dirty="0" smtClean="0"/>
              <a:t> le nucléaire ne vise pas vraiment cela car le nucléaire n’a pas une pollution qui porte sur la température</a:t>
            </a:r>
          </a:p>
          <a:p>
            <a:endParaRPr lang="fr-FR" baseline="0" dirty="0" smtClean="0"/>
          </a:p>
          <a:p>
            <a:r>
              <a:rPr lang="fr-FR" baseline="0" dirty="0" smtClean="0"/>
              <a:t>Vote prévu le 3 mars et examen du 10 au 19/02/2015</a:t>
            </a:r>
          </a:p>
          <a:p>
            <a:endParaRPr lang="fr-FR" baseline="0" dirty="0" smtClean="0"/>
          </a:p>
          <a:p>
            <a:r>
              <a:rPr lang="fr-FR" baseline="0" smtClean="0"/>
              <a:t>PREAMBULE </a:t>
            </a:r>
            <a:r>
              <a:rPr lang="fr-FR" baseline="0" dirty="0" smtClean="0"/>
              <a:t>: CES SLIDES SERONT REVISES APRES LA VOTATION DU TEXTE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Selon </a:t>
            </a:r>
            <a:r>
              <a:rPr lang="fr-FR" dirty="0" err="1" smtClean="0"/>
              <a:t>RPe</a:t>
            </a:r>
            <a:r>
              <a:rPr lang="fr-FR" dirty="0" smtClean="0"/>
              <a:t> 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Ffa</a:t>
            </a:r>
            <a:r>
              <a:rPr lang="fr-FR" baseline="0" dirty="0" smtClean="0"/>
              <a:t> malgré tout, ce texte sur la TE vise aussi la conférence des parties qui a lieu en France en décembre 2015 : </a:t>
            </a:r>
          </a:p>
          <a:p>
            <a:r>
              <a:rPr lang="fr-FR" baseline="0" dirty="0" smtClean="0"/>
              <a:t>Objectif : limité le réchauffement global à l’horizon 2100 à 2° maxi</a:t>
            </a:r>
          </a:p>
          <a:p>
            <a:r>
              <a:rPr lang="fr-FR" baseline="0" dirty="0" err="1" smtClean="0"/>
              <a:t>Rqe</a:t>
            </a:r>
            <a:r>
              <a:rPr lang="fr-FR" baseline="0" dirty="0" smtClean="0"/>
              <a:t> : de fait, ce qui est fait sur </a:t>
            </a:r>
            <a:r>
              <a:rPr lang="fr-FR" baseline="0" dirty="0" err="1" smtClean="0"/>
              <a:t>sur</a:t>
            </a:r>
            <a:r>
              <a:rPr lang="fr-FR" baseline="0" dirty="0" smtClean="0"/>
              <a:t> le nucléaire ne vise pas vraiment cela car le nucléaire n’a pas une pollution qui porte sur la température</a:t>
            </a:r>
          </a:p>
          <a:p>
            <a:endParaRPr lang="fr-FR" baseline="0" dirty="0" smtClean="0"/>
          </a:p>
          <a:p>
            <a:r>
              <a:rPr lang="fr-FR" baseline="0" dirty="0" smtClean="0"/>
              <a:t>Vote prévu le 3 mars et examen du 10 au 19/02/2015</a:t>
            </a:r>
          </a:p>
          <a:p>
            <a:endParaRPr lang="fr-FR" baseline="0" dirty="0" smtClean="0"/>
          </a:p>
          <a:p>
            <a:r>
              <a:rPr lang="fr-FR" baseline="0" smtClean="0"/>
              <a:t>PREAMBULE </a:t>
            </a:r>
            <a:r>
              <a:rPr lang="fr-FR" baseline="0" dirty="0" smtClean="0"/>
              <a:t>: CES SLIDES SERONT REVISES APRES LA VOTATION DU TEXTE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2AC8-F554-4405-9950-AEA85E725EE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apave missionconfian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214313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du numéro de diapositive 2"/>
          <p:cNvSpPr txBox="1">
            <a:spLocks/>
          </p:cNvSpPr>
          <p:nvPr userDrawn="1"/>
        </p:nvSpPr>
        <p:spPr>
          <a:xfrm>
            <a:off x="900113" y="4767263"/>
            <a:ext cx="692150" cy="274637"/>
          </a:xfrm>
          <a:prstGeom prst="rect">
            <a:avLst/>
          </a:prstGeom>
        </p:spPr>
        <p:txBody>
          <a:bodyPr anchor="ctr"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llipse 11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28860" y="2130425"/>
            <a:ext cx="6500858" cy="1470025"/>
          </a:xfrm>
        </p:spPr>
        <p:txBody>
          <a:bodyPr>
            <a:noAutofit/>
          </a:bodyPr>
          <a:lstStyle>
            <a:lvl1pPr algn="r">
              <a:def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AC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23214" y="3886200"/>
            <a:ext cx="4706504" cy="1752600"/>
          </a:xfrm>
        </p:spPr>
        <p:txBody>
          <a:bodyPr>
            <a:normAutofit/>
          </a:bodyPr>
          <a:lstStyle>
            <a:lvl1pPr marL="0" indent="0" algn="r">
              <a:buNone/>
              <a:def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16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71406" y="3143248"/>
            <a:ext cx="2571768" cy="1071570"/>
          </a:xfrm>
          <a:prstGeom prst="round2Diag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928662" y="214290"/>
            <a:ext cx="1973053" cy="200026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6858000" y="635793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CA5F9FF4-0F3F-492A-BE1D-283A642FE9B3}" type="datetimeFigureOut">
              <a:rPr lang="fr-FR"/>
              <a:pPr>
                <a:defRPr/>
              </a:pPr>
              <a:t>03/06/2016</a:t>
            </a:fld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928688" y="635793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28881D-5849-4CDB-820C-9E683F61F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llipse 3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llipse 4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llipse 5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8" descr="apave missionconfian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214313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re 1"/>
          <p:cNvSpPr>
            <a:spLocks noGrp="1"/>
          </p:cNvSpPr>
          <p:nvPr>
            <p:ph type="ctrTitle"/>
          </p:nvPr>
        </p:nvSpPr>
        <p:spPr>
          <a:xfrm>
            <a:off x="2571736" y="2316165"/>
            <a:ext cx="6500858" cy="1470025"/>
          </a:xfrm>
        </p:spPr>
        <p:txBody>
          <a:bodyPr>
            <a:noAutofit/>
          </a:bodyPr>
          <a:lstStyle>
            <a:lvl1pPr algn="r">
              <a:def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AC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928688" y="635793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373296-537D-46D3-98A7-7D937A737E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llipse 10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2" name="Image 8" descr="apave missionconfian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35793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000375" y="428605"/>
            <a:ext cx="5857875" cy="5643584"/>
          </a:xfrm>
        </p:spPr>
        <p:txBody>
          <a:bodyPr/>
          <a:lstStyle>
            <a:lvl1pPr>
              <a:def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>
                <a:solidFill>
                  <a:srgbClr val="74AC52"/>
                </a:solidFill>
              </a:defRPr>
            </a:lvl2pPr>
            <a:lvl3pPr>
              <a:buClr>
                <a:srgbClr val="948A54"/>
              </a:buClr>
              <a:defRPr/>
            </a:lvl3pPr>
            <a:lvl4pPr>
              <a:buClr>
                <a:srgbClr val="948A54"/>
              </a:buClr>
              <a:defRPr/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928662" y="214290"/>
            <a:ext cx="1973053" cy="200026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71406" y="3143248"/>
            <a:ext cx="2571768" cy="107157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9286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F682B2-EBA4-4853-B2FE-3A610BD45B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386715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C6377185-C5EC-4ABB-8A07-ECA577A7AC74}" type="datetimeFigureOut">
              <a:rPr lang="fr-FR"/>
              <a:pPr>
                <a:defRPr/>
              </a:pPr>
              <a:t>03/06/2016</a:t>
            </a:fld>
            <a:endParaRPr lang="fr-FR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Ellipse 11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Ellipse 13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" name="Image 8" descr="apave missionconfian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35793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000375" y="285728"/>
            <a:ext cx="5857875" cy="928693"/>
          </a:xfrm>
        </p:spPr>
        <p:txBody>
          <a:bodyPr/>
          <a:lstStyle>
            <a:lvl1pPr>
              <a:buNone/>
              <a:def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AC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928662" y="214290"/>
            <a:ext cx="1973053" cy="200026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928926" y="1571612"/>
            <a:ext cx="407195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55555"/>
                </a:solidFill>
              </a:defRPr>
            </a:lvl1pPr>
            <a:lvl2pPr>
              <a:defRPr sz="1800">
                <a:solidFill>
                  <a:srgbClr val="74AC52"/>
                </a:solidFill>
              </a:defRPr>
            </a:lvl2pPr>
            <a:lvl3pPr>
              <a:buClr>
                <a:srgbClr val="948A54"/>
              </a:buClr>
              <a:defRPr sz="1400"/>
            </a:lvl3pPr>
            <a:lvl4pPr>
              <a:buClr>
                <a:srgbClr val="948A54"/>
              </a:buCl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4"/>
          </p:nvPr>
        </p:nvSpPr>
        <p:spPr>
          <a:xfrm>
            <a:off x="7000875" y="1571625"/>
            <a:ext cx="2000250" cy="4500581"/>
          </a:xfr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71406" y="3143248"/>
            <a:ext cx="2571768" cy="107157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9286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7BB39B-DF26-43CA-822D-7B60FFD53E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386715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09DDC73-ED24-4E69-88B6-E8234590597B}" type="datetimeFigureOut">
              <a:rPr lang="fr-FR"/>
              <a:pPr>
                <a:defRPr/>
              </a:pPr>
              <a:t>03/06/2016</a:t>
            </a:fld>
            <a:endParaRPr lang="fr-FR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llipse 4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llipse 5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9" name="Image 8" descr="apave missionconfian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35793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4678" y="142852"/>
            <a:ext cx="5472122" cy="5983311"/>
          </a:xfrm>
        </p:spPr>
        <p:txBody>
          <a:bodyPr>
            <a:normAutofit/>
          </a:bodyPr>
          <a:lstStyle>
            <a:lvl1pPr marL="324000" indent="-342900" algn="l" defTabSz="914400" rtl="0" eaLnBrk="1" latinLnBrk="0" hangingPunct="1">
              <a:spcBef>
                <a:spcPts val="2400"/>
              </a:spcBef>
              <a:buClr>
                <a:srgbClr val="555555"/>
              </a:buClr>
              <a:buFont typeface="Arial" pitchFamily="34" charset="0"/>
              <a:buChar char="•"/>
              <a:defRPr lang="fr-FR" sz="2400" b="0" kern="12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24000" indent="-342900" algn="l" defTabSz="914400" rtl="0" eaLnBrk="1" latinLnBrk="0" hangingPunct="1">
              <a:spcBef>
                <a:spcPts val="2400"/>
              </a:spcBef>
              <a:buClr>
                <a:schemeClr val="accent3"/>
              </a:buClr>
              <a:buFont typeface="Arial" pitchFamily="34" charset="0"/>
              <a:buChar char="–"/>
              <a:defRPr lang="fr-FR" sz="2400" b="0" kern="1200" dirty="0" smtClean="0">
                <a:solidFill>
                  <a:srgbClr val="74AC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Clr>
                <a:srgbClr val="948A54"/>
              </a:buClr>
              <a:defRPr lang="fr-FR" sz="1800" kern="1200" dirty="0" smtClean="0">
                <a:solidFill>
                  <a:srgbClr val="EEECE1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Clr>
                <a:srgbClr val="948A54"/>
              </a:buClr>
              <a:buFont typeface="Wingdings" pitchFamily="2" charset="2"/>
              <a:buChar char="§"/>
              <a:defRPr lang="fr-FR" sz="1800" kern="1200" dirty="0" smtClean="0">
                <a:solidFill>
                  <a:srgbClr val="EEECE1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fr-FR" sz="1800" kern="1200" dirty="0">
                <a:solidFill>
                  <a:srgbClr val="EEECE1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71406" y="3143248"/>
            <a:ext cx="2571768" cy="107157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9286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9E1DC1-0DEC-4F1E-91F6-1225BC9E94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1" name="Image 8" descr="apave missionconfian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35793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755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357554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lang="fr-FR" sz="2400" b="0" kern="1200" smtClean="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357554" y="5367338"/>
            <a:ext cx="5486400" cy="804862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71406" y="3143248"/>
            <a:ext cx="2571768" cy="107157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9286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13D42F-62DB-4076-8133-0EF6753D5B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llipse 5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0" name="Image 8" descr="apave missionconfian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35793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8992" y="2857496"/>
            <a:ext cx="5486400" cy="804862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71406" y="3143248"/>
            <a:ext cx="2571768" cy="107157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9286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86D7FE-1E92-4B7B-AAA6-2320F34C89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pave missionconfian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35793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Secteurs 7"/>
          <p:cNvSpPr/>
          <p:nvPr/>
        </p:nvSpPr>
        <p:spPr>
          <a:xfrm>
            <a:off x="-1435100" y="-1338263"/>
            <a:ext cx="2808288" cy="2663826"/>
          </a:xfrm>
          <a:prstGeom prst="pie">
            <a:avLst>
              <a:gd name="adj1" fmla="val 0"/>
              <a:gd name="adj2" fmla="val 5366604"/>
            </a:avLst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err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268760"/>
            <a:ext cx="7992888" cy="4968552"/>
          </a:xfrm>
        </p:spPr>
        <p:txBody>
          <a:bodyPr>
            <a:normAutofit/>
          </a:bodyPr>
          <a:lstStyle>
            <a:lvl1pPr>
              <a:defRPr lang="fr-FR" sz="1800" b="1" kern="1200" dirty="0" smtClean="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–"/>
              <a:defRPr lang="fr-FR" sz="1800" b="1" kern="1200" dirty="0" smtClean="0">
                <a:solidFill>
                  <a:srgbClr val="74AC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Clr>
                <a:srgbClr val="948A54"/>
              </a:buClr>
              <a:defRPr lang="fr-FR" sz="1800" b="0" kern="1200" dirty="0" smtClean="0">
                <a:solidFill>
                  <a:srgbClr val="948A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Clr>
                <a:srgbClr val="948A54"/>
              </a:buClr>
              <a:buFont typeface="Wingdings" pitchFamily="2" charset="2"/>
              <a:buChar char="§"/>
              <a:defRPr lang="fr-FR" sz="1800" b="0" kern="1200" dirty="0" smtClean="0">
                <a:solidFill>
                  <a:srgbClr val="948A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buClr>
                <a:srgbClr val="948A54"/>
              </a:buClr>
              <a:defRPr lang="fr-FR" sz="1800" b="0" kern="1200" dirty="0">
                <a:solidFill>
                  <a:srgbClr val="948A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393304" y="-90264"/>
            <a:ext cx="7211144" cy="1143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9286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tabLst>
                <a:tab pos="179388" algn="l"/>
              </a:tabLst>
              <a:defRPr sz="12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AA70B1FB-BDF5-476F-8586-799F442A4E4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solidFill>
          <a:srgbClr val="72A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>
          <a:xfrm>
            <a:off x="-4561418" y="-83343"/>
            <a:ext cx="11144251" cy="70223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Ellipse 4"/>
          <p:cNvSpPr/>
          <p:nvPr userDrawn="1"/>
        </p:nvSpPr>
        <p:spPr>
          <a:xfrm>
            <a:off x="8221134" y="3070623"/>
            <a:ext cx="817033" cy="4583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Ellipse 5"/>
          <p:cNvSpPr/>
          <p:nvPr userDrawn="1"/>
        </p:nvSpPr>
        <p:spPr>
          <a:xfrm>
            <a:off x="8221134" y="2561035"/>
            <a:ext cx="817033" cy="45839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Ellipse 6"/>
          <p:cNvSpPr/>
          <p:nvPr userDrawn="1"/>
        </p:nvSpPr>
        <p:spPr>
          <a:xfrm>
            <a:off x="8221134" y="3570685"/>
            <a:ext cx="817033" cy="459581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Ellipse 7"/>
          <p:cNvSpPr/>
          <p:nvPr userDrawn="1"/>
        </p:nvSpPr>
        <p:spPr>
          <a:xfrm>
            <a:off x="3924301" y="214312"/>
            <a:ext cx="3239988" cy="1756526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9" name="Image 3" descr="apave missionconfian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282179"/>
            <a:ext cx="2005236" cy="44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5905509" y="5411405"/>
            <a:ext cx="2571768" cy="1071570"/>
          </a:xfrm>
          <a:prstGeom prst="round2Diag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3924771" y="214290"/>
            <a:ext cx="3239517" cy="1756548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928938" y="274638"/>
            <a:ext cx="5757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143250" y="1600200"/>
            <a:ext cx="5543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6" r:id="rId9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3200" b="1" kern="1200" dirty="0">
          <a:solidFill>
            <a:srgbClr val="74AC52"/>
          </a:solidFill>
          <a:latin typeface="Arial" pitchFamily="34" charset="0"/>
          <a:ea typeface="+mn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fr-FR" sz="2800" b="1" kern="1200" dirty="0">
          <a:solidFill>
            <a:srgbClr val="74AC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4A7B"/>
        </a:buClr>
        <a:buFont typeface="Arial" charset="0"/>
        <a:buChar char="•"/>
        <a:defRPr lang="fr-FR" b="1" kern="1200" dirty="0">
          <a:solidFill>
            <a:srgbClr val="948A5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Wingdings" pitchFamily="2" charset="2"/>
        <a:buChar char="§"/>
        <a:defRPr lang="fr-FR" b="1" kern="1200" dirty="0">
          <a:solidFill>
            <a:srgbClr val="948A5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b="1" kern="1200" dirty="0">
          <a:solidFill>
            <a:srgbClr val="948A5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9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ZoneTexte 7"/>
          <p:cNvSpPr txBox="1">
            <a:spLocks noChangeArrowheads="1"/>
          </p:cNvSpPr>
          <p:nvPr/>
        </p:nvSpPr>
        <p:spPr bwMode="auto">
          <a:xfrm rot="16200000">
            <a:off x="4828865" y="2959150"/>
            <a:ext cx="64331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Rendez-vous d’information </a:t>
            </a:r>
          </a:p>
        </p:txBody>
      </p:sp>
      <p:sp>
        <p:nvSpPr>
          <p:cNvPr id="10245" name="ZoneTexte 10"/>
          <p:cNvSpPr txBox="1">
            <a:spLocks noChangeArrowheads="1"/>
          </p:cNvSpPr>
          <p:nvPr/>
        </p:nvSpPr>
        <p:spPr bwMode="auto">
          <a:xfrm>
            <a:off x="1043608" y="4149080"/>
            <a:ext cx="4296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Georgia" pitchFamily="18" charset="0"/>
                <a:cs typeface="Aharoni" pitchFamily="2" charset="-79"/>
              </a:rPr>
              <a:t>Les objectifs chiffrés</a:t>
            </a:r>
            <a:endParaRPr lang="fr-FR" sz="2800" b="1" dirty="0">
              <a:latin typeface="Georgia" pitchFamily="18" charset="0"/>
              <a:cs typeface="Aharoni" pitchFamily="2" charset="-79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2078850"/>
            <a:ext cx="600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u="sng" dirty="0" smtClean="0"/>
          </a:p>
          <a:p>
            <a:endParaRPr lang="fr-FR" sz="1400" u="sng" dirty="0" smtClean="0"/>
          </a:p>
          <a:p>
            <a:pPr lvl="1" algn="ctr"/>
            <a:endParaRPr lang="fr-FR" sz="1400" dirty="0" smtClean="0"/>
          </a:p>
        </p:txBody>
      </p:sp>
      <p:pic>
        <p:nvPicPr>
          <p:cNvPr id="14" name="Espace réservé pour une image  13" descr="2010_visu_212453_85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30449" r="30449"/>
          <a:stretch>
            <a:fillRect/>
          </a:stretch>
        </p:blipFill>
        <p:spPr>
          <a:xfrm>
            <a:off x="3779912" y="0"/>
            <a:ext cx="3516334" cy="2348880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6912"/>
            <a:ext cx="557517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076056" y="6596390"/>
            <a:ext cx="2710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Rédacteur Laurent PERAZIO - APAVE</a:t>
            </a:r>
            <a:endParaRPr lang="fr-FR" sz="11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563888" y="6596390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02 JUIN 2016</a:t>
            </a:r>
            <a:endParaRPr lang="fr-FR" sz="11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331640" y="188640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Travaux de rénovation obligatoires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120" t="34305" r="4358"/>
          <a:stretch>
            <a:fillRect/>
          </a:stretch>
        </p:blipFill>
        <p:spPr bwMode="auto">
          <a:xfrm>
            <a:off x="2123728" y="736351"/>
            <a:ext cx="4896544" cy="413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1187624" y="4963380"/>
            <a:ext cx="6768752" cy="13459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 2025: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Rénovation des bâtiments privés résidentiels consommant plus de 330 kWh </a:t>
            </a:r>
            <a:r>
              <a:rPr lang="fr-FR" sz="2400" b="1" dirty="0" err="1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</a:t>
            </a:r>
            <a:r>
              <a:rPr lang="fr-FR" sz="2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m² / an</a:t>
            </a:r>
            <a:endParaRPr lang="fr-FR" sz="24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80000" cy="8104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971600" y="260648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Rafraichir la réglementation thermique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1052736"/>
            <a:ext cx="6768752" cy="31683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dirty="0" smtClean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FR" sz="2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RT2012 =&gt; RT2017?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HPE / THPE</a:t>
            </a:r>
          </a:p>
          <a:p>
            <a:pPr algn="ctr">
              <a:defRPr/>
            </a:pPr>
            <a:endParaRPr lang="fr-FR" sz="2400" b="1" dirty="0" smtClean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FR" sz="2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01/01/2020: nouvelles constructions publiques: HPE ou BEPOS </a:t>
            </a:r>
          </a:p>
          <a:p>
            <a:pPr algn="ctr">
              <a:defRPr/>
            </a:pPr>
            <a:endParaRPr lang="fr-FR" sz="2400" b="1" dirty="0" smtClean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FR" sz="2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Revoir la RT Existante: </a:t>
            </a:r>
          </a:p>
          <a:p>
            <a:pPr algn="ctr">
              <a:defRPr/>
            </a:pPr>
            <a:r>
              <a:rPr lang="fr-FR" sz="2400" b="1" dirty="0" err="1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integrer</a:t>
            </a:r>
            <a:r>
              <a:rPr lang="fr-FR" sz="2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GES/NRJ/Eau/</a:t>
            </a:r>
            <a:r>
              <a:rPr lang="fr-FR" sz="2400" b="1" dirty="0" err="1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Dechet</a:t>
            </a:r>
            <a:r>
              <a:rPr lang="fr-FR" sz="2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/carbone</a:t>
            </a:r>
          </a:p>
          <a:p>
            <a:pPr algn="ctr">
              <a:defRPr/>
            </a:pPr>
            <a:endParaRPr lang="fr-FR" sz="2400" b="1" dirty="0" smtClean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fr-FR" sz="24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435034"/>
            <a:ext cx="4082170" cy="2422966"/>
          </a:xfrm>
          <a:prstGeom prst="rect">
            <a:avLst/>
          </a:prstGeom>
          <a:noFill/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80000" cy="8104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99592" y="476672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Thème 2: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32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ECONOMIE CIRCULAIRE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28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2400" b="1" dirty="0" smtClean="0">
                <a:latin typeface="Georgia" pitchFamily="18" charset="0"/>
                <a:cs typeface="Arial" pitchFamily="34" charset="0"/>
              </a:rPr>
              <a:t>Dépasser le modèle économique linéaire: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2400" b="1" dirty="0" smtClean="0">
                <a:latin typeface="Georgia" pitchFamily="18" charset="0"/>
                <a:cs typeface="Arial" pitchFamily="34" charset="0"/>
              </a:rPr>
              <a:t>extraire-fabriquer-consommer-jeter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28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sz="28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sz="28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" name="Picture 10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 l="24806" r="25582"/>
          <a:stretch>
            <a:fillRect/>
          </a:stretch>
        </p:blipFill>
        <p:spPr bwMode="auto">
          <a:xfrm>
            <a:off x="2868768" y="3281716"/>
            <a:ext cx="3406464" cy="3240000"/>
          </a:xfrm>
          <a:prstGeom prst="rect">
            <a:avLst/>
          </a:prstGeom>
          <a:noFill/>
        </p:spPr>
      </p:pic>
      <p:pic>
        <p:nvPicPr>
          <p:cNvPr id="2457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80000" cy="9497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 bwMode="auto">
          <a:xfrm>
            <a:off x="0" y="269776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74AC52"/>
                </a:solidFill>
                <a:effectLst/>
                <a:uLnTx/>
                <a:uFillTx/>
                <a:latin typeface="Georgia" pitchFamily="18" charset="0"/>
                <a:cs typeface="Arial" pitchFamily="34" charset="0"/>
              </a:rPr>
              <a:t>La gestion des déchets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74AC52"/>
              </a:solidFill>
              <a:effectLst/>
              <a:uLnTx/>
              <a:uFillTx/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242000" y="1628800"/>
            <a:ext cx="666000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de valorisation matière des déchets du BTP  </a:t>
            </a:r>
            <a:endParaRPr lang="fr-FR" sz="24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242000" y="2780928"/>
            <a:ext cx="666000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Réemploi et/ou recyclage des déchets de constructions </a:t>
            </a:r>
            <a:endParaRPr lang="fr-FR" sz="24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055768" y="116632"/>
            <a:ext cx="2088232" cy="1224136"/>
            <a:chOff x="227" y="2982"/>
            <a:chExt cx="2495" cy="1452"/>
          </a:xfrm>
        </p:grpSpPr>
        <p:pic>
          <p:nvPicPr>
            <p:cNvPr id="6" name="Picture 21" descr="di_gravat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7" y="2982"/>
              <a:ext cx="817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2" descr="dnind_noin_noda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7" y="3723"/>
              <a:ext cx="817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4" descr="dd_dangereux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1" y="2982"/>
              <a:ext cx="771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0" descr="di_metaux_acier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089" y="2982"/>
              <a:ext cx="816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2" descr="dnind_palettes_bois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089" y="3730"/>
              <a:ext cx="814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3" descr="dd_bombemousse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951" y="3740"/>
              <a:ext cx="771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4" descr="quizz3_000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154858" y="5085184"/>
            <a:ext cx="48342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1242000" y="3933056"/>
            <a:ext cx="666000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Enfouissement : Réduction de 30% des déchets non dangereux en 2020 / 2010 et 50 % en 2025 </a:t>
            </a:r>
            <a:endParaRPr lang="fr-FR" sz="24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80000" cy="9497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-36512" y="242645"/>
            <a:ext cx="918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Recycler au maximum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28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628800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 smtClean="0">
              <a:latin typeface="Georgia" pitchFamily="18" charset="0"/>
            </a:endParaRPr>
          </a:p>
          <a:p>
            <a:r>
              <a:rPr lang="fr-FR" sz="1600" dirty="0" smtClean="0">
                <a:latin typeface="Georgia" pitchFamily="18" charset="0"/>
              </a:rPr>
              <a:t>Supprimer les sacs plastiques, la vaisselle jetable</a:t>
            </a:r>
          </a:p>
          <a:p>
            <a:endParaRPr lang="fr-FR" sz="1600" dirty="0" smtClean="0">
              <a:latin typeface="Georgia" pitchFamily="18" charset="0"/>
            </a:endParaRPr>
          </a:p>
          <a:p>
            <a:endParaRPr lang="fr-FR" sz="1600" dirty="0" smtClean="0">
              <a:latin typeface="Georgia" pitchFamily="18" charset="0"/>
            </a:endParaRPr>
          </a:p>
          <a:p>
            <a:endParaRPr lang="fr-FR" sz="1600" dirty="0" smtClean="0">
              <a:latin typeface="Georgia" pitchFamily="18" charset="0"/>
            </a:endParaRPr>
          </a:p>
          <a:p>
            <a:r>
              <a:rPr lang="fr-FR" sz="1600" dirty="0" smtClean="0">
                <a:latin typeface="Georgia" pitchFamily="18" charset="0"/>
              </a:rPr>
              <a:t>Lutter contre l’obsolescence programmée: extension des garanties, sanctions (2 ans de prison + 300k€ d ’amende)</a:t>
            </a:r>
          </a:p>
          <a:p>
            <a:endParaRPr lang="fr-FR" sz="1600" dirty="0" smtClean="0">
              <a:latin typeface="Georgia" pitchFamily="18" charset="0"/>
            </a:endParaRPr>
          </a:p>
          <a:p>
            <a:endParaRPr lang="fr-FR" sz="1600" dirty="0" smtClean="0">
              <a:latin typeface="Georgia" pitchFamily="18" charset="0"/>
            </a:endParaRPr>
          </a:p>
          <a:p>
            <a:endParaRPr lang="fr-FR" sz="1600" dirty="0" smtClean="0">
              <a:latin typeface="Georgia" pitchFamily="18" charset="0"/>
            </a:endParaRPr>
          </a:p>
          <a:p>
            <a:endParaRPr lang="fr-FR" sz="1600" dirty="0" smtClean="0">
              <a:latin typeface="Georgia" pitchFamily="18" charset="0"/>
            </a:endParaRPr>
          </a:p>
          <a:p>
            <a:endParaRPr lang="fr-FR" sz="1600" dirty="0" smtClean="0">
              <a:latin typeface="Georgia" pitchFamily="18" charset="0"/>
            </a:endParaRPr>
          </a:p>
          <a:p>
            <a:endParaRPr lang="fr-FR" sz="1600" dirty="0" smtClean="0">
              <a:latin typeface="Georgia" pitchFamily="18" charset="0"/>
            </a:endParaRPr>
          </a:p>
          <a:p>
            <a:endParaRPr lang="fr-FR" sz="1600" dirty="0" smtClean="0">
              <a:latin typeface="Georgia" pitchFamily="18" charset="0"/>
            </a:endParaRPr>
          </a:p>
          <a:p>
            <a:r>
              <a:rPr lang="fr-FR" sz="1600" dirty="0" smtClean="0">
                <a:latin typeface="Georgia" pitchFamily="18" charset="0"/>
              </a:rPr>
              <a:t>01/09/2016: Lutter contre le gaspillage alimentaire des services de restauration collective gérés par l’Etat, les établissements publics, les collectivités territoriales</a:t>
            </a:r>
          </a:p>
        </p:txBody>
      </p:sp>
      <p:pic>
        <p:nvPicPr>
          <p:cNvPr id="2150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2094384" cy="1397903"/>
          </a:xfrm>
          <a:prstGeom prst="rect">
            <a:avLst/>
          </a:prstGeom>
          <a:noFill/>
        </p:spPr>
      </p:pic>
      <p:pic>
        <p:nvPicPr>
          <p:cNvPr id="2151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052736"/>
            <a:ext cx="1824203" cy="1368152"/>
          </a:xfrm>
          <a:prstGeom prst="rect">
            <a:avLst/>
          </a:prstGeom>
          <a:noFill/>
        </p:spPr>
      </p:pic>
      <p:pic>
        <p:nvPicPr>
          <p:cNvPr id="21512" name="Picture 8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84984"/>
            <a:ext cx="1243190" cy="1669604"/>
          </a:xfrm>
          <a:prstGeom prst="rect">
            <a:avLst/>
          </a:prstGeom>
          <a:noFill/>
        </p:spPr>
      </p:pic>
      <p:pic>
        <p:nvPicPr>
          <p:cNvPr id="21514" name="Picture 10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618862"/>
            <a:ext cx="2016224" cy="1239138"/>
          </a:xfrm>
          <a:prstGeom prst="rect">
            <a:avLst/>
          </a:prstGeom>
          <a:noFill/>
        </p:spPr>
      </p:pic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80000" cy="9497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47667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Thème 3: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32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LA MOBILITE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32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068960"/>
            <a:ext cx="5180407" cy="2592288"/>
          </a:xfrm>
          <a:prstGeom prst="rect">
            <a:avLst/>
          </a:prstGeom>
          <a:noFill/>
        </p:spPr>
      </p:pic>
      <p:pic>
        <p:nvPicPr>
          <p:cNvPr id="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0"/>
            <a:ext cx="1240377" cy="6206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24264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Verdir le parc…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28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 smtClean="0">
                <a:latin typeface="Arial" pitchFamily="34" charset="0"/>
                <a:cs typeface="Arial" pitchFamily="34" charset="0"/>
              </a:rPr>
              <a:t>OBJECTIFS</a:t>
            </a:r>
          </a:p>
          <a:p>
            <a:r>
              <a:rPr lang="fr-FR" sz="1600" b="1" u="sng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fr-FR" sz="1600" dirty="0" smtClean="0"/>
              <a:t>D’ici à 2020:</a:t>
            </a:r>
          </a:p>
          <a:p>
            <a:pPr marL="715963" indent="-952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00" dirty="0" smtClean="0"/>
              <a:t> Verdir la flotte de l’Etat : 50% de leur parc</a:t>
            </a:r>
          </a:p>
          <a:p>
            <a:pPr marL="715963" indent="-952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00" dirty="0" smtClean="0"/>
              <a:t> Collectivité :  20% de leur parc</a:t>
            </a:r>
          </a:p>
          <a:p>
            <a:pPr marL="715963" indent="-952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00" dirty="0" smtClean="0"/>
              <a:t> Loueur et Taxi : 10%</a:t>
            </a:r>
          </a:p>
          <a:p>
            <a:endParaRPr lang="fr-FR" sz="1600" dirty="0" smtClean="0"/>
          </a:p>
          <a:p>
            <a:r>
              <a:rPr lang="fr-FR" sz="1600" dirty="0" smtClean="0"/>
              <a:t>Electro-mobilité : 7 millions de points de charge d’ici à 2030</a:t>
            </a:r>
          </a:p>
          <a:p>
            <a:endParaRPr lang="fr-FR" sz="1600" dirty="0" smtClean="0"/>
          </a:p>
          <a:p>
            <a:r>
              <a:rPr lang="fr-FR" sz="1600" dirty="0" smtClean="0"/>
              <a:t>Zone à circulation restreinte: restriction en fonction de la catégorie de véhicules et durée : arrêté à venir</a:t>
            </a:r>
          </a:p>
          <a:p>
            <a:endParaRPr lang="fr-FR" sz="1600" dirty="0" smtClean="0"/>
          </a:p>
          <a:p>
            <a:r>
              <a:rPr lang="fr-FR" sz="1600" dirty="0" smtClean="0"/>
              <a:t>Contrôle des émissions: véhicules des particuliers ou utilitaires légers : tous les 2 ans dès leur 7</a:t>
            </a:r>
            <a:r>
              <a:rPr lang="fr-FR" sz="1600" baseline="30000" dirty="0" smtClean="0"/>
              <a:t>ième</a:t>
            </a:r>
            <a:r>
              <a:rPr lang="fr-FR" sz="1600" dirty="0" smtClean="0"/>
              <a:t> année</a:t>
            </a:r>
          </a:p>
        </p:txBody>
      </p:sp>
      <p:pic>
        <p:nvPicPr>
          <p:cNvPr id="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0"/>
            <a:ext cx="1240377" cy="620688"/>
          </a:xfrm>
          <a:prstGeom prst="rect">
            <a:avLst/>
          </a:prstGeom>
          <a:noFill/>
        </p:spPr>
      </p:pic>
      <p:pic>
        <p:nvPicPr>
          <p:cNvPr id="1638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17550" r="14951"/>
          <a:stretch>
            <a:fillRect/>
          </a:stretch>
        </p:blipFill>
        <p:spPr bwMode="auto">
          <a:xfrm>
            <a:off x="5436096" y="980728"/>
            <a:ext cx="2232248" cy="1299211"/>
          </a:xfrm>
          <a:prstGeom prst="rect">
            <a:avLst/>
          </a:prstGeom>
          <a:noFill/>
        </p:spPr>
      </p:pic>
      <p:pic>
        <p:nvPicPr>
          <p:cNvPr id="16388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275469"/>
            <a:ext cx="1735460" cy="1585579"/>
          </a:xfrm>
          <a:prstGeom prst="rect">
            <a:avLst/>
          </a:prstGeom>
          <a:noFill/>
        </p:spPr>
      </p:pic>
      <p:pic>
        <p:nvPicPr>
          <p:cNvPr id="16390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516860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fr-FR" sz="32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Thème 4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32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ENERGIE – CLIMAT</a:t>
            </a:r>
          </a:p>
        </p:txBody>
      </p:sp>
      <p:pic>
        <p:nvPicPr>
          <p:cNvPr id="3" name="Picture 8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08920"/>
            <a:ext cx="4752528" cy="3294969"/>
          </a:xfrm>
          <a:prstGeom prst="rect">
            <a:avLst/>
          </a:prstGeom>
          <a:noFill/>
        </p:spPr>
      </p:pic>
      <p:pic>
        <p:nvPicPr>
          <p:cNvPr id="4" name="Picture 8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0000" cy="74877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67544" y="260648"/>
            <a:ext cx="8676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Aider au développement des Energies Renouvelables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28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556792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Objectif ERN : 32% de la part de la consommation finale d’énergie en 2030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Complément de rémunération = prime versée à un producteur d’ENR en complément de la vente d’électricité  qu’il a produite.</a:t>
            </a:r>
          </a:p>
          <a:p>
            <a:endParaRPr lang="fr-FR" sz="1600" dirty="0" smtClean="0"/>
          </a:p>
          <a:p>
            <a:r>
              <a:rPr lang="fr-FR" sz="1600" dirty="0" smtClean="0"/>
              <a:t>Le seuil de 12MW au dessus duquel les installations de production d’électricité renouvelable ne peuvent bénéficier du complément de rémunération est supprimé</a:t>
            </a:r>
          </a:p>
          <a:p>
            <a:endParaRPr lang="fr-FR" sz="1600" dirty="0" smtClean="0"/>
          </a:p>
          <a:p>
            <a:r>
              <a:rPr lang="fr-FR" sz="1600" dirty="0" smtClean="0"/>
              <a:t>Revalorisation des tarifs d’achat  pour les installations de méthanisation existantes	</a:t>
            </a:r>
          </a:p>
          <a:p>
            <a:r>
              <a:rPr lang="fr-FR" sz="1600" dirty="0" smtClean="0"/>
              <a:t>Soutenir les projets de méthanisation: 1500 unités en 3 ans.</a:t>
            </a:r>
          </a:p>
          <a:p>
            <a:endParaRPr lang="fr-FR" sz="1600" dirty="0" smtClean="0"/>
          </a:p>
          <a:p>
            <a:r>
              <a:rPr lang="fr-FR" sz="1600" dirty="0" smtClean="0"/>
              <a:t>Développement de l’</a:t>
            </a:r>
            <a:r>
              <a:rPr lang="fr-FR" sz="1600" dirty="0" err="1" smtClean="0"/>
              <a:t>hydroelectricité</a:t>
            </a:r>
            <a:endParaRPr lang="fr-FR" sz="1600" dirty="0" smtClean="0"/>
          </a:p>
        </p:txBody>
      </p:sp>
      <p:graphicFrame>
        <p:nvGraphicFramePr>
          <p:cNvPr id="4" name="Graphique 3"/>
          <p:cNvGraphicFramePr/>
          <p:nvPr/>
        </p:nvGraphicFramePr>
        <p:xfrm>
          <a:off x="6732240" y="764704"/>
          <a:ext cx="241176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 r="6106"/>
          <a:stretch>
            <a:fillRect/>
          </a:stretch>
        </p:blipFill>
        <p:spPr bwMode="auto">
          <a:xfrm>
            <a:off x="6052148" y="4293096"/>
            <a:ext cx="3091852" cy="2016224"/>
          </a:xfrm>
          <a:prstGeom prst="rect">
            <a:avLst/>
          </a:prstGeom>
          <a:noFill/>
        </p:spPr>
      </p:pic>
      <p:pic>
        <p:nvPicPr>
          <p:cNvPr id="12294" name="Picture 6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43193"/>
            <a:ext cx="2987824" cy="1514807"/>
          </a:xfrm>
          <a:prstGeom prst="rect">
            <a:avLst/>
          </a:prstGeom>
          <a:noFill/>
        </p:spPr>
      </p:pic>
      <p:pic>
        <p:nvPicPr>
          <p:cNvPr id="8" name="Picture 8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80000" cy="74877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fr-FR" sz="32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sz="32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Thème 5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32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POLITIQUE TERRITORIALE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2000" b="1" dirty="0" err="1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Strategie</a:t>
            </a:r>
            <a:r>
              <a:rPr lang="fr-FR" sz="20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 Bas Carbone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32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Crédit..?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32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" name="Picture 1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5339" y="4221088"/>
            <a:ext cx="3573322" cy="2520280"/>
          </a:xfrm>
          <a:prstGeom prst="rect">
            <a:avLst/>
          </a:prstGeom>
          <a:noFill/>
        </p:spPr>
      </p:pic>
      <p:pic>
        <p:nvPicPr>
          <p:cNvPr id="5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2800" cy="111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94625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fr-FR" u="sng" dirty="0" smtClean="0"/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TRANSITION :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une nouvelle façon de consommer et de bâtir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ENERGETIQUE : 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réduire nos consommations énergétiques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CROISSANCE VERTE :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une opportunité de développement économique</a:t>
            </a:r>
          </a:p>
          <a:p>
            <a:pPr algn="ctr">
              <a:lnSpc>
                <a:spcPct val="150000"/>
              </a:lnSpc>
            </a:pPr>
            <a:endParaRPr lang="fr-F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215 articles de loi</a:t>
            </a:r>
            <a:endParaRPr lang="fr-FR" sz="2000" dirty="0"/>
          </a:p>
        </p:txBody>
      </p:sp>
      <p:pic>
        <p:nvPicPr>
          <p:cNvPr id="6" name="Image 5" descr="cop21bi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53136"/>
            <a:ext cx="1821021" cy="220486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6060" y="216024"/>
            <a:ext cx="545188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14847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Quel objectif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20608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Limiter l’élévation de la température interne à + 2 °C à l’horizon 2100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28337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Comment ?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Crédit…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1268760"/>
            <a:ext cx="78488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LES PARTICULIERS</a:t>
            </a:r>
          </a:p>
          <a:p>
            <a:endParaRPr lang="fr-FR" sz="20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Des aides à titre individuel et collectif (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Copro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)</a:t>
            </a:r>
          </a:p>
          <a:p>
            <a:endParaRPr lang="fr-FR" sz="1600" dirty="0" smtClean="0">
              <a:latin typeface="Georgia" pitchFamily="18" charset="0"/>
            </a:endParaRPr>
          </a:p>
          <a:p>
            <a:r>
              <a:rPr lang="fr-FR" sz="1600" dirty="0" smtClean="0">
                <a:latin typeface="Georgia" pitchFamily="18" charset="0"/>
              </a:rPr>
              <a:t>Crédit d’impôt des la 1</a:t>
            </a:r>
            <a:r>
              <a:rPr lang="fr-FR" sz="1600" baseline="30000" dirty="0" smtClean="0">
                <a:latin typeface="Georgia" pitchFamily="18" charset="0"/>
              </a:rPr>
              <a:t>ier</a:t>
            </a:r>
            <a:r>
              <a:rPr lang="fr-FR" sz="1600" dirty="0" smtClean="0">
                <a:latin typeface="Georgia" pitchFamily="18" charset="0"/>
              </a:rPr>
              <a:t> opération: 30% du montant des travaux</a:t>
            </a:r>
          </a:p>
          <a:p>
            <a:endParaRPr lang="fr-FR" sz="1600" dirty="0" smtClean="0">
              <a:latin typeface="Georgia" pitchFamily="18" charset="0"/>
            </a:endParaRPr>
          </a:p>
          <a:p>
            <a:r>
              <a:rPr lang="fr-FR" sz="1600" dirty="0" smtClean="0">
                <a:latin typeface="Georgia" pitchFamily="18" charset="0"/>
              </a:rPr>
              <a:t>Relance de l’ECOPRET à Taux zéro: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latin typeface="Georgia" pitchFamily="18" charset="0"/>
              </a:rPr>
              <a:t> objectif : 100 000 prêts pour 2Md € par an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latin typeface="Georgia" pitchFamily="18" charset="0"/>
              </a:rPr>
              <a:t> montant : Peut atteindre 30 000€</a:t>
            </a:r>
          </a:p>
        </p:txBody>
      </p:sp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4248150" cy="2828925"/>
          </a:xfrm>
          <a:prstGeom prst="rect">
            <a:avLst/>
          </a:prstGeom>
          <a:noFill/>
        </p:spPr>
      </p:pic>
      <p:pic>
        <p:nvPicPr>
          <p:cNvPr id="6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2800" cy="111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34076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LA COLLECTIVITE</a:t>
            </a:r>
          </a:p>
          <a:p>
            <a:pPr marL="266700" indent="-266700"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+5Md€. Pour le moment: 1 Milliard d’euros découpés en 3 enveloppes:</a:t>
            </a:r>
          </a:p>
          <a:p>
            <a:pPr marL="266700" indent="-266700"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defRPr/>
            </a:pP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0" y="2636912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83568" y="4581128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300 Millions €</a:t>
            </a:r>
          </a:p>
          <a:p>
            <a:pPr algn="ctr"/>
            <a:endParaRPr lang="fr-FR" dirty="0" smtClean="0"/>
          </a:p>
          <a:p>
            <a:pPr algn="ctr">
              <a:buFont typeface="Wingdings" pitchFamily="2" charset="2"/>
              <a:buChar char="Ø"/>
            </a:pPr>
            <a:r>
              <a:rPr lang="fr-FR" sz="1600" dirty="0" smtClean="0"/>
              <a:t>36 Million pour ARA =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Budget national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35637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200 Millions €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27784" y="3717032"/>
            <a:ext cx="1872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500 Millions €</a:t>
            </a:r>
          </a:p>
          <a:p>
            <a:pPr algn="ctr"/>
            <a:endParaRPr lang="fr-FR" dirty="0" smtClean="0"/>
          </a:p>
          <a:p>
            <a:pPr algn="ctr">
              <a:buFont typeface="Wingdings" pitchFamily="2" charset="2"/>
              <a:buChar char="Ø"/>
            </a:pPr>
            <a:r>
              <a:rPr lang="fr-FR" sz="1600" dirty="0" smtClean="0"/>
              <a:t>58 Million pour ARA = 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budget national derrière IDF</a:t>
            </a:r>
            <a:endParaRPr lang="fr-FR" sz="1600" dirty="0"/>
          </a:p>
        </p:txBody>
      </p:sp>
      <p:pic>
        <p:nvPicPr>
          <p:cNvPr id="614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1929377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Crédit…</a:t>
            </a:r>
          </a:p>
        </p:txBody>
      </p:sp>
      <p:pic>
        <p:nvPicPr>
          <p:cNvPr id="15" name="Picture 8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2800" cy="111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05273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LES ENTREPRISES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3548" y="2132856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Aider le financement des projets innovants (50% du financement – plafond à 150k€ / 400k€ pour projet majeur)</a:t>
            </a:r>
          </a:p>
          <a:p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Doubler le volume de prêts de BPI France aux énergies renouvelables </a:t>
            </a:r>
          </a:p>
          <a:p>
            <a:r>
              <a:rPr lang="fr-FR" dirty="0" smtClean="0"/>
              <a:t>BPI France accorde des prêts pour financer les investissements de sociétés produisant des énergies renouvelables. Le montant des prêts sera doublé d’ici 2017 pour atteindre 800 millions d’euros par an.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Caisse des dépôts porte le fond de financement de la transition énergétique</a:t>
            </a:r>
            <a:r>
              <a:rPr lang="fr-FR" dirty="0" smtClean="0"/>
              <a:t>: 1,5Md€ pour les territoires à énergie positive/zéro déchet-zéro gaspillage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80320" cy="20436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Aides…</a:t>
            </a:r>
          </a:p>
        </p:txBody>
      </p:sp>
      <p:pic>
        <p:nvPicPr>
          <p:cNvPr id="4104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2800" cy="111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463630" y="1844824"/>
            <a:ext cx="6500858" cy="1470025"/>
          </a:xfrm>
        </p:spPr>
        <p:txBody>
          <a:bodyPr/>
          <a:lstStyle/>
          <a:p>
            <a:r>
              <a:rPr lang="fr-FR" sz="3600" dirty="0" smtClean="0">
                <a:latin typeface="Georgia" pitchFamily="18" charset="0"/>
              </a:rPr>
              <a:t>Merci de votre attention…</a:t>
            </a:r>
            <a:endParaRPr lang="fr-FR" sz="3600" dirty="0">
              <a:latin typeface="Georgia" pitchFamily="18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140968"/>
            <a:ext cx="2664296" cy="35523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547242" y="1196975"/>
            <a:ext cx="73228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Propose un nouveau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modèle énergétique français, pour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07704" y="1571888"/>
            <a:ext cx="6985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  <a:buClr>
                <a:srgbClr val="74AC52"/>
              </a:buClr>
              <a:buFont typeface="Wingdings" pitchFamily="2" charset="2"/>
              <a:buChar char="§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Renforcer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son indépendance énergétique par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meilleur équilibre des sources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d’approvisionnement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Clr>
                <a:srgbClr val="74AC52"/>
              </a:buClr>
              <a:buFont typeface="Wingdings" pitchFamily="2" charset="2"/>
              <a:buChar char="§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Réduire les émissions de gaz à effet de serre pour lutter contre le dérèglement climatique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Clr>
                <a:srgbClr val="74AC52"/>
              </a:buClr>
              <a:buFont typeface="Wingdings" pitchFamily="2" charset="2"/>
              <a:buChar char="§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Développer des activités pourvoyeuses d’emplois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7242" y="3493120"/>
            <a:ext cx="498316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Fixe les grands objectifs</a:t>
            </a:r>
          </a:p>
          <a:p>
            <a:pPr>
              <a:defRPr/>
            </a:pP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Mobilise des moyens pour les atteindre</a:t>
            </a:r>
          </a:p>
        </p:txBody>
      </p:sp>
      <p:pic>
        <p:nvPicPr>
          <p:cNvPr id="11270" name="Image 7" descr="atmo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4797152"/>
            <a:ext cx="3635896" cy="198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èche droite 7"/>
          <p:cNvSpPr/>
          <p:nvPr/>
        </p:nvSpPr>
        <p:spPr>
          <a:xfrm>
            <a:off x="1043608" y="1268760"/>
            <a:ext cx="432048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043608" y="3573016"/>
            <a:ext cx="432048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043608" y="4149080"/>
            <a:ext cx="432048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283968" y="5517232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La Loi est encore un chantier législatif </a:t>
            </a:r>
          </a:p>
          <a:p>
            <a:pPr algn="ctr"/>
            <a:endParaRPr lang="fr-FR" sz="16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Parution de décrets / arrêtés encore à venir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r="12544" b="51217"/>
          <a:stretch>
            <a:fillRect/>
          </a:stretch>
        </p:blipFill>
        <p:spPr bwMode="auto">
          <a:xfrm>
            <a:off x="2134092" y="216024"/>
            <a:ext cx="4875817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7536" y="4437112"/>
            <a:ext cx="126876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5445224"/>
            <a:ext cx="8568952" cy="6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59" r="65197" b="54391"/>
          <a:stretch>
            <a:fillRect/>
          </a:stretch>
        </p:blipFill>
        <p:spPr bwMode="auto">
          <a:xfrm>
            <a:off x="467544" y="2420888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 anchor="t">
            <a:normAutofit/>
          </a:bodyPr>
          <a:lstStyle/>
          <a:p>
            <a:r>
              <a:rPr lang="fr-FR" sz="2800" dirty="0" smtClean="0">
                <a:latin typeface="Georgia" pitchFamily="18" charset="0"/>
              </a:rPr>
              <a:t>Les principaux objectifs</a:t>
            </a:r>
            <a:endParaRPr lang="fr-FR" sz="2800" dirty="0"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924944"/>
            <a:ext cx="180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Objectif intermédiaire de </a:t>
            </a:r>
            <a:b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20% en 2030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2987824" y="292494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diviser par quatre entre 1990 et 2050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968552" y="4475559"/>
            <a:ext cx="2051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plafonnement à son niveau actuel de 63,2 GW</a:t>
            </a:r>
            <a:endParaRPr lang="fr-FR" sz="1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49" r="33761" b="54391"/>
          <a:stretch>
            <a:fillRect/>
          </a:stretch>
        </p:blipFill>
        <p:spPr bwMode="auto">
          <a:xfrm>
            <a:off x="1115616" y="947167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49" r="73056" b="82263"/>
          <a:stretch>
            <a:fillRect/>
          </a:stretch>
        </p:blipFill>
        <p:spPr bwMode="auto">
          <a:xfrm>
            <a:off x="3275856" y="2420888"/>
            <a:ext cx="9361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èche droite 13"/>
          <p:cNvSpPr/>
          <p:nvPr/>
        </p:nvSpPr>
        <p:spPr>
          <a:xfrm>
            <a:off x="2195736" y="2996952"/>
            <a:ext cx="648072" cy="3600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67361" r="2326" b="49324"/>
          <a:stretch>
            <a:fillRect/>
          </a:stretch>
        </p:blipFill>
        <p:spPr bwMode="auto">
          <a:xfrm>
            <a:off x="3599892" y="836712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l="5613" t="43075" r="64074" b="8782"/>
          <a:stretch>
            <a:fillRect/>
          </a:stretch>
        </p:blipFill>
        <p:spPr bwMode="auto">
          <a:xfrm>
            <a:off x="7020272" y="2420888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l="66239" t="53210"/>
          <a:stretch>
            <a:fillRect/>
          </a:stretch>
        </p:blipFill>
        <p:spPr bwMode="auto">
          <a:xfrm>
            <a:off x="1979712" y="4005064"/>
            <a:ext cx="2165399" cy="132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40" t="43075" r="74178" b="36654"/>
          <a:stretch>
            <a:fillRect/>
          </a:stretch>
        </p:blipFill>
        <p:spPr bwMode="auto">
          <a:xfrm>
            <a:off x="5220072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lèche droite 18"/>
          <p:cNvSpPr/>
          <p:nvPr/>
        </p:nvSpPr>
        <p:spPr>
          <a:xfrm>
            <a:off x="6372200" y="3140968"/>
            <a:ext cx="648072" cy="3600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 l="39294" t="53210" r="37129" b="11316"/>
          <a:stretch>
            <a:fillRect/>
          </a:stretch>
        </p:blipFill>
        <p:spPr bwMode="auto">
          <a:xfrm>
            <a:off x="6516216" y="1124744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538" t="53210" r="14726" b="31882"/>
          <a:stretch>
            <a:fillRect/>
          </a:stretch>
        </p:blipFill>
        <p:spPr bwMode="auto">
          <a:xfrm>
            <a:off x="5724128" y="4005064"/>
            <a:ext cx="432048" cy="42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lèche droite 28"/>
          <p:cNvSpPr/>
          <p:nvPr/>
        </p:nvSpPr>
        <p:spPr>
          <a:xfrm>
            <a:off x="4211960" y="4653136"/>
            <a:ext cx="648072" cy="3600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395536" y="2420888"/>
            <a:ext cx="8640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95536" y="3933056"/>
            <a:ext cx="8640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3203848" y="908720"/>
            <a:ext cx="0" cy="151216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6156176" y="908720"/>
            <a:ext cx="0" cy="151216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4716016" y="2420888"/>
            <a:ext cx="0" cy="151216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95536" y="5229200"/>
            <a:ext cx="8640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 anchor="t">
            <a:normAutofit/>
          </a:bodyPr>
          <a:lstStyle/>
          <a:p>
            <a:r>
              <a:rPr lang="fr-FR" sz="2800" dirty="0" smtClean="0">
                <a:latin typeface="Georgia" pitchFamily="18" charset="0"/>
              </a:rPr>
              <a:t>Les secteurs visés</a:t>
            </a:r>
            <a:endParaRPr lang="fr-FR" sz="2800" dirty="0">
              <a:latin typeface="Georgia" pitchFamily="18" charset="0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827584" y="1124744"/>
          <a:ext cx="74888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938" name="Picture 2" descr="Afficher l'image d'orig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941168"/>
            <a:ext cx="1511968" cy="1511968"/>
          </a:xfrm>
          <a:prstGeom prst="rect">
            <a:avLst/>
          </a:prstGeom>
          <a:noFill/>
        </p:spPr>
      </p:pic>
      <p:pic>
        <p:nvPicPr>
          <p:cNvPr id="39940" name="Picture 4" descr="Afficher l'image d'origi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5157192"/>
            <a:ext cx="2302403" cy="1152128"/>
          </a:xfrm>
          <a:prstGeom prst="rect">
            <a:avLst/>
          </a:prstGeom>
          <a:noFill/>
        </p:spPr>
      </p:pic>
      <p:pic>
        <p:nvPicPr>
          <p:cNvPr id="39944" name="Picture 8" descr="Afficher l'image d'origin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42862" y="2708920"/>
            <a:ext cx="1765642" cy="1224135"/>
          </a:xfrm>
          <a:prstGeom prst="rect">
            <a:avLst/>
          </a:prstGeom>
          <a:noFill/>
        </p:spPr>
      </p:pic>
      <p:pic>
        <p:nvPicPr>
          <p:cNvPr id="39946" name="Picture 10" descr="Afficher l'image d'origine"/>
          <p:cNvPicPr>
            <a:picLocks noChangeAspect="1" noChangeArrowheads="1"/>
          </p:cNvPicPr>
          <p:nvPr/>
        </p:nvPicPr>
        <p:blipFill>
          <a:blip r:embed="rId11" cstate="print"/>
          <a:srcRect l="24806" r="25582"/>
          <a:stretch>
            <a:fillRect/>
          </a:stretch>
        </p:blipFill>
        <p:spPr bwMode="auto">
          <a:xfrm>
            <a:off x="5317342" y="648219"/>
            <a:ext cx="1589857" cy="1512168"/>
          </a:xfrm>
          <a:prstGeom prst="rect">
            <a:avLst/>
          </a:prstGeom>
          <a:noFill/>
        </p:spPr>
      </p:pic>
      <p:pic>
        <p:nvPicPr>
          <p:cNvPr id="39948" name="Picture 12" descr="Afficher l'image d'origin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1556792"/>
            <a:ext cx="1763688" cy="12439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19168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400" b="1" i="1" dirty="0" smtClean="0">
                <a:latin typeface="Georgia" pitchFamily="18" charset="0"/>
                <a:cs typeface="Arial" pitchFamily="34" charset="0"/>
              </a:rPr>
              <a:t>Auditer, économiser,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2400" b="1" i="1" dirty="0" smtClean="0">
                <a:latin typeface="Georgia" pitchFamily="18" charset="0"/>
                <a:cs typeface="Arial" pitchFamily="34" charset="0"/>
              </a:rPr>
              <a:t>rafraichir nos réglementations thermiques</a:t>
            </a:r>
            <a:endParaRPr lang="fr-FR" sz="3200" b="1" dirty="0" smtClean="0">
              <a:solidFill>
                <a:srgbClr val="74AC52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24744"/>
          </a:xfrm>
        </p:spPr>
        <p:txBody>
          <a:bodyPr anchor="t">
            <a:noAutofit/>
          </a:bodyPr>
          <a:lstStyle/>
          <a:p>
            <a:r>
              <a:rPr lang="fr-FR" sz="3200" dirty="0" smtClean="0">
                <a:latin typeface="Georgia" pitchFamily="18" charset="0"/>
              </a:rPr>
              <a:t>Thème n° 1</a:t>
            </a:r>
            <a:br>
              <a:rPr lang="fr-FR" sz="3200" dirty="0" smtClean="0">
                <a:latin typeface="Georgia" pitchFamily="18" charset="0"/>
              </a:rPr>
            </a:br>
            <a:r>
              <a:rPr lang="fr-FR" sz="3200" dirty="0" smtClean="0">
                <a:latin typeface="Georgia" pitchFamily="18" charset="0"/>
              </a:rPr>
              <a:t>Le Bâtiment</a:t>
            </a:r>
            <a:endParaRPr lang="fr-FR" sz="3200" dirty="0">
              <a:latin typeface="Georgia" pitchFamily="18" charset="0"/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832"/>
            <a:ext cx="3312368" cy="3312368"/>
          </a:xfrm>
          <a:prstGeom prst="rect">
            <a:avLst/>
          </a:prstGeom>
          <a:noFill/>
        </p:spPr>
      </p:pic>
      <p:pic>
        <p:nvPicPr>
          <p:cNvPr id="3686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80000" cy="8104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A10EB-10F5-4710-9402-BD2F4A1A8C2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 anchor="t">
            <a:normAutofit/>
          </a:bodyPr>
          <a:lstStyle/>
          <a:p>
            <a:r>
              <a:rPr lang="fr-FR" sz="2800" dirty="0">
                <a:latin typeface="Georgia" pitchFamily="18" charset="0"/>
              </a:rPr>
              <a:t>Enjeux pour l’environnement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24" y="965678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528" y="2060848"/>
            <a:ext cx="2905116" cy="105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Tahoma" pitchFamily="34" charset="0"/>
              </a:rPr>
              <a:t>~46 </a:t>
            </a:r>
            <a:r>
              <a:rPr lang="fr-FR" sz="1600" b="1" dirty="0">
                <a:solidFill>
                  <a:srgbClr val="000000"/>
                </a:solidFill>
                <a:latin typeface="Tahoma" pitchFamily="34" charset="0"/>
              </a:rPr>
              <a:t>%</a:t>
            </a:r>
            <a:r>
              <a:rPr lang="fr-FR" sz="16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Tahoma" pitchFamily="34" charset="0"/>
              </a:rPr>
              <a:t>de la consommation de l’énergie nationale</a:t>
            </a:r>
            <a:endParaRPr lang="fr-FR" sz="1600" dirty="0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fr-FR" sz="1600" dirty="0" smtClean="0">
                <a:solidFill>
                  <a:srgbClr val="000000"/>
                </a:solidFill>
                <a:latin typeface="Tahoma" pitchFamily="34" charset="0"/>
              </a:rPr>
              <a:t>20% </a:t>
            </a:r>
            <a:r>
              <a:rPr lang="fr-FR" sz="1600" dirty="0">
                <a:solidFill>
                  <a:srgbClr val="000000"/>
                </a:solidFill>
                <a:latin typeface="Tahoma" pitchFamily="34" charset="0"/>
              </a:rPr>
              <a:t>pour la construction</a:t>
            </a:r>
          </a:p>
          <a:p>
            <a:r>
              <a:rPr lang="fr-FR" sz="1600" dirty="0" smtClean="0">
                <a:solidFill>
                  <a:srgbClr val="000000"/>
                </a:solidFill>
                <a:latin typeface="Tahoma" pitchFamily="34" charset="0"/>
              </a:rPr>
              <a:t>80% </a:t>
            </a:r>
            <a:r>
              <a:rPr lang="fr-FR" sz="1600" dirty="0">
                <a:solidFill>
                  <a:srgbClr val="000000"/>
                </a:solidFill>
                <a:latin typeface="Tahoma" pitchFamily="34" charset="0"/>
              </a:rPr>
              <a:t>pour l’exploitation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47864" y="1196752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ahoma" pitchFamily="34" charset="0"/>
              </a:rPr>
              <a:t>~25%</a:t>
            </a:r>
            <a:r>
              <a:rPr lang="fr-FR" sz="1600" dirty="0">
                <a:solidFill>
                  <a:srgbClr val="000000"/>
                </a:solidFill>
                <a:latin typeface="Tahoma" pitchFamily="34" charset="0"/>
              </a:rPr>
              <a:t> des gaz à effet de serre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Tahoma" pitchFamily="34" charset="0"/>
              </a:rPr>
              <a:t>(hors émissions liées à l’électricité)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72250" y="2276872"/>
            <a:ext cx="2571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dirty="0">
                <a:solidFill>
                  <a:srgbClr val="000000"/>
                </a:solidFill>
                <a:latin typeface="Tahoma" pitchFamily="34" charset="0"/>
              </a:rPr>
              <a:t> Distance lieu de travail/habitation </a:t>
            </a:r>
            <a:endParaRPr lang="fr-FR" sz="1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Tahoma" pitchFamily="34" charset="0"/>
              </a:rPr>
              <a:t>doublée</a:t>
            </a:r>
            <a:r>
              <a:rPr lang="fr-FR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Tahoma" pitchFamily="34" charset="0"/>
              </a:rPr>
              <a:t>en 20 ans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2718" y="3896916"/>
            <a:ext cx="20510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ahoma" pitchFamily="34" charset="0"/>
              </a:rPr>
              <a:t>~</a:t>
            </a:r>
            <a:r>
              <a:rPr lang="fr-FR" sz="1600" b="1" dirty="0" smtClean="0">
                <a:solidFill>
                  <a:srgbClr val="000000"/>
                </a:solidFill>
                <a:latin typeface="Tahoma" pitchFamily="34" charset="0"/>
              </a:rPr>
              <a:t>19%</a:t>
            </a:r>
            <a:r>
              <a:rPr lang="fr-FR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Tahoma" pitchFamily="34" charset="0"/>
              </a:rPr>
              <a:t>de l’eau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36304" y="5193060"/>
            <a:ext cx="29718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ahoma" pitchFamily="34" charset="0"/>
              </a:rPr>
              <a:t>~50%</a:t>
            </a:r>
            <a:r>
              <a:rPr lang="fr-FR" sz="1600" dirty="0">
                <a:solidFill>
                  <a:srgbClr val="000000"/>
                </a:solidFill>
                <a:latin typeface="Verdana" pitchFamily="34" charset="0"/>
              </a:rPr>
              <a:t> des ressources naturelles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903912" y="4689004"/>
            <a:ext cx="3276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ahoma" pitchFamily="34" charset="0"/>
              </a:rPr>
              <a:t>~</a:t>
            </a:r>
            <a:r>
              <a:rPr lang="fr-FR" sz="1600" b="1" dirty="0" smtClean="0">
                <a:solidFill>
                  <a:srgbClr val="000000"/>
                </a:solidFill>
                <a:latin typeface="Tahoma" pitchFamily="34" charset="0"/>
              </a:rPr>
              <a:t>31 </a:t>
            </a:r>
            <a:r>
              <a:rPr lang="fr-FR" sz="1600" b="1" dirty="0">
                <a:solidFill>
                  <a:srgbClr val="000000"/>
                </a:solidFill>
                <a:latin typeface="Tahoma" pitchFamily="34" charset="0"/>
              </a:rPr>
              <a:t>Mt/an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Tahoma" pitchFamily="34" charset="0"/>
              </a:rPr>
              <a:t>Mise en décharge à 90% sans tri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108818"/>
            <a:ext cx="30480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rc 12"/>
          <p:cNvSpPr>
            <a:spLocks/>
          </p:cNvSpPr>
          <p:nvPr/>
        </p:nvSpPr>
        <p:spPr bwMode="auto">
          <a:xfrm>
            <a:off x="4953000" y="3185018"/>
            <a:ext cx="1196975" cy="668338"/>
          </a:xfrm>
          <a:custGeom>
            <a:avLst/>
            <a:gdLst>
              <a:gd name="G0" fmla="+- 21015 0 0"/>
              <a:gd name="G1" fmla="+- 21600 0 0"/>
              <a:gd name="G2" fmla="+- 21600 0 0"/>
              <a:gd name="T0" fmla="*/ 0 w 42598"/>
              <a:gd name="T1" fmla="*/ 16605 h 21600"/>
              <a:gd name="T2" fmla="*/ 42598 w 42598"/>
              <a:gd name="T3" fmla="*/ 20736 h 21600"/>
              <a:gd name="T4" fmla="*/ 21015 w 42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598" h="21600" fill="none" extrusionOk="0">
                <a:moveTo>
                  <a:pt x="0" y="16605"/>
                </a:moveTo>
                <a:cubicBezTo>
                  <a:pt x="2314" y="6871"/>
                  <a:pt x="11009" y="-1"/>
                  <a:pt x="21015" y="0"/>
                </a:cubicBezTo>
                <a:cubicBezTo>
                  <a:pt x="32608" y="0"/>
                  <a:pt x="42133" y="9152"/>
                  <a:pt x="42597" y="20736"/>
                </a:cubicBezTo>
              </a:path>
              <a:path w="42598" h="21600" stroke="0" extrusionOk="0">
                <a:moveTo>
                  <a:pt x="0" y="16605"/>
                </a:moveTo>
                <a:cubicBezTo>
                  <a:pt x="2314" y="6871"/>
                  <a:pt x="11009" y="-1"/>
                  <a:pt x="21015" y="0"/>
                </a:cubicBezTo>
                <a:cubicBezTo>
                  <a:pt x="32608" y="0"/>
                  <a:pt x="42133" y="9152"/>
                  <a:pt x="42597" y="20736"/>
                </a:cubicBezTo>
                <a:lnTo>
                  <a:pt x="21015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rot="2700000">
            <a:off x="6222866" y="4259565"/>
            <a:ext cx="717381" cy="485775"/>
          </a:xfrm>
          <a:prstGeom prst="rightArrow">
            <a:avLst>
              <a:gd name="adj1" fmla="val 49676"/>
              <a:gd name="adj2" fmla="val 47714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rot="16200000">
            <a:off x="5192068" y="2088852"/>
            <a:ext cx="685800" cy="485775"/>
          </a:xfrm>
          <a:prstGeom prst="rightArrow">
            <a:avLst>
              <a:gd name="adj1" fmla="val 49676"/>
              <a:gd name="adj2" fmla="val 33516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 rot="16200000">
            <a:off x="3247852" y="4537124"/>
            <a:ext cx="685800" cy="485775"/>
          </a:xfrm>
          <a:prstGeom prst="rightArrow">
            <a:avLst>
              <a:gd name="adj1" fmla="val 49676"/>
              <a:gd name="adj2" fmla="val 3351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483768" y="3717032"/>
            <a:ext cx="685800" cy="485775"/>
          </a:xfrm>
          <a:prstGeom prst="rightArrow">
            <a:avLst>
              <a:gd name="adj1" fmla="val 49676"/>
              <a:gd name="adj2" fmla="val 3351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 rot="2700000">
            <a:off x="2915122" y="2808240"/>
            <a:ext cx="685800" cy="485775"/>
          </a:xfrm>
          <a:prstGeom prst="rightArrow">
            <a:avLst>
              <a:gd name="adj1" fmla="val 49676"/>
              <a:gd name="adj2" fmla="val 3351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 rot="19800000">
            <a:off x="6159672" y="2984199"/>
            <a:ext cx="685800" cy="485775"/>
          </a:xfrm>
          <a:prstGeom prst="rightArrow">
            <a:avLst>
              <a:gd name="adj1" fmla="val 49676"/>
              <a:gd name="adj2" fmla="val 33516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0" y="5733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Le patrimoine bâti représente 75 % de l’énergie consommée dans les communes</a:t>
            </a:r>
          </a:p>
        </p:txBody>
      </p:sp>
      <p:pic>
        <p:nvPicPr>
          <p:cNvPr id="24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80000" cy="8104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Auditer pour mieux connaitre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576" y="1556792"/>
            <a:ext cx="7879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Les Obligations :</a:t>
            </a:r>
          </a:p>
          <a:p>
            <a:endParaRPr lang="fr-FR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- Audit énergétique de copropriété </a:t>
            </a: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	+ de 50 lots, chauffage collectifs, PC avant 2001</a:t>
            </a:r>
          </a:p>
          <a:p>
            <a:endParaRPr lang="fr-FR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- Audit énergétique en Entreprise : pour Juin 2016 + </a:t>
            </a:r>
            <a:r>
              <a:rPr lang="fr-FR" b="1" i="1" dirty="0" err="1" smtClean="0">
                <a:solidFill>
                  <a:schemeClr val="accent5">
                    <a:lumMod val="75000"/>
                  </a:schemeClr>
                </a:solidFill>
              </a:rPr>
              <a:t>revision</a:t>
            </a:r>
            <a:endParaRPr lang="fr-FR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	(+50M€ CA/an ou +250 salariés): 80% de la facture 		Bâti, Transport, </a:t>
            </a:r>
            <a:r>
              <a:rPr lang="fr-FR" b="1" i="1" dirty="0" err="1" smtClean="0">
                <a:solidFill>
                  <a:schemeClr val="accent5">
                    <a:lumMod val="75000"/>
                  </a:schemeClr>
                </a:solidFill>
              </a:rPr>
              <a:t>Process</a:t>
            </a:r>
            <a:endParaRPr lang="fr-FR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- Audit énergétique des bâtiments Tertiaire:</a:t>
            </a: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	2020: audit et rénover tous les 10ans</a:t>
            </a: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	Objectif: en 2050, atteindre 60% de réduction par 			rapport à 2010</a:t>
            </a:r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752528"/>
            <a:ext cx="2060848" cy="2060848"/>
          </a:xfrm>
          <a:prstGeom prst="rect">
            <a:avLst/>
          </a:prstGeom>
          <a:noFill/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80000" cy="8104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1412776"/>
            <a:ext cx="7879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Les Obligations :</a:t>
            </a: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- Applicable depuis  juillet 2013: Annexe environnementale 	(Bail Vert): bureaux/commerces </a:t>
            </a: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	si S&gt; 2000m²</a:t>
            </a:r>
          </a:p>
          <a:p>
            <a:endParaRPr lang="fr-FR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- 2030: Rénovation énergétique obligatoire dans le cas 		d’une mutation (achat/vente)</a:t>
            </a: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Imposer le sous comptage</a:t>
            </a:r>
          </a:p>
          <a:p>
            <a:endParaRPr lang="fr-FR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- Carnet numérique de suivi et d’entretien du logement 	obligatoire:</a:t>
            </a: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	Neuf: PC au 01/01/2017</a:t>
            </a:r>
          </a:p>
          <a:p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</a:rPr>
              <a:t>		Mutation: au 01/01/2025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74AC52"/>
                </a:solidFill>
                <a:latin typeface="Georgia" pitchFamily="18" charset="0"/>
                <a:cs typeface="Arial" pitchFamily="34" charset="0"/>
              </a:rPr>
              <a:t>Auditer pour mieux connaitre</a:t>
            </a:r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752528"/>
            <a:ext cx="2060848" cy="2060848"/>
          </a:xfrm>
          <a:prstGeom prst="rect">
            <a:avLst/>
          </a:prstGeom>
          <a:noFill/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80000" cy="8104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pt_Octobr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Modele_ppt_Octobre_2012</Template>
  <TotalTime>4483</TotalTime>
  <Words>958</Words>
  <Application>Microsoft Office PowerPoint</Application>
  <PresentationFormat>Affichage à l'écran (4:3)</PresentationFormat>
  <Paragraphs>225</Paragraphs>
  <Slides>23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Modele_ppt_Octobre_2012</vt:lpstr>
      <vt:lpstr>Présentation PowerPoint</vt:lpstr>
      <vt:lpstr>Présentation PowerPoint</vt:lpstr>
      <vt:lpstr>Présentation PowerPoint</vt:lpstr>
      <vt:lpstr>Les principaux objectifs</vt:lpstr>
      <vt:lpstr>Les secteurs visés</vt:lpstr>
      <vt:lpstr>Thème n° 1 Le Bâtiment</vt:lpstr>
      <vt:lpstr>Enjeux pour l’environnement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attention…</vt:lpstr>
    </vt:vector>
  </TitlesOfParts>
  <Company>Apave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</dc:creator>
  <cp:lastModifiedBy>Yvette</cp:lastModifiedBy>
  <cp:revision>439</cp:revision>
  <dcterms:created xsi:type="dcterms:W3CDTF">2012-10-31T09:56:24Z</dcterms:created>
  <dcterms:modified xsi:type="dcterms:W3CDTF">2016-06-03T13:34:33Z</dcterms:modified>
</cp:coreProperties>
</file>